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86" r:id="rId2"/>
  </p:sldMasterIdLst>
  <p:notesMasterIdLst>
    <p:notesMasterId r:id="rId81"/>
  </p:notesMasterIdLst>
  <p:sldIdLst>
    <p:sldId id="650" r:id="rId3"/>
    <p:sldId id="805" r:id="rId4"/>
    <p:sldId id="632" r:id="rId5"/>
    <p:sldId id="673" r:id="rId6"/>
    <p:sldId id="739" r:id="rId7"/>
    <p:sldId id="738" r:id="rId8"/>
    <p:sldId id="740" r:id="rId9"/>
    <p:sldId id="886" r:id="rId10"/>
    <p:sldId id="741" r:id="rId11"/>
    <p:sldId id="885" r:id="rId12"/>
    <p:sldId id="725" r:id="rId13"/>
    <p:sldId id="742" r:id="rId14"/>
    <p:sldId id="815" r:id="rId15"/>
    <p:sldId id="743" r:id="rId16"/>
    <p:sldId id="744" r:id="rId17"/>
    <p:sldId id="816" r:id="rId18"/>
    <p:sldId id="817" r:id="rId19"/>
    <p:sldId id="746" r:id="rId20"/>
    <p:sldId id="747" r:id="rId21"/>
    <p:sldId id="748" r:id="rId22"/>
    <p:sldId id="749" r:id="rId23"/>
    <p:sldId id="750" r:id="rId24"/>
    <p:sldId id="819" r:id="rId25"/>
    <p:sldId id="820" r:id="rId26"/>
    <p:sldId id="821" r:id="rId27"/>
    <p:sldId id="822" r:id="rId28"/>
    <p:sldId id="823" r:id="rId29"/>
    <p:sldId id="824" r:id="rId30"/>
    <p:sldId id="825" r:id="rId31"/>
    <p:sldId id="826" r:id="rId32"/>
    <p:sldId id="828" r:id="rId33"/>
    <p:sldId id="829" r:id="rId34"/>
    <p:sldId id="830" r:id="rId35"/>
    <p:sldId id="831" r:id="rId36"/>
    <p:sldId id="832" r:id="rId37"/>
    <p:sldId id="833" r:id="rId38"/>
    <p:sldId id="834" r:id="rId39"/>
    <p:sldId id="835" r:id="rId40"/>
    <p:sldId id="836" r:id="rId41"/>
    <p:sldId id="837" r:id="rId42"/>
    <p:sldId id="838" r:id="rId43"/>
    <p:sldId id="839" r:id="rId44"/>
    <p:sldId id="840" r:id="rId45"/>
    <p:sldId id="841" r:id="rId46"/>
    <p:sldId id="843" r:id="rId47"/>
    <p:sldId id="845" r:id="rId48"/>
    <p:sldId id="847" r:id="rId49"/>
    <p:sldId id="849" r:id="rId50"/>
    <p:sldId id="850" r:id="rId51"/>
    <p:sldId id="851" r:id="rId52"/>
    <p:sldId id="852" r:id="rId53"/>
    <p:sldId id="853" r:id="rId54"/>
    <p:sldId id="854" r:id="rId55"/>
    <p:sldId id="855" r:id="rId56"/>
    <p:sldId id="856" r:id="rId57"/>
    <p:sldId id="857" r:id="rId58"/>
    <p:sldId id="858" r:id="rId59"/>
    <p:sldId id="860" r:id="rId60"/>
    <p:sldId id="861" r:id="rId61"/>
    <p:sldId id="862" r:id="rId62"/>
    <p:sldId id="863" r:id="rId63"/>
    <p:sldId id="864" r:id="rId64"/>
    <p:sldId id="865" r:id="rId65"/>
    <p:sldId id="866" r:id="rId66"/>
    <p:sldId id="867" r:id="rId67"/>
    <p:sldId id="869" r:id="rId68"/>
    <p:sldId id="870" r:id="rId69"/>
    <p:sldId id="871" r:id="rId70"/>
    <p:sldId id="872" r:id="rId71"/>
    <p:sldId id="873" r:id="rId72"/>
    <p:sldId id="875" r:id="rId73"/>
    <p:sldId id="876" r:id="rId74"/>
    <p:sldId id="877" r:id="rId75"/>
    <p:sldId id="879" r:id="rId76"/>
    <p:sldId id="881" r:id="rId77"/>
    <p:sldId id="882" r:id="rId78"/>
    <p:sldId id="883" r:id="rId79"/>
    <p:sldId id="884"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2880" userDrawn="1">
          <p15:clr>
            <a:srgbClr val="A4A3A4"/>
          </p15:clr>
        </p15:guide>
        <p15:guide id="3" pos="204" userDrawn="1">
          <p15:clr>
            <a:srgbClr val="A4A3A4"/>
          </p15:clr>
        </p15:guide>
        <p15:guide id="4" orient="horz" pos="20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542"/>
    <a:srgbClr val="46A8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62545" autoAdjust="0"/>
  </p:normalViewPr>
  <p:slideViewPr>
    <p:cSldViewPr snapToGrid="0" showGuides="1">
      <p:cViewPr varScale="1">
        <p:scale>
          <a:sx n="46" d="100"/>
          <a:sy n="46" d="100"/>
        </p:scale>
        <p:origin x="2322" y="42"/>
      </p:cViewPr>
      <p:guideLst>
        <p:guide orient="horz" pos="482"/>
        <p:guide pos="2880"/>
        <p:guide pos="204"/>
        <p:guide orient="horz" pos="209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758B0-A32B-40E1-9214-4FAA4A031E56}"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5BA-B9FA-4A5C-BA05-B674235F785D}" type="slidenum">
              <a:rPr lang="zh-CN" altLang="en-US" smtClean="0"/>
              <a:t>‹#›</a:t>
            </a:fld>
            <a:endParaRPr lang="zh-CN" altLang="en-US"/>
          </a:p>
        </p:txBody>
      </p:sp>
    </p:spTree>
    <p:extLst>
      <p:ext uri="{BB962C8B-B14F-4D97-AF65-F5344CB8AC3E}">
        <p14:creationId xmlns:p14="http://schemas.microsoft.com/office/powerpoint/2010/main" val="22233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aike.baidu.com/item/%E7%BD%91%E7%BB%9C%E6%9C%8D%E5%8A%A1/9498645"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baike.baidu.com/item/%E6%9C%8D%E5%8A%A1%E7%B1%BB%E5%9E%8B/5935663"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a:t>
            </a:fld>
            <a:endParaRPr lang="zh-CN" altLang="en-US"/>
          </a:p>
        </p:txBody>
      </p:sp>
    </p:spTree>
    <p:extLst>
      <p:ext uri="{BB962C8B-B14F-4D97-AF65-F5344CB8AC3E}">
        <p14:creationId xmlns:p14="http://schemas.microsoft.com/office/powerpoint/2010/main" val="350353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NAT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Network Address Translation</a:t>
            </a:r>
            <a:r>
              <a:rPr lang="zh-CN" altLang="en-US" sz="1200" b="0" i="0" kern="1200" dirty="0" smtClean="0">
                <a:solidFill>
                  <a:schemeClr val="tx1"/>
                </a:solidFill>
                <a:effectLst/>
                <a:latin typeface="+mn-lt"/>
                <a:ea typeface="+mn-ea"/>
                <a:cs typeface="+mn-cs"/>
              </a:rPr>
              <a:t>，网络地址转换）</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18</a:t>
            </a:fld>
            <a:endParaRPr lang="zh-CN" altLang="en-US"/>
          </a:p>
        </p:txBody>
      </p:sp>
    </p:spTree>
    <p:extLst>
      <p:ext uri="{BB962C8B-B14F-4D97-AF65-F5344CB8AC3E}">
        <p14:creationId xmlns:p14="http://schemas.microsoft.com/office/powerpoint/2010/main" val="182036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为支持各种虚拟机监控程序的可扩展性，</a:t>
            </a:r>
            <a:r>
              <a:rPr lang="en-US" altLang="zh-CN" dirty="0" err="1" smtClean="0"/>
              <a:t>Libvirt</a:t>
            </a:r>
            <a:r>
              <a:rPr lang="zh-CN" altLang="en-US" dirty="0" smtClean="0"/>
              <a:t>实施一种基于驱动程序的架构，允许一种通用的</a:t>
            </a:r>
            <a:r>
              <a:rPr lang="en-US" altLang="zh-CN" dirty="0" smtClean="0"/>
              <a:t>API</a:t>
            </a:r>
            <a:r>
              <a:rPr lang="zh-CN" altLang="en-US" dirty="0" smtClean="0"/>
              <a:t>为大量的虚拟机监控程序提供服务。</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19</a:t>
            </a:fld>
            <a:endParaRPr lang="zh-CN" altLang="en-US"/>
          </a:p>
        </p:txBody>
      </p:sp>
    </p:spTree>
    <p:extLst>
      <p:ext uri="{BB962C8B-B14F-4D97-AF65-F5344CB8AC3E}">
        <p14:creationId xmlns:p14="http://schemas.microsoft.com/office/powerpoint/2010/main" val="592964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Libvirt</a:t>
            </a:r>
            <a:r>
              <a:rPr lang="zh-CN" altLang="en-US" dirty="0" smtClean="0"/>
              <a:t>提供从远程应用程序访问本地域的方式，其控制方式分为两种。</a:t>
            </a: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20</a:t>
            </a:fld>
            <a:endParaRPr lang="zh-CN" altLang="en-US"/>
          </a:p>
        </p:txBody>
      </p:sp>
    </p:spTree>
    <p:extLst>
      <p:ext uri="{BB962C8B-B14F-4D97-AF65-F5344CB8AC3E}">
        <p14:creationId xmlns:p14="http://schemas.microsoft.com/office/powerpoint/2010/main" val="34337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21</a:t>
            </a:fld>
            <a:endParaRPr lang="zh-CN" altLang="en-US"/>
          </a:p>
        </p:txBody>
      </p:sp>
    </p:spTree>
    <p:extLst>
      <p:ext uri="{BB962C8B-B14F-4D97-AF65-F5344CB8AC3E}">
        <p14:creationId xmlns:p14="http://schemas.microsoft.com/office/powerpoint/2010/main" val="3934873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通过运行在远程节点上的守护进程，在结点安装时，守护进程会自动启动。</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22</a:t>
            </a:fld>
            <a:endParaRPr lang="zh-CN" altLang="en-US"/>
          </a:p>
        </p:txBody>
      </p:sp>
    </p:spTree>
    <p:extLst>
      <p:ext uri="{BB962C8B-B14F-4D97-AF65-F5344CB8AC3E}">
        <p14:creationId xmlns:p14="http://schemas.microsoft.com/office/powerpoint/2010/main" val="186064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消息队列（</a:t>
            </a:r>
            <a:r>
              <a:rPr lang="en-US" altLang="zh-CN" dirty="0" smtClean="0"/>
              <a:t>Queue</a:t>
            </a:r>
            <a:r>
              <a:rPr lang="zh-CN" altLang="en-US" dirty="0" smtClean="0"/>
              <a:t>）与数据库（</a:t>
            </a:r>
            <a:r>
              <a:rPr lang="en-US" altLang="zh-CN" dirty="0" smtClean="0"/>
              <a:t>Database</a:t>
            </a:r>
            <a:r>
              <a:rPr lang="zh-CN" altLang="en-US" dirty="0" smtClean="0"/>
              <a:t>）是</a:t>
            </a:r>
            <a:r>
              <a:rPr lang="en-US" altLang="zh-CN" dirty="0" smtClean="0"/>
              <a:t>Nova</a:t>
            </a:r>
            <a:r>
              <a:rPr lang="zh-CN" altLang="en-US" dirty="0" smtClean="0"/>
              <a:t>总体架构中的重要组成部分。它们通过。。。，是整个</a:t>
            </a:r>
            <a:r>
              <a:rPr lang="en-US" altLang="zh-CN" dirty="0" smtClean="0"/>
              <a:t>OpenStack Nova</a:t>
            </a:r>
            <a:r>
              <a:rPr lang="zh-CN" altLang="en-US" dirty="0" smtClean="0"/>
              <a:t>的核心模块。</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tx1">
                  <a:lumMod val="75000"/>
                  <a:lumOff val="2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23</a:t>
            </a:fld>
            <a:endParaRPr lang="zh-CN" altLang="en-US"/>
          </a:p>
        </p:txBody>
      </p:sp>
    </p:spTree>
    <p:extLst>
      <p:ext uri="{BB962C8B-B14F-4D97-AF65-F5344CB8AC3E}">
        <p14:creationId xmlns:p14="http://schemas.microsoft.com/office/powerpoint/2010/main" val="420119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Nova</a:t>
            </a:r>
            <a:r>
              <a:rPr lang="zh-CN" altLang="en-US" dirty="0" smtClean="0"/>
              <a:t>系统主要采用</a:t>
            </a:r>
            <a:r>
              <a:rPr lang="en-US" altLang="zh-CN" dirty="0" err="1" smtClean="0"/>
              <a:t>rabbitMQ</a:t>
            </a:r>
            <a:r>
              <a:rPr lang="zh-CN" altLang="en-US" dirty="0" smtClean="0"/>
              <a:t>作为信息交换中枢。</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24</a:t>
            </a:fld>
            <a:endParaRPr lang="zh-CN" altLang="en-US"/>
          </a:p>
        </p:txBody>
      </p:sp>
    </p:spTree>
    <p:extLst>
      <p:ext uri="{BB962C8B-B14F-4D97-AF65-F5344CB8AC3E}">
        <p14:creationId xmlns:p14="http://schemas.microsoft.com/office/powerpoint/2010/main" val="268115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RabbitMQ</a:t>
            </a:r>
            <a:r>
              <a:rPr lang="zh-CN" altLang="en-US" dirty="0" smtClean="0"/>
              <a:t>在功能性、时效性、安全性，以及</a:t>
            </a:r>
            <a:r>
              <a:rPr lang="en-US" altLang="zh-CN" dirty="0" smtClean="0"/>
              <a:t>SLA</a:t>
            </a:r>
            <a:r>
              <a:rPr lang="zh-CN" altLang="en-US" dirty="0" smtClean="0"/>
              <a:t>（</a:t>
            </a:r>
            <a:r>
              <a:rPr lang="en-US" altLang="zh-CN" sz="1200" b="0" i="0" kern="1200" dirty="0" smtClean="0">
                <a:solidFill>
                  <a:schemeClr val="tx1"/>
                </a:solidFill>
                <a:effectLst/>
                <a:latin typeface="+mn-lt"/>
                <a:ea typeface="+mn-ea"/>
                <a:cs typeface="+mn-cs"/>
              </a:rPr>
              <a:t>Service-Level Agreement</a:t>
            </a:r>
            <a:r>
              <a:rPr lang="zh-CN" altLang="en-US" sz="1200" b="0" i="0" kern="1200" dirty="0" smtClean="0">
                <a:solidFill>
                  <a:schemeClr val="tx1"/>
                </a:solidFill>
                <a:effectLst/>
                <a:latin typeface="+mn-lt"/>
                <a:ea typeface="+mn-ea"/>
                <a:cs typeface="+mn-cs"/>
              </a:rPr>
              <a:t>，服务等级协议。是关于</a:t>
            </a:r>
            <a:r>
              <a:rPr lang="zh-CN" altLang="en-US" sz="1200" b="0" i="0" u="none" strike="noStrike" kern="1200" dirty="0" smtClean="0">
                <a:solidFill>
                  <a:schemeClr val="tx1"/>
                </a:solidFill>
                <a:effectLst/>
                <a:latin typeface="+mn-lt"/>
                <a:ea typeface="+mn-ea"/>
                <a:cs typeface="+mn-cs"/>
                <a:hlinkClick r:id="rId3"/>
              </a:rPr>
              <a:t>网络服务</a:t>
            </a:r>
            <a:r>
              <a:rPr lang="zh-CN" altLang="en-US" sz="1200" b="0" i="0" kern="1200" dirty="0" smtClean="0">
                <a:solidFill>
                  <a:schemeClr val="tx1"/>
                </a:solidFill>
                <a:effectLst/>
                <a:latin typeface="+mn-lt"/>
                <a:ea typeface="+mn-ea"/>
                <a:cs typeface="+mn-cs"/>
              </a:rPr>
              <a:t>供应商和客户间的一份合同，其中定义了</a:t>
            </a:r>
            <a:r>
              <a:rPr lang="zh-CN" altLang="en-US" sz="1200" b="0" i="0" u="none" strike="noStrike" kern="1200" dirty="0" smtClean="0">
                <a:solidFill>
                  <a:schemeClr val="tx1"/>
                </a:solidFill>
                <a:effectLst/>
                <a:latin typeface="+mn-lt"/>
                <a:ea typeface="+mn-ea"/>
                <a:cs typeface="+mn-cs"/>
                <a:hlinkClick r:id="rId4"/>
              </a:rPr>
              <a:t>服务类型</a:t>
            </a:r>
            <a:r>
              <a:rPr lang="zh-CN" altLang="en-US" sz="1200" b="0" i="0" kern="1200" dirty="0" smtClean="0">
                <a:solidFill>
                  <a:schemeClr val="tx1"/>
                </a:solidFill>
                <a:effectLst/>
                <a:latin typeface="+mn-lt"/>
                <a:ea typeface="+mn-ea"/>
                <a:cs typeface="+mn-cs"/>
              </a:rPr>
              <a:t>、服务质量和客户付款等术语</a:t>
            </a:r>
            <a:r>
              <a:rPr lang="zh-CN" altLang="en-US" dirty="0" smtClean="0"/>
              <a:t>）方面有效支持云平台系统的规模化部署，弹性扩展，以及信息安全的需求。</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25</a:t>
            </a:fld>
            <a:endParaRPr lang="zh-CN" altLang="en-US"/>
          </a:p>
        </p:txBody>
      </p:sp>
    </p:spTree>
    <p:extLst>
      <p:ext uri="{BB962C8B-B14F-4D97-AF65-F5344CB8AC3E}">
        <p14:creationId xmlns:p14="http://schemas.microsoft.com/office/powerpoint/2010/main" val="3439277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交换器根据不同的应用程序需求，在生命周期方面也是灵活可变的，主要分为三种：持久性交换器、临时交换器和自动删除交换器。</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28</a:t>
            </a:fld>
            <a:endParaRPr lang="zh-CN" altLang="en-US"/>
          </a:p>
        </p:txBody>
      </p:sp>
    </p:spTree>
    <p:extLst>
      <p:ext uri="{BB962C8B-B14F-4D97-AF65-F5344CB8AC3E}">
        <p14:creationId xmlns:p14="http://schemas.microsoft.com/office/powerpoint/2010/main" val="1001668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交换器接收发送端应用程序的消息，通过设置的路由转发表，与绑定规则将消息转发到匹配的消息队列，消息队列继而将接收的消息转发到对应的接收端应用程序。</a:t>
            </a:r>
            <a:endParaRPr lang="en-US" altLang="zh-CN" dirty="0" smtClean="0"/>
          </a:p>
          <a:p>
            <a:r>
              <a:rPr lang="zh-CN" altLang="en-US" dirty="0" smtClean="0"/>
              <a:t>交换机根据</a:t>
            </a:r>
            <a:r>
              <a:rPr lang="en-US" altLang="zh-CN" dirty="0" smtClean="0"/>
              <a:t>AMQP</a:t>
            </a:r>
            <a:r>
              <a:rPr lang="zh-CN" altLang="en-US" dirty="0" smtClean="0"/>
              <a:t>消息头中路由，选择关键字形成绑定规则，实现消息转发。</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30</a:t>
            </a:fld>
            <a:endParaRPr lang="zh-CN" altLang="en-US"/>
          </a:p>
        </p:txBody>
      </p:sp>
    </p:spTree>
    <p:extLst>
      <p:ext uri="{BB962C8B-B14F-4D97-AF65-F5344CB8AC3E}">
        <p14:creationId xmlns:p14="http://schemas.microsoft.com/office/powerpoint/2010/main" val="3570518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2</a:t>
            </a:fld>
            <a:endParaRPr lang="zh-CN" altLang="en-US"/>
          </a:p>
        </p:txBody>
      </p:sp>
    </p:spTree>
    <p:extLst>
      <p:ext uri="{BB962C8B-B14F-4D97-AF65-F5344CB8AC3E}">
        <p14:creationId xmlns:p14="http://schemas.microsoft.com/office/powerpoint/2010/main" val="1938010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32</a:t>
            </a:fld>
            <a:endParaRPr lang="zh-CN" altLang="en-US"/>
          </a:p>
        </p:txBody>
      </p:sp>
    </p:spTree>
    <p:extLst>
      <p:ext uri="{BB962C8B-B14F-4D97-AF65-F5344CB8AC3E}">
        <p14:creationId xmlns:p14="http://schemas.microsoft.com/office/powerpoint/2010/main" val="823350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Q2</a:t>
            </a:r>
            <a:r>
              <a:rPr lang="zh-CN" altLang="en-US" dirty="0" smtClean="0"/>
              <a:t>绑定“</a:t>
            </a:r>
            <a:r>
              <a:rPr lang="en-US" altLang="zh-CN" dirty="0" smtClean="0"/>
              <a:t>black</a:t>
            </a:r>
            <a:r>
              <a:rPr lang="zh-CN" altLang="en-US" dirty="0" smtClean="0"/>
              <a:t>”和“</a:t>
            </a:r>
            <a:r>
              <a:rPr lang="en-US" altLang="zh-CN" dirty="0" smtClean="0"/>
              <a:t>green</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36</a:t>
            </a:fld>
            <a:endParaRPr lang="zh-CN" altLang="en-US"/>
          </a:p>
        </p:txBody>
      </p:sp>
    </p:spTree>
    <p:extLst>
      <p:ext uri="{BB962C8B-B14F-4D97-AF65-F5344CB8AC3E}">
        <p14:creationId xmlns:p14="http://schemas.microsoft.com/office/powerpoint/2010/main" val="629462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*包括一个词组，</a:t>
            </a:r>
            <a:r>
              <a:rPr lang="en-US" altLang="zh-CN" dirty="0" smtClean="0"/>
              <a:t>#</a:t>
            </a:r>
            <a:r>
              <a:rPr lang="zh-CN" altLang="en-US" dirty="0" smtClean="0"/>
              <a:t>包括多个（或</a:t>
            </a:r>
            <a:r>
              <a:rPr lang="en-US" altLang="zh-CN" dirty="0" smtClean="0"/>
              <a:t>0</a:t>
            </a:r>
            <a:r>
              <a:rPr lang="zh-CN" altLang="en-US" dirty="0" smtClean="0"/>
              <a:t>个）词组</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37</a:t>
            </a:fld>
            <a:endParaRPr lang="zh-CN" altLang="en-US"/>
          </a:p>
        </p:txBody>
      </p:sp>
    </p:spTree>
    <p:extLst>
      <p:ext uri="{BB962C8B-B14F-4D97-AF65-F5344CB8AC3E}">
        <p14:creationId xmlns:p14="http://schemas.microsoft.com/office/powerpoint/2010/main" val="39150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Nova</a:t>
            </a:r>
            <a:r>
              <a:rPr lang="zh-CN" altLang="en-US" dirty="0" smtClean="0"/>
              <a:t>根据</a:t>
            </a:r>
            <a:r>
              <a:rPr lang="en-US" altLang="zh-CN" dirty="0" err="1" smtClean="0"/>
              <a:t>Invorker</a:t>
            </a:r>
            <a:r>
              <a:rPr lang="zh-CN" altLang="en-US" dirty="0" smtClean="0"/>
              <a:t>和</a:t>
            </a:r>
            <a:r>
              <a:rPr lang="en-US" altLang="zh-CN" dirty="0" smtClean="0"/>
              <a:t>Worker</a:t>
            </a:r>
            <a:r>
              <a:rPr lang="zh-CN" altLang="en-US" dirty="0" smtClean="0"/>
              <a:t>之间的通信关系，逻辑上可划分为两个交换域：</a:t>
            </a:r>
            <a:r>
              <a:rPr lang="en-US" altLang="zh-CN" dirty="0" smtClean="0"/>
              <a:t>Topic</a:t>
            </a:r>
            <a:r>
              <a:rPr lang="zh-CN" altLang="en-US" dirty="0" smtClean="0"/>
              <a:t>交换域和</a:t>
            </a:r>
            <a:r>
              <a:rPr lang="en-US" altLang="zh-CN" dirty="0" smtClean="0"/>
              <a:t>Direct</a:t>
            </a:r>
            <a:r>
              <a:rPr lang="zh-CN" altLang="en-US" dirty="0" smtClean="0"/>
              <a:t>交换域。</a:t>
            </a:r>
            <a:endParaRPr lang="en-US" altLang="zh-CN" dirty="0" smtClean="0"/>
          </a:p>
          <a:p>
            <a:r>
              <a:rPr lang="zh-CN" altLang="en-US" dirty="0" smtClean="0"/>
              <a:t>（</a:t>
            </a:r>
            <a:r>
              <a:rPr lang="en-US" altLang="zh-CN" dirty="0" smtClean="0"/>
              <a:t>1</a:t>
            </a:r>
            <a:r>
              <a:rPr lang="zh-CN" altLang="en-US" dirty="0" smtClean="0"/>
              <a:t>）</a:t>
            </a:r>
            <a:r>
              <a:rPr lang="en-US" altLang="zh-CN" dirty="0" smtClean="0"/>
              <a:t>Topic</a:t>
            </a:r>
            <a:r>
              <a:rPr lang="zh-CN" altLang="en-US" dirty="0" smtClean="0"/>
              <a:t>消息生产者与</a:t>
            </a:r>
            <a:r>
              <a:rPr lang="en-US" altLang="zh-CN" dirty="0" smtClean="0"/>
              <a:t>Topic</a:t>
            </a:r>
            <a:r>
              <a:rPr lang="zh-CN" altLang="en-US" dirty="0" smtClean="0"/>
              <a:t>交换器之间建立逻辑连接，通过</a:t>
            </a:r>
            <a:r>
              <a:rPr lang="en-US" altLang="zh-CN" dirty="0" smtClean="0"/>
              <a:t>RPC.CALL</a:t>
            </a:r>
            <a:r>
              <a:rPr lang="zh-CN" altLang="en-US" dirty="0" smtClean="0"/>
              <a:t>和</a:t>
            </a:r>
            <a:r>
              <a:rPr lang="en-US" altLang="zh-CN" dirty="0" smtClean="0"/>
              <a:t>RPC.CAST</a:t>
            </a:r>
            <a:r>
              <a:rPr lang="zh-CN" altLang="en-US" dirty="0" smtClean="0"/>
              <a:t>进程将系统的请求消息发往</a:t>
            </a:r>
            <a:r>
              <a:rPr lang="en-US" altLang="zh-CN" dirty="0" smtClean="0"/>
              <a:t>Topic</a:t>
            </a:r>
            <a:r>
              <a:rPr lang="zh-CN" altLang="en-US" dirty="0" smtClean="0"/>
              <a:t>交换器。</a:t>
            </a:r>
            <a:endParaRPr lang="en-US" altLang="zh-CN" dirty="0" smtClean="0"/>
          </a:p>
          <a:p>
            <a:r>
              <a:rPr lang="zh-CN" altLang="en-US" dirty="0" smtClean="0"/>
              <a:t>（</a:t>
            </a:r>
            <a:r>
              <a:rPr lang="en-US" altLang="zh-CN" dirty="0" smtClean="0"/>
              <a:t>2</a:t>
            </a:r>
            <a:r>
              <a:rPr lang="zh-CN" altLang="en-US" dirty="0" smtClean="0"/>
              <a:t>）</a:t>
            </a:r>
            <a:r>
              <a:rPr lang="en-US" altLang="zh-CN" dirty="0" smtClean="0"/>
              <a:t>Topic</a:t>
            </a:r>
            <a:r>
              <a:rPr lang="zh-CN" altLang="en-US" dirty="0" smtClean="0"/>
              <a:t>交换器根据</a:t>
            </a:r>
            <a:r>
              <a:rPr lang="en-US" altLang="zh-CN" dirty="0" smtClean="0"/>
              <a:t>Routing</a:t>
            </a:r>
            <a:r>
              <a:rPr lang="en-US" altLang="zh-CN" baseline="0" dirty="0" smtClean="0"/>
              <a:t> Key</a:t>
            </a:r>
            <a:r>
              <a:rPr lang="zh-CN" altLang="en-US" baseline="0" dirty="0" smtClean="0"/>
              <a:t>分别送到不同的消息队列进行转发。</a:t>
            </a:r>
            <a:endParaRPr lang="en-US" altLang="zh-CN" baseline="0" dirty="0" smtClean="0"/>
          </a:p>
          <a:p>
            <a:r>
              <a:rPr lang="zh-CN" altLang="en-US" baseline="0" dirty="0" smtClean="0"/>
              <a:t>（</a:t>
            </a:r>
            <a:r>
              <a:rPr lang="en-US" altLang="zh-CN" baseline="0" dirty="0" smtClean="0"/>
              <a:t>3</a:t>
            </a:r>
            <a:r>
              <a:rPr lang="zh-CN" altLang="en-US" baseline="0" dirty="0" smtClean="0"/>
              <a:t>）消息消费者探测到新消息进入响应队列，立即从队列中接受消息，并调用执行消息所请求的应用程序。</a:t>
            </a:r>
            <a:endParaRPr lang="en-US" altLang="zh-CN" baseline="0" dirty="0" smtClean="0"/>
          </a:p>
          <a:p>
            <a:endParaRPr lang="en-US" altLang="zh-CN" baseline="0" dirty="0" smtClean="0"/>
          </a:p>
          <a:p>
            <a:r>
              <a:rPr lang="zh-CN" altLang="en-US" baseline="0" dirty="0" smtClean="0"/>
              <a:t>每个</a:t>
            </a:r>
            <a:r>
              <a:rPr lang="en-US" altLang="zh-CN" baseline="0" dirty="0" smtClean="0"/>
              <a:t>Worker</a:t>
            </a:r>
            <a:r>
              <a:rPr lang="zh-CN" altLang="en-US" baseline="0" dirty="0" smtClean="0"/>
              <a:t>都有两个</a:t>
            </a:r>
            <a:r>
              <a:rPr lang="en-US" altLang="zh-CN" baseline="0" dirty="0" smtClean="0"/>
              <a:t>Topic</a:t>
            </a:r>
            <a:r>
              <a:rPr lang="zh-CN" altLang="en-US" baseline="0" dirty="0" smtClean="0"/>
              <a:t>消息消费者程序，对应点对点消息队列和共享消息队列。</a:t>
            </a:r>
            <a:endParaRPr lang="en-US" altLang="zh-CN" baseline="0" dirty="0" smtClean="0"/>
          </a:p>
          <a:p>
            <a:r>
              <a:rPr lang="zh-CN" altLang="en-US" baseline="0" dirty="0" smtClean="0"/>
              <a:t>（</a:t>
            </a:r>
            <a:r>
              <a:rPr lang="en-US" altLang="zh-CN" baseline="0" dirty="0" smtClean="0"/>
              <a:t>4</a:t>
            </a:r>
            <a:r>
              <a:rPr lang="zh-CN" altLang="en-US" baseline="0" dirty="0" smtClean="0"/>
              <a:t>）连接点对点消息队列的应用程序接收</a:t>
            </a:r>
            <a:r>
              <a:rPr lang="en-US" altLang="zh-CN" baseline="0" dirty="0" smtClean="0"/>
              <a:t>RPC.CALL</a:t>
            </a:r>
            <a:r>
              <a:rPr lang="zh-CN" altLang="en-US" baseline="0" dirty="0" smtClean="0"/>
              <a:t>的远程调用请求，在执行相关的计算任务之后，将结果以系统响应消息方式，通过</a:t>
            </a:r>
            <a:r>
              <a:rPr lang="en-US" altLang="zh-CN" baseline="0" dirty="0" err="1" smtClean="0"/>
              <a:t>Diret</a:t>
            </a:r>
            <a:r>
              <a:rPr lang="zh-CN" altLang="en-US" baseline="0" dirty="0" smtClean="0"/>
              <a:t>交换器反馈给</a:t>
            </a:r>
            <a:r>
              <a:rPr lang="en-US" altLang="zh-CN" baseline="0" dirty="0" smtClean="0"/>
              <a:t>Direct</a:t>
            </a:r>
            <a:r>
              <a:rPr lang="zh-CN" altLang="en-US" baseline="0" dirty="0" smtClean="0"/>
              <a:t>消息消费者。</a:t>
            </a:r>
            <a:endParaRPr lang="en-US" altLang="zh-CN" baseline="0" dirty="0" smtClean="0"/>
          </a:p>
          <a:p>
            <a:r>
              <a:rPr lang="zh-CN" altLang="en-US" baseline="0" dirty="0" smtClean="0"/>
              <a:t>（</a:t>
            </a:r>
            <a:r>
              <a:rPr lang="en-US" altLang="zh-CN" baseline="0" dirty="0" smtClean="0"/>
              <a:t>5</a:t>
            </a:r>
            <a:r>
              <a:rPr lang="zh-CN" altLang="en-US" baseline="0" dirty="0" smtClean="0"/>
              <a:t>）连接共享消息队列的应用程序只是接收</a:t>
            </a:r>
            <a:r>
              <a:rPr lang="en-US" altLang="zh-CN" baseline="0" dirty="0" smtClean="0"/>
              <a:t>RPC.CAST</a:t>
            </a:r>
            <a:r>
              <a:rPr lang="zh-CN" altLang="en-US" baseline="0" dirty="0" smtClean="0"/>
              <a:t>的远程调用请求，来执行相关的计算任务，并没有相应消息反馈。</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39</a:t>
            </a:fld>
            <a:endParaRPr lang="zh-CN" altLang="en-US"/>
          </a:p>
        </p:txBody>
      </p:sp>
    </p:spTree>
    <p:extLst>
      <p:ext uri="{BB962C8B-B14F-4D97-AF65-F5344CB8AC3E}">
        <p14:creationId xmlns:p14="http://schemas.microsoft.com/office/powerpoint/2010/main" val="200833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RPC.CALL</a:t>
            </a:r>
            <a:r>
              <a:rPr lang="zh-CN" altLang="en-US" dirty="0" smtClean="0"/>
              <a:t>是一种双向通信流程。</a:t>
            </a:r>
            <a:endParaRPr lang="en-US" altLang="zh-CN" dirty="0" smtClean="0"/>
          </a:p>
          <a:p>
            <a:r>
              <a:rPr lang="zh-CN" altLang="en-US" dirty="0" smtClean="0"/>
              <a:t>例如</a:t>
            </a:r>
            <a:r>
              <a:rPr lang="zh-CN" altLang="en-US" dirty="0" smtClean="0">
                <a:sym typeface="Wingdings" panose="05000000000000000000" pitchFamily="2" charset="2"/>
              </a:rPr>
              <a:t>（</a:t>
            </a:r>
            <a:r>
              <a:rPr lang="en-US" altLang="zh-CN" dirty="0" smtClean="0">
                <a:sym typeface="Wingdings" panose="05000000000000000000" pitchFamily="2" charset="2"/>
              </a:rPr>
              <a:t>1</a:t>
            </a:r>
            <a:r>
              <a:rPr lang="zh-CN" altLang="en-US" dirty="0" smtClean="0">
                <a:sym typeface="Wingdings" panose="05000000000000000000" pitchFamily="2" charset="2"/>
              </a:rPr>
              <a:t>）</a:t>
            </a:r>
            <a:r>
              <a:rPr lang="zh-CN" altLang="en-US" dirty="0" smtClean="0"/>
              <a:t>用户通过外部系统将“启动虚拟机”的请求，发送给</a:t>
            </a:r>
            <a:r>
              <a:rPr lang="en-US" altLang="zh-CN" dirty="0" err="1" smtClean="0"/>
              <a:t>NovaAPI</a:t>
            </a:r>
            <a:r>
              <a:rPr lang="zh-CN" altLang="en-US" dirty="0" smtClean="0"/>
              <a:t>，</a:t>
            </a:r>
            <a:r>
              <a:rPr lang="en-US" altLang="zh-CN" dirty="0" err="1" smtClean="0"/>
              <a:t>NovaAPI</a:t>
            </a:r>
            <a:r>
              <a:rPr lang="zh-CN" altLang="en-US" dirty="0" smtClean="0"/>
              <a:t>作为消息的生产者，将消息以</a:t>
            </a:r>
            <a:r>
              <a:rPr lang="en-US" altLang="zh-CN" dirty="0" smtClean="0"/>
              <a:t>RPC. CALL</a:t>
            </a:r>
            <a:r>
              <a:rPr lang="zh-CN" altLang="en-US" dirty="0" smtClean="0"/>
              <a:t>方式通过</a:t>
            </a:r>
            <a:r>
              <a:rPr lang="en-US" altLang="zh-CN" dirty="0" smtClean="0"/>
              <a:t>Topic</a:t>
            </a:r>
            <a:r>
              <a:rPr lang="zh-CN" altLang="en-US" dirty="0" smtClean="0"/>
              <a:t>交换机转发到点对点消息队列。</a:t>
            </a:r>
            <a:endParaRPr lang="en-US" altLang="zh-CN" dirty="0" smtClean="0"/>
          </a:p>
          <a:p>
            <a:r>
              <a:rPr lang="zh-CN" altLang="en-US" dirty="0" smtClean="0"/>
              <a:t>（</a:t>
            </a:r>
            <a:r>
              <a:rPr lang="en-US" altLang="zh-CN" dirty="0" smtClean="0"/>
              <a:t>2</a:t>
            </a:r>
            <a:r>
              <a:rPr lang="zh-CN" altLang="en-US" dirty="0" smtClean="0"/>
              <a:t>）</a:t>
            </a:r>
            <a:r>
              <a:rPr lang="en-US" altLang="zh-CN" dirty="0" err="1" smtClean="0"/>
              <a:t>NovaCompute</a:t>
            </a:r>
            <a:r>
              <a:rPr lang="zh-CN" altLang="en-US" dirty="0" smtClean="0"/>
              <a:t>作为消息消费者，接收该消息，并通过底层虚拟化软件，执行相应的虚拟机启动进程；</a:t>
            </a:r>
            <a:endParaRPr lang="en-US" altLang="zh-CN" dirty="0" smtClean="0"/>
          </a:p>
          <a:p>
            <a:r>
              <a:rPr lang="zh-CN" altLang="en-US" dirty="0" smtClean="0"/>
              <a:t>（</a:t>
            </a:r>
            <a:r>
              <a:rPr lang="en-US" altLang="zh-CN" dirty="0" smtClean="0"/>
              <a:t>3</a:t>
            </a:r>
            <a:r>
              <a:rPr lang="zh-CN" altLang="en-US" dirty="0" smtClean="0"/>
              <a:t>）待用户虚拟机启动成功后，</a:t>
            </a:r>
            <a:r>
              <a:rPr lang="en-US" altLang="zh-CN" dirty="0" err="1" smtClean="0"/>
              <a:t>NovaCompute</a:t>
            </a:r>
            <a:r>
              <a:rPr lang="zh-CN" altLang="en-US" dirty="0" smtClean="0"/>
              <a:t>作为消息生产者通过</a:t>
            </a:r>
            <a:r>
              <a:rPr lang="en-US" altLang="zh-CN" dirty="0" smtClean="0"/>
              <a:t>Direct</a:t>
            </a:r>
            <a:r>
              <a:rPr lang="zh-CN" altLang="en-US" dirty="0" smtClean="0"/>
              <a:t>交换器和响应消息队列，将“虚拟机启动成功”响应消息，反馈给</a:t>
            </a:r>
            <a:r>
              <a:rPr lang="en-US" altLang="zh-CN" dirty="0" err="1" smtClean="0"/>
              <a:t>NovaAPI</a:t>
            </a:r>
            <a:r>
              <a:rPr lang="zh-CN" altLang="en-US" dirty="0" smtClean="0"/>
              <a:t>。</a:t>
            </a:r>
            <a:endParaRPr lang="en-US" altLang="zh-CN" dirty="0" smtClean="0"/>
          </a:p>
          <a:p>
            <a:r>
              <a:rPr lang="zh-CN" altLang="en-US" dirty="0" smtClean="0"/>
              <a:t>（</a:t>
            </a:r>
            <a:r>
              <a:rPr lang="en-US" altLang="zh-CN" dirty="0" smtClean="0"/>
              <a:t>4</a:t>
            </a:r>
            <a:r>
              <a:rPr lang="zh-CN" altLang="en-US" dirty="0" smtClean="0"/>
              <a:t>）</a:t>
            </a:r>
            <a:r>
              <a:rPr lang="en-US" altLang="zh-CN" dirty="0" err="1" smtClean="0"/>
              <a:t>NovaAPI</a:t>
            </a:r>
            <a:r>
              <a:rPr lang="zh-CN" altLang="en-US" dirty="0" smtClean="0"/>
              <a:t>作为消息消费者接受该消息，并通知用户虚拟机启动成功。</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40</a:t>
            </a:fld>
            <a:endParaRPr lang="zh-CN" altLang="en-US"/>
          </a:p>
        </p:txBody>
      </p:sp>
    </p:spTree>
    <p:extLst>
      <p:ext uri="{BB962C8B-B14F-4D97-AF65-F5344CB8AC3E}">
        <p14:creationId xmlns:p14="http://schemas.microsoft.com/office/powerpoint/2010/main" val="1588206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lumMod val="75000"/>
                    <a:lumOff val="25000"/>
                  </a:schemeClr>
                </a:solidFill>
              </a:rPr>
              <a:t>Swift</a:t>
            </a:r>
            <a:r>
              <a:rPr lang="zh-CN" altLang="en-US" dirty="0" smtClean="0">
                <a:solidFill>
                  <a:schemeClr val="tx1">
                    <a:lumMod val="75000"/>
                    <a:lumOff val="25000"/>
                  </a:schemeClr>
                </a:solidFill>
              </a:rPr>
              <a:t>是</a:t>
            </a:r>
            <a:r>
              <a:rPr lang="en-US" altLang="zh-CN" dirty="0" smtClean="0">
                <a:solidFill>
                  <a:schemeClr val="tx1">
                    <a:lumMod val="75000"/>
                    <a:lumOff val="25000"/>
                  </a:schemeClr>
                </a:solidFill>
              </a:rPr>
              <a:t>OpenStack</a:t>
            </a:r>
            <a:r>
              <a:rPr lang="zh-CN" altLang="en-US" dirty="0" smtClean="0">
                <a:solidFill>
                  <a:schemeClr val="tx1">
                    <a:lumMod val="75000"/>
                    <a:lumOff val="25000"/>
                  </a:schemeClr>
                </a:solidFill>
              </a:rPr>
              <a:t>开源云计算项目的子项目之一，是可扩展的对象存储系统。具有</a:t>
            </a:r>
            <a:r>
              <a:rPr lang="zh-CN" altLang="en-US" dirty="0" smtClean="0"/>
              <a:t>强大的扩展性、冗余性和持久性等特点。</a:t>
            </a:r>
            <a:endParaRPr lang="en-US" altLang="zh-CN" dirty="0" smtClean="0"/>
          </a:p>
          <a:p>
            <a:r>
              <a:rPr lang="zh-CN" altLang="en-US" dirty="0" smtClean="0"/>
              <a:t>对象存储支持多种应用，</a:t>
            </a:r>
            <a:r>
              <a:rPr lang="zh-CN" altLang="en-US" dirty="0" smtClean="0">
                <a:solidFill>
                  <a:schemeClr val="tx1">
                    <a:lumMod val="75000"/>
                    <a:lumOff val="25000"/>
                  </a:schemeClr>
                </a:solidFill>
              </a:rPr>
              <a:t>比如复制和存档数据，图像或视频服务，存储次级静态数据，开发数据存储整合的新应用，存储容量难以估计的数据，为</a:t>
            </a:r>
            <a:r>
              <a:rPr lang="en-US" altLang="zh-CN" dirty="0" smtClean="0">
                <a:solidFill>
                  <a:schemeClr val="tx1">
                    <a:lumMod val="75000"/>
                    <a:lumOff val="25000"/>
                  </a:schemeClr>
                </a:solidFill>
              </a:rPr>
              <a:t>Web</a:t>
            </a:r>
            <a:r>
              <a:rPr lang="zh-CN" altLang="en-US" dirty="0" smtClean="0">
                <a:solidFill>
                  <a:schemeClr val="tx1">
                    <a:lumMod val="75000"/>
                    <a:lumOff val="25000"/>
                  </a:schemeClr>
                </a:solidFill>
              </a:rPr>
              <a:t>应用创建基于云的弹性存储。</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44</a:t>
            </a:fld>
            <a:endParaRPr lang="zh-CN" altLang="en-US"/>
          </a:p>
        </p:txBody>
      </p:sp>
    </p:spTree>
    <p:extLst>
      <p:ext uri="{BB962C8B-B14F-4D97-AF65-F5344CB8AC3E}">
        <p14:creationId xmlns:p14="http://schemas.microsoft.com/office/powerpoint/2010/main" val="3439978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10</a:t>
            </a:r>
            <a:r>
              <a:rPr lang="zh-CN" altLang="en-US" dirty="0" smtClean="0"/>
              <a:t>万个文件，</a:t>
            </a:r>
            <a:r>
              <a:rPr lang="en-US" altLang="zh-CN" dirty="0" smtClean="0"/>
              <a:t>10</a:t>
            </a:r>
            <a:r>
              <a:rPr lang="zh-CN" altLang="en-US" dirty="0" smtClean="0"/>
              <a:t>万年，丢失</a:t>
            </a:r>
            <a:r>
              <a:rPr lang="en-US" altLang="zh-CN" dirty="0" smtClean="0"/>
              <a:t>1</a:t>
            </a:r>
            <a:r>
              <a:rPr lang="zh-CN" altLang="en-US" smtClean="0"/>
              <a:t>个</a:t>
            </a:r>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45</a:t>
            </a:fld>
            <a:endParaRPr lang="zh-CN" altLang="en-US"/>
          </a:p>
        </p:txBody>
      </p:sp>
    </p:spTree>
    <p:extLst>
      <p:ext uri="{BB962C8B-B14F-4D97-AF65-F5344CB8AC3E}">
        <p14:creationId xmlns:p14="http://schemas.microsoft.com/office/powerpoint/2010/main" val="2619568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solidFill>
                  <a:schemeClr val="tx1">
                    <a:lumMod val="75000"/>
                    <a:lumOff val="25000"/>
                  </a:schemeClr>
                </a:solidFill>
              </a:rPr>
              <a:t>Consistency</a:t>
            </a:r>
            <a:r>
              <a:rPr lang="zh-CN" altLang="en-US" sz="1200" dirty="0" smtClean="0">
                <a:solidFill>
                  <a:schemeClr val="tx1">
                    <a:lumMod val="75000"/>
                    <a:lumOff val="25000"/>
                  </a:schemeClr>
                </a:solidFill>
              </a:rPr>
              <a:t>：一致性服务器</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47</a:t>
            </a:fld>
            <a:endParaRPr lang="zh-CN" altLang="en-US"/>
          </a:p>
        </p:txBody>
      </p:sp>
    </p:spTree>
    <p:extLst>
      <p:ext uri="{BB962C8B-B14F-4D97-AF65-F5344CB8AC3E}">
        <p14:creationId xmlns:p14="http://schemas.microsoft.com/office/powerpoint/2010/main" val="3157614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53</a:t>
            </a:fld>
            <a:endParaRPr lang="zh-CN" altLang="en-US"/>
          </a:p>
        </p:txBody>
      </p:sp>
    </p:spTree>
    <p:extLst>
      <p:ext uri="{BB962C8B-B14F-4D97-AF65-F5344CB8AC3E}">
        <p14:creationId xmlns:p14="http://schemas.microsoft.com/office/powerpoint/2010/main" val="4008697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在系统高负荷或者发生故障的情况下，</a:t>
            </a:r>
            <a:r>
              <a:rPr lang="en-US" altLang="zh-CN" dirty="0" smtClean="0"/>
              <a:t>Container</a:t>
            </a:r>
            <a:r>
              <a:rPr lang="zh-CN" altLang="en-US" dirty="0" smtClean="0"/>
              <a:t>或者账号中的数据不会被立即更新。</a:t>
            </a:r>
            <a:endParaRPr lang="en-US" altLang="zh-CN" dirty="0" smtClean="0"/>
          </a:p>
          <a:p>
            <a:r>
              <a:rPr lang="zh-CN" altLang="en-US" dirty="0" smtClean="0"/>
              <a:t>（</a:t>
            </a:r>
            <a:r>
              <a:rPr lang="en-US" altLang="zh-CN" dirty="0" smtClean="0"/>
              <a:t>1</a:t>
            </a:r>
            <a:r>
              <a:rPr lang="zh-CN" altLang="en-US" dirty="0" smtClean="0"/>
              <a:t>）如果更新失败，该次更新本地文件系统上，会被加入队列。</a:t>
            </a:r>
            <a:endParaRPr lang="en-US" altLang="zh-CN" dirty="0" smtClean="0"/>
          </a:p>
          <a:p>
            <a:r>
              <a:rPr lang="zh-CN" altLang="en-US" dirty="0" smtClean="0"/>
              <a:t>（</a:t>
            </a:r>
            <a:r>
              <a:rPr lang="en-US" altLang="zh-CN" dirty="0" smtClean="0"/>
              <a:t>2</a:t>
            </a:r>
            <a:r>
              <a:rPr lang="zh-CN" altLang="en-US" dirty="0" smtClean="0"/>
              <a:t>）然后</a:t>
            </a:r>
            <a:r>
              <a:rPr lang="en-US" altLang="zh-CN" dirty="0" smtClean="0"/>
              <a:t>Updaters</a:t>
            </a:r>
            <a:r>
              <a:rPr lang="zh-CN" altLang="en-US" dirty="0" smtClean="0"/>
              <a:t>会继续处理失败的更新工作。</a:t>
            </a:r>
            <a:endParaRPr lang="en-US" altLang="zh-CN" dirty="0" smtClean="0"/>
          </a:p>
          <a:p>
            <a:r>
              <a:rPr lang="zh-CN" altLang="en-US" dirty="0" smtClean="0"/>
              <a:t>（</a:t>
            </a:r>
            <a:r>
              <a:rPr lang="en-US" altLang="zh-CN" dirty="0" smtClean="0"/>
              <a:t>3</a:t>
            </a:r>
            <a:r>
              <a:rPr lang="zh-CN" altLang="en-US" dirty="0" smtClean="0"/>
              <a:t>）</a:t>
            </a:r>
            <a:r>
              <a:rPr lang="en-US" altLang="zh-CN" dirty="0" smtClean="0"/>
              <a:t>Replicator</a:t>
            </a:r>
            <a:r>
              <a:rPr lang="zh-CN" altLang="en-US" dirty="0" smtClean="0"/>
              <a:t>是处理数据存放位置是否正确，并且保持数据的合理副本数。</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57</a:t>
            </a:fld>
            <a:endParaRPr lang="zh-CN" altLang="en-US"/>
          </a:p>
        </p:txBody>
      </p:sp>
    </p:spTree>
    <p:extLst>
      <p:ext uri="{BB962C8B-B14F-4D97-AF65-F5344CB8AC3E}">
        <p14:creationId xmlns:p14="http://schemas.microsoft.com/office/powerpoint/2010/main" val="2533311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3</a:t>
            </a:fld>
            <a:endParaRPr lang="zh-CN" altLang="en-US"/>
          </a:p>
        </p:txBody>
      </p:sp>
    </p:spTree>
    <p:extLst>
      <p:ext uri="{BB962C8B-B14F-4D97-AF65-F5344CB8AC3E}">
        <p14:creationId xmlns:p14="http://schemas.microsoft.com/office/powerpoint/2010/main" val="3902066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59</a:t>
            </a:fld>
            <a:endParaRPr lang="zh-CN" altLang="en-US"/>
          </a:p>
        </p:txBody>
      </p:sp>
    </p:spTree>
    <p:extLst>
      <p:ext uri="{BB962C8B-B14F-4D97-AF65-F5344CB8AC3E}">
        <p14:creationId xmlns:p14="http://schemas.microsoft.com/office/powerpoint/2010/main" val="432744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Swift</a:t>
            </a:r>
            <a:r>
              <a:rPr lang="zh-CN" altLang="en-US" dirty="0" smtClean="0"/>
              <a:t>针对的是读写比较频繁的场景，采用折中的策略。即写操作需要至少满足一半以上成功</a:t>
            </a:r>
            <a:r>
              <a:rPr lang="en-US" altLang="zh-CN" dirty="0" smtClean="0"/>
              <a:t>W&gt;N/2</a:t>
            </a:r>
            <a:r>
              <a:rPr lang="zh-CN" altLang="en-US" dirty="0" smtClean="0"/>
              <a:t>。</a:t>
            </a:r>
            <a:endParaRPr lang="en-US" altLang="zh-CN" dirty="0" smtClean="0"/>
          </a:p>
          <a:p>
            <a:r>
              <a:rPr lang="zh-CN" altLang="en-US" dirty="0" smtClean="0"/>
              <a:t>再保证度操作与写操作的副本集合至少产生一个交集，即</a:t>
            </a:r>
            <a:r>
              <a:rPr lang="en-US" altLang="zh-CN" dirty="0" smtClean="0"/>
              <a:t>R+W&gt;N</a:t>
            </a:r>
            <a:r>
              <a:rPr lang="zh-CN" altLang="en-US" dirty="0" smtClean="0"/>
              <a:t>。</a:t>
            </a:r>
            <a:endParaRPr lang="en-US" altLang="zh-CN" dirty="0" smtClean="0"/>
          </a:p>
          <a:p>
            <a:r>
              <a:rPr lang="en-US" altLang="zh-CN" dirty="0" smtClean="0"/>
              <a:t>N=3</a:t>
            </a:r>
            <a:r>
              <a:rPr lang="zh-CN" altLang="en-US" dirty="0" smtClean="0"/>
              <a:t>，</a:t>
            </a:r>
            <a:r>
              <a:rPr lang="en-US" altLang="zh-CN" dirty="0" smtClean="0"/>
              <a:t>W=2</a:t>
            </a:r>
            <a:r>
              <a:rPr lang="zh-CN" altLang="en-US" dirty="0" smtClean="0"/>
              <a:t>，</a:t>
            </a:r>
            <a:r>
              <a:rPr lang="en-US" altLang="zh-CN" dirty="0" smtClean="0"/>
              <a:t>R=1</a:t>
            </a:r>
            <a:r>
              <a:rPr lang="zh-CN" altLang="en-US" dirty="0" smtClean="0"/>
              <a:t>或者</a:t>
            </a:r>
            <a:r>
              <a:rPr lang="en-US" altLang="zh-CN" dirty="0" smtClean="0"/>
              <a:t>2.</a:t>
            </a: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60</a:t>
            </a:fld>
            <a:endParaRPr lang="zh-CN" altLang="en-US"/>
          </a:p>
        </p:txBody>
      </p:sp>
    </p:spTree>
    <p:extLst>
      <p:ext uri="{BB962C8B-B14F-4D97-AF65-F5344CB8AC3E}">
        <p14:creationId xmlns:p14="http://schemas.microsoft.com/office/powerpoint/2010/main" val="3762226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面对海量级别的对象，需要存放在成千上万台服务器和硬盘上，首先要解决寻址问题，</a:t>
            </a:r>
            <a:r>
              <a:rPr lang="en-US" altLang="zh-CN" dirty="0" smtClean="0"/>
              <a:t>Swift</a:t>
            </a:r>
            <a:r>
              <a:rPr lang="zh-CN" altLang="en-US" dirty="0" smtClean="0"/>
              <a:t>基于一致性散列技术，通过计算可将对象均匀分布到虚拟空间的虚拟结点上，在增加和删除结点时，可以大大减少需要移动的数据量。虚拟空间大小采用</a:t>
            </a:r>
            <a:r>
              <a:rPr lang="en-US" altLang="zh-CN" dirty="0" smtClean="0"/>
              <a:t>2</a:t>
            </a:r>
            <a:r>
              <a:rPr lang="zh-CN" altLang="en-US" dirty="0" smtClean="0"/>
              <a:t>的</a:t>
            </a:r>
            <a:r>
              <a:rPr lang="en-US" altLang="zh-CN" dirty="0" smtClean="0"/>
              <a:t>n</a:t>
            </a:r>
            <a:r>
              <a:rPr lang="zh-CN" altLang="en-US" dirty="0" smtClean="0"/>
              <a:t>次幂，便于高效的移位操作。然后通过独特的</a:t>
            </a:r>
            <a:r>
              <a:rPr lang="en-US" altLang="zh-CN" dirty="0" smtClean="0"/>
              <a:t>Ring</a:t>
            </a:r>
            <a:r>
              <a:rPr lang="zh-CN" altLang="en-US" dirty="0" smtClean="0"/>
              <a:t>再将虚拟节点映射到实际的物理存储设备上，完成寻址过程。</a:t>
            </a:r>
            <a:endParaRPr lang="en-US" altLang="zh-CN" dirty="0" smtClean="0"/>
          </a:p>
          <a:p>
            <a:endParaRPr lang="en-US" altLang="zh-CN" dirty="0" smtClean="0"/>
          </a:p>
          <a:p>
            <a:r>
              <a:rPr lang="zh-CN" altLang="en-US" dirty="0" smtClean="0"/>
              <a:t>（</a:t>
            </a:r>
            <a:r>
              <a:rPr lang="en-US" altLang="zh-CN" dirty="0" smtClean="0"/>
              <a:t>1</a:t>
            </a:r>
            <a:r>
              <a:rPr lang="zh-CN" altLang="en-US" dirty="0" smtClean="0"/>
              <a:t>）以逆时针方向递增的散列空间有</a:t>
            </a:r>
            <a:r>
              <a:rPr lang="en-US" altLang="zh-CN" dirty="0" smtClean="0"/>
              <a:t>4</a:t>
            </a:r>
            <a:r>
              <a:rPr lang="zh-CN" altLang="en-US" dirty="0" smtClean="0"/>
              <a:t>个字节，共</a:t>
            </a:r>
            <a:r>
              <a:rPr lang="en-US" altLang="zh-CN" dirty="0" smtClean="0"/>
              <a:t>32bit</a:t>
            </a:r>
            <a:r>
              <a:rPr lang="zh-CN" altLang="en-US" dirty="0" smtClean="0"/>
              <a:t>，因此整数范围</a:t>
            </a:r>
            <a:r>
              <a:rPr lang="en-US" altLang="zh-CN" dirty="0" smtClean="0"/>
              <a:t>【0,2</a:t>
            </a:r>
            <a:r>
              <a:rPr lang="en-US" altLang="zh-CN" baseline="30000" dirty="0" smtClean="0"/>
              <a:t>32</a:t>
            </a:r>
            <a:r>
              <a:rPr lang="en-US" altLang="zh-CN" baseline="0" dirty="0" smtClean="0"/>
              <a:t>-1</a:t>
            </a:r>
            <a:r>
              <a:rPr lang="en-US" altLang="zh-CN" dirty="0" smtClean="0"/>
              <a:t>】</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a:t>
            </a:r>
            <a:r>
              <a:rPr lang="en-US" altLang="zh-CN" dirty="0" smtClean="0"/>
              <a:t>2</a:t>
            </a:r>
            <a:r>
              <a:rPr lang="zh-CN" altLang="en-US" dirty="0" smtClean="0"/>
              <a:t>）</a:t>
            </a:r>
            <a:r>
              <a:rPr lang="zh-CN" altLang="en-US" dirty="0" smtClean="0">
                <a:solidFill>
                  <a:schemeClr val="tx1">
                    <a:lumMod val="75000"/>
                    <a:lumOff val="25000"/>
                  </a:schemeClr>
                </a:solidFill>
              </a:rPr>
              <a:t>将散列结果右移</a:t>
            </a:r>
            <a:r>
              <a:rPr lang="en-US" altLang="zh-CN" dirty="0" smtClean="0">
                <a:solidFill>
                  <a:schemeClr val="tx1">
                    <a:lumMod val="75000"/>
                    <a:lumOff val="25000"/>
                  </a:schemeClr>
                </a:solidFill>
              </a:rPr>
              <a:t>m</a:t>
            </a:r>
            <a:r>
              <a:rPr lang="zh-CN" altLang="en-US" dirty="0" smtClean="0">
                <a:solidFill>
                  <a:schemeClr val="tx1">
                    <a:lumMod val="75000"/>
                    <a:lumOff val="25000"/>
                  </a:schemeClr>
                </a:solidFill>
              </a:rPr>
              <a:t>位，可产生</a:t>
            </a:r>
            <a:r>
              <a:rPr lang="en-US" altLang="zh-CN" dirty="0" smtClean="0">
                <a:solidFill>
                  <a:schemeClr val="tx1">
                    <a:lumMod val="75000"/>
                    <a:lumOff val="25000"/>
                  </a:schemeClr>
                </a:solidFill>
              </a:rPr>
              <a:t>2</a:t>
            </a:r>
            <a:r>
              <a:rPr lang="en-US" altLang="zh-CN" baseline="30000" dirty="0" smtClean="0">
                <a:solidFill>
                  <a:schemeClr val="tx1">
                    <a:lumMod val="75000"/>
                    <a:lumOff val="25000"/>
                  </a:schemeClr>
                </a:solidFill>
              </a:rPr>
              <a:t>32-m</a:t>
            </a:r>
            <a:r>
              <a:rPr lang="zh-CN" altLang="en-US" dirty="0" smtClean="0">
                <a:solidFill>
                  <a:schemeClr val="tx1">
                    <a:lumMod val="75000"/>
                    <a:lumOff val="25000"/>
                  </a:schemeClr>
                </a:solidFill>
              </a:rPr>
              <a:t>个虚拟节点，例如</a:t>
            </a:r>
            <a:r>
              <a:rPr lang="en-US" altLang="zh-CN" dirty="0" smtClean="0">
                <a:solidFill>
                  <a:schemeClr val="tx1">
                    <a:lumMod val="75000"/>
                    <a:lumOff val="25000"/>
                  </a:schemeClr>
                </a:solidFill>
              </a:rPr>
              <a:t>m=29</a:t>
            </a:r>
            <a:r>
              <a:rPr lang="zh-CN" altLang="en-US" dirty="0" smtClean="0">
                <a:solidFill>
                  <a:schemeClr val="tx1">
                    <a:lumMod val="75000"/>
                    <a:lumOff val="25000"/>
                  </a:schemeClr>
                </a:solidFill>
              </a:rPr>
              <a:t>时可产生</a:t>
            </a:r>
            <a:r>
              <a:rPr lang="en-US" altLang="zh-CN" dirty="0" smtClean="0">
                <a:solidFill>
                  <a:schemeClr val="tx1">
                    <a:lumMod val="75000"/>
                    <a:lumOff val="25000"/>
                  </a:schemeClr>
                </a:solidFill>
              </a:rPr>
              <a:t>8</a:t>
            </a:r>
            <a:r>
              <a:rPr lang="zh-CN" altLang="en-US" dirty="0" smtClean="0">
                <a:solidFill>
                  <a:schemeClr val="tx1">
                    <a:lumMod val="75000"/>
                    <a:lumOff val="25000"/>
                  </a:schemeClr>
                </a:solidFill>
              </a:rPr>
              <a:t>个虚拟节点。</a:t>
            </a: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61</a:t>
            </a:fld>
            <a:endParaRPr lang="zh-CN" altLang="en-US"/>
          </a:p>
        </p:txBody>
      </p:sp>
    </p:spTree>
    <p:extLst>
      <p:ext uri="{BB962C8B-B14F-4D97-AF65-F5344CB8AC3E}">
        <p14:creationId xmlns:p14="http://schemas.microsoft.com/office/powerpoint/2010/main" val="17284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Swift</a:t>
            </a:r>
            <a:r>
              <a:rPr lang="zh-CN" altLang="en-US" dirty="0" smtClean="0"/>
              <a:t>采用层次数据模型，共射三个逻辑结构：</a:t>
            </a:r>
            <a:r>
              <a:rPr lang="en-US" altLang="zh-CN" dirty="0" smtClean="0"/>
              <a:t>Account</a:t>
            </a:r>
            <a:r>
              <a:rPr lang="zh-CN" altLang="en-US" dirty="0" smtClean="0"/>
              <a:t>、</a:t>
            </a:r>
            <a:r>
              <a:rPr lang="en-US" altLang="zh-CN" dirty="0" smtClean="0"/>
              <a:t>Container</a:t>
            </a:r>
            <a:r>
              <a:rPr lang="zh-CN" altLang="en-US" dirty="0" smtClean="0"/>
              <a:t>、</a:t>
            </a:r>
            <a:r>
              <a:rPr lang="en-US" altLang="zh-CN" dirty="0" smtClean="0"/>
              <a:t>Object</a:t>
            </a:r>
            <a:r>
              <a:rPr lang="zh-CN" altLang="en-US" dirty="0" smtClean="0"/>
              <a:t>，每层节点数没有限制。</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62</a:t>
            </a:fld>
            <a:endParaRPr lang="zh-CN" altLang="en-US"/>
          </a:p>
        </p:txBody>
      </p:sp>
    </p:spTree>
    <p:extLst>
      <p:ext uri="{BB962C8B-B14F-4D97-AF65-F5344CB8AC3E}">
        <p14:creationId xmlns:p14="http://schemas.microsoft.com/office/powerpoint/2010/main" val="3450094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63</a:t>
            </a:fld>
            <a:endParaRPr lang="zh-CN" altLang="en-US"/>
          </a:p>
        </p:txBody>
      </p:sp>
    </p:spTree>
    <p:extLst>
      <p:ext uri="{BB962C8B-B14F-4D97-AF65-F5344CB8AC3E}">
        <p14:creationId xmlns:p14="http://schemas.microsoft.com/office/powerpoint/2010/main" val="257053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）使用对象的层次结构</a:t>
            </a:r>
            <a:r>
              <a:rPr lang="en-US" altLang="zh-CN" dirty="0" smtClean="0"/>
              <a:t>account/container/object</a:t>
            </a:r>
            <a:r>
              <a:rPr lang="zh-CN" altLang="en-US" dirty="0" smtClean="0"/>
              <a:t>作为键，使用</a:t>
            </a:r>
            <a:r>
              <a:rPr lang="en-US" altLang="zh-CN" dirty="0" smtClean="0"/>
              <a:t>MD5</a:t>
            </a:r>
            <a:r>
              <a:rPr lang="zh-CN" altLang="en-US" dirty="0" smtClean="0"/>
              <a:t>散列算法得到散列值，并右移</a:t>
            </a:r>
            <a:r>
              <a:rPr lang="en-US" altLang="zh-CN" dirty="0" smtClean="0"/>
              <a:t>4</a:t>
            </a:r>
            <a:r>
              <a:rPr lang="zh-CN" altLang="en-US" dirty="0" smtClean="0"/>
              <a:t>个字节，得到分区索引号。</a:t>
            </a:r>
            <a:endParaRPr lang="en-US" altLang="zh-CN" dirty="0" smtClean="0"/>
          </a:p>
          <a:p>
            <a:r>
              <a:rPr lang="zh-CN" altLang="en-US" dirty="0" smtClean="0"/>
              <a:t>（</a:t>
            </a:r>
            <a:r>
              <a:rPr lang="en-US" altLang="zh-CN" dirty="0" smtClean="0"/>
              <a:t>2</a:t>
            </a:r>
            <a:r>
              <a:rPr lang="zh-CN" altLang="en-US" dirty="0" smtClean="0"/>
              <a:t>）按照分区索引号在分区的设备映射表里查找该对象所在分区对应的所有设备编号。</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64</a:t>
            </a:fld>
            <a:endParaRPr lang="zh-CN" altLang="en-US"/>
          </a:p>
        </p:txBody>
      </p:sp>
    </p:spTree>
    <p:extLst>
      <p:ext uri="{BB962C8B-B14F-4D97-AF65-F5344CB8AC3E}">
        <p14:creationId xmlns:p14="http://schemas.microsoft.com/office/powerpoint/2010/main" val="3848940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65</a:t>
            </a:fld>
            <a:endParaRPr lang="zh-CN" altLang="en-US"/>
          </a:p>
        </p:txBody>
      </p:sp>
    </p:spTree>
    <p:extLst>
      <p:ext uri="{BB962C8B-B14F-4D97-AF65-F5344CB8AC3E}">
        <p14:creationId xmlns:p14="http://schemas.microsoft.com/office/powerpoint/2010/main" val="3137062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在群集系统中，数据在本地需要有冗余备份，保证数据安全，</a:t>
            </a:r>
            <a:r>
              <a:rPr lang="en-US" altLang="zh-CN" dirty="0" smtClean="0"/>
              <a:t>Swift</a:t>
            </a:r>
            <a:r>
              <a:rPr lang="zh-CN" altLang="en-US" dirty="0" smtClean="0"/>
              <a:t>引入了</a:t>
            </a:r>
            <a:r>
              <a:rPr lang="en-US" altLang="zh-CN" dirty="0" smtClean="0"/>
              <a:t>Replica</a:t>
            </a:r>
            <a:r>
              <a:rPr lang="zh-CN" altLang="en-US" dirty="0" smtClean="0"/>
              <a:t>概念，默认值为</a:t>
            </a:r>
            <a:r>
              <a:rPr lang="en-US" altLang="zh-CN" dirty="0" smtClean="0"/>
              <a:t>3</a:t>
            </a:r>
            <a:r>
              <a:rPr lang="zh-CN" altLang="en-US" dirty="0" smtClean="0"/>
              <a:t>，理论上依据来源于</a:t>
            </a:r>
            <a:r>
              <a:rPr lang="en-US" altLang="zh-CN" dirty="0" smtClean="0"/>
              <a:t>NWR</a:t>
            </a:r>
            <a:r>
              <a:rPr lang="zh-CN" altLang="en-US" dirty="0" smtClean="0"/>
              <a:t>策略。</a:t>
            </a:r>
            <a:endParaRPr lang="en-US" altLang="zh-CN" dirty="0" smtClean="0"/>
          </a:p>
          <a:p>
            <a:r>
              <a:rPr lang="zh-CN" altLang="en-US" dirty="0" smtClean="0"/>
              <a:t>。。。</a:t>
            </a:r>
            <a:endParaRPr lang="en-US" altLang="zh-CN" dirty="0" smtClean="0"/>
          </a:p>
          <a:p>
            <a:r>
              <a:rPr lang="zh-CN" altLang="en-US" dirty="0" smtClean="0"/>
              <a:t>在分布式系统中，数据存储数量不允许为单份，一旦出现问题，数据将永久丢失。假如把</a:t>
            </a:r>
            <a:r>
              <a:rPr lang="en-US" altLang="zh-CN" dirty="0" smtClean="0"/>
              <a:t>N</a:t>
            </a:r>
            <a:r>
              <a:rPr lang="zh-CN" altLang="en-US" dirty="0" smtClean="0"/>
              <a:t>设置为</a:t>
            </a:r>
            <a:r>
              <a:rPr lang="en-US" altLang="zh-CN" dirty="0" smtClean="0"/>
              <a:t>2</a:t>
            </a:r>
            <a:r>
              <a:rPr lang="zh-CN" altLang="en-US" dirty="0" smtClean="0"/>
              <a:t>，一旦一个存储节点出现问题，那么就会出现数据单点，因此</a:t>
            </a:r>
            <a:r>
              <a:rPr lang="en-US" altLang="zh-CN" dirty="0" smtClean="0"/>
              <a:t>N&gt;2</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66</a:t>
            </a:fld>
            <a:endParaRPr lang="zh-CN" altLang="en-US"/>
          </a:p>
        </p:txBody>
      </p:sp>
    </p:spTree>
    <p:extLst>
      <p:ext uri="{BB962C8B-B14F-4D97-AF65-F5344CB8AC3E}">
        <p14:creationId xmlns:p14="http://schemas.microsoft.com/office/powerpoint/2010/main" val="1193279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新浪</a:t>
            </a:r>
            <a:r>
              <a:rPr lang="en-US" altLang="zh-CN" dirty="0" smtClean="0"/>
              <a:t>SAE</a:t>
            </a:r>
            <a:r>
              <a:rPr lang="zh-CN" altLang="en-US" dirty="0" smtClean="0"/>
              <a:t>在测试环境部署的</a:t>
            </a:r>
            <a:r>
              <a:rPr lang="en-US" altLang="zh-CN" dirty="0" smtClean="0"/>
              <a:t>Swift</a:t>
            </a:r>
            <a:r>
              <a:rPr lang="zh-CN" altLang="en-US" dirty="0" smtClean="0"/>
              <a:t>集群，集群中分为</a:t>
            </a:r>
            <a:r>
              <a:rPr lang="en-US" altLang="zh-CN" dirty="0" smtClean="0"/>
              <a:t>4</a:t>
            </a:r>
            <a:r>
              <a:rPr lang="zh-CN" altLang="en-US" dirty="0" smtClean="0"/>
              <a:t>个</a:t>
            </a:r>
            <a:r>
              <a:rPr lang="en-US" altLang="zh-CN" dirty="0" smtClean="0"/>
              <a:t>Zone</a:t>
            </a:r>
            <a:r>
              <a:rPr lang="zh-CN" altLang="en-US" dirty="0" smtClean="0"/>
              <a:t>，每个</a:t>
            </a:r>
            <a:r>
              <a:rPr lang="en-US" altLang="zh-CN" dirty="0" smtClean="0"/>
              <a:t>Zone</a:t>
            </a:r>
            <a:r>
              <a:rPr lang="zh-CN" altLang="en-US" dirty="0" smtClean="0"/>
              <a:t>是一台存储服务器，每台服务器上有</a:t>
            </a:r>
            <a:r>
              <a:rPr lang="en-US" altLang="zh-CN" dirty="0" smtClean="0"/>
              <a:t>12</a:t>
            </a:r>
            <a:r>
              <a:rPr lang="zh-CN" altLang="en-US" dirty="0" smtClean="0"/>
              <a:t>块</a:t>
            </a:r>
            <a:r>
              <a:rPr lang="en-US" altLang="zh-CN" dirty="0" smtClean="0"/>
              <a:t>2TB</a:t>
            </a:r>
            <a:r>
              <a:rPr lang="zh-CN" altLang="en-US" dirty="0" smtClean="0"/>
              <a:t>的</a:t>
            </a:r>
            <a:r>
              <a:rPr lang="en-US" altLang="zh-CN" dirty="0" smtClean="0"/>
              <a:t>SATA</a:t>
            </a:r>
            <a:r>
              <a:rPr lang="zh-CN" altLang="en-US" dirty="0" smtClean="0"/>
              <a:t>磁盘组成，操作系统安装在</a:t>
            </a:r>
            <a:r>
              <a:rPr lang="en-US" altLang="zh-CN" dirty="0" smtClean="0"/>
              <a:t>RAID</a:t>
            </a:r>
            <a:r>
              <a:rPr lang="zh-CN" altLang="en-US" dirty="0" smtClean="0"/>
              <a:t>上。</a:t>
            </a:r>
            <a:endParaRPr lang="en-US" altLang="zh-CN" dirty="0" smtClean="0"/>
          </a:p>
          <a:p>
            <a:r>
              <a:rPr lang="zh-CN" altLang="en-US" dirty="0" smtClean="0"/>
              <a:t>（</a:t>
            </a:r>
            <a:r>
              <a:rPr lang="en-US" altLang="zh-CN" dirty="0" smtClean="0"/>
              <a:t>1</a:t>
            </a:r>
            <a:r>
              <a:rPr lang="zh-CN" altLang="en-US" dirty="0" smtClean="0"/>
              <a:t>）每个存储服务器的角色是完全对等的，系统配置完全一样，均安装了所有的</a:t>
            </a:r>
            <a:r>
              <a:rPr lang="en-US" altLang="zh-CN" dirty="0" smtClean="0"/>
              <a:t>Swift</a:t>
            </a:r>
            <a:r>
              <a:rPr lang="zh-CN" altLang="en-US" dirty="0" smtClean="0"/>
              <a:t>服务软件包，</a:t>
            </a:r>
            <a:r>
              <a:rPr lang="en-US" altLang="zh-CN" dirty="0" smtClean="0"/>
              <a:t>Proxy Server</a:t>
            </a:r>
            <a:r>
              <a:rPr lang="zh-CN" altLang="en-US" dirty="0" smtClean="0"/>
              <a:t>、</a:t>
            </a:r>
            <a:r>
              <a:rPr lang="en-US" altLang="zh-CN" dirty="0" smtClean="0"/>
              <a:t>Container Server</a:t>
            </a:r>
            <a:r>
              <a:rPr lang="zh-CN" altLang="en-US" dirty="0" smtClean="0"/>
              <a:t>和</a:t>
            </a:r>
            <a:r>
              <a:rPr lang="en-US" altLang="zh-CN" dirty="0" smtClean="0"/>
              <a:t>Account</a:t>
            </a:r>
            <a:r>
              <a:rPr lang="en-US" altLang="zh-CN" baseline="0" dirty="0" smtClean="0"/>
              <a:t> Server</a:t>
            </a:r>
            <a:r>
              <a:rPr lang="zh-CN" altLang="en-US" baseline="0" dirty="0" smtClean="0"/>
              <a:t>。</a:t>
            </a:r>
            <a:endParaRPr lang="en-US" altLang="zh-CN" baseline="0" dirty="0" smtClean="0"/>
          </a:p>
          <a:p>
            <a:r>
              <a:rPr lang="zh-CN" altLang="en-US" baseline="0" dirty="0" smtClean="0"/>
              <a:t>（</a:t>
            </a:r>
            <a:r>
              <a:rPr lang="en-US" altLang="zh-CN" baseline="0" dirty="0" smtClean="0"/>
              <a:t>2</a:t>
            </a:r>
            <a:r>
              <a:rPr lang="zh-CN" altLang="en-US" baseline="0" dirty="0" smtClean="0"/>
              <a:t>）上面的负载均衡器不属于</a:t>
            </a:r>
            <a:r>
              <a:rPr lang="en-US" altLang="zh-CN" baseline="0" dirty="0" smtClean="0"/>
              <a:t>Swift</a:t>
            </a:r>
            <a:r>
              <a:rPr lang="zh-CN" altLang="en-US" baseline="0" dirty="0" smtClean="0"/>
              <a:t>，提高系统性能和安全性。</a:t>
            </a:r>
            <a:endParaRPr lang="en-US" altLang="zh-CN" baseline="0" dirty="0" smtClean="0"/>
          </a:p>
          <a:p>
            <a:endParaRPr lang="en-US" altLang="zh-CN" baseline="0" dirty="0" smtClean="0"/>
          </a:p>
          <a:p>
            <a:r>
              <a:rPr lang="zh-CN" altLang="en-US" baseline="0" dirty="0" smtClean="0"/>
              <a:t>图中表示上载和下载文件的数据流。</a:t>
            </a:r>
            <a:endParaRPr lang="en-US" altLang="zh-CN" baseline="0" dirty="0" smtClean="0"/>
          </a:p>
          <a:p>
            <a:r>
              <a:rPr lang="zh-CN" altLang="en-US" baseline="0" dirty="0" smtClean="0"/>
              <a:t>（</a:t>
            </a:r>
            <a:r>
              <a:rPr lang="en-US" altLang="zh-CN" baseline="0" dirty="0" smtClean="0"/>
              <a:t>1</a:t>
            </a:r>
            <a:r>
              <a:rPr lang="zh-CN" altLang="en-US" baseline="0" dirty="0" smtClean="0"/>
              <a:t>）上传文件时，</a:t>
            </a:r>
            <a:r>
              <a:rPr lang="en-US" altLang="zh-CN" baseline="0" dirty="0" smtClean="0"/>
              <a:t>PUT</a:t>
            </a:r>
            <a:r>
              <a:rPr lang="zh-CN" altLang="en-US" baseline="0" dirty="0" smtClean="0"/>
              <a:t>请求通过负载均衡器选择一台</a:t>
            </a:r>
            <a:r>
              <a:rPr lang="en-US" altLang="zh-CN" baseline="0" dirty="0" smtClean="0"/>
              <a:t>Proxy Server</a:t>
            </a:r>
            <a:r>
              <a:rPr lang="zh-CN" altLang="en-US" baseline="0" dirty="0" smtClean="0"/>
              <a:t>，将请求转发给它，</a:t>
            </a:r>
            <a:r>
              <a:rPr lang="en-US" altLang="zh-CN" baseline="0" dirty="0" smtClean="0"/>
              <a:t>Proxy Server</a:t>
            </a:r>
            <a:r>
              <a:rPr lang="zh-CN" altLang="en-US" baseline="0" dirty="0" smtClean="0"/>
              <a:t>通过查询本地的</a:t>
            </a:r>
            <a:r>
              <a:rPr lang="en-US" altLang="zh-CN" baseline="0" dirty="0" smtClean="0"/>
              <a:t>Ring</a:t>
            </a:r>
            <a:r>
              <a:rPr lang="zh-CN" altLang="en-US" baseline="0" dirty="0" smtClean="0"/>
              <a:t>文件，选择</a:t>
            </a:r>
            <a:r>
              <a:rPr lang="en-US" altLang="zh-CN" baseline="0" dirty="0" smtClean="0"/>
              <a:t>3</a:t>
            </a:r>
            <a:r>
              <a:rPr lang="zh-CN" altLang="en-US" baseline="0" dirty="0" smtClean="0"/>
              <a:t>个不同的</a:t>
            </a:r>
            <a:r>
              <a:rPr lang="en-US" altLang="zh-CN" baseline="0" dirty="0" smtClean="0"/>
              <a:t>Zone</a:t>
            </a:r>
            <a:r>
              <a:rPr lang="zh-CN" altLang="en-US" baseline="0" dirty="0" smtClean="0"/>
              <a:t>的后端来存储这个文件，然后同时将文件发送到三个存储节点上，当两个存储节点写成功时，向用户返回写成功消息。</a:t>
            </a:r>
            <a:endParaRPr lang="en-US" altLang="zh-CN" baseline="0" dirty="0" smtClean="0"/>
          </a:p>
          <a:p>
            <a:r>
              <a:rPr lang="zh-CN" altLang="en-US" baseline="0" dirty="0" smtClean="0"/>
              <a:t>（</a:t>
            </a:r>
            <a:r>
              <a:rPr lang="en-US" altLang="zh-CN" baseline="0" dirty="0" smtClean="0"/>
              <a:t>2</a:t>
            </a:r>
            <a:r>
              <a:rPr lang="zh-CN" altLang="en-US" baseline="0" dirty="0" smtClean="0"/>
              <a:t>）下载文件时，</a:t>
            </a:r>
            <a:r>
              <a:rPr lang="en-US" altLang="zh-CN" baseline="0" dirty="0" smtClean="0"/>
              <a:t>GET</a:t>
            </a:r>
            <a:r>
              <a:rPr lang="zh-CN" altLang="en-US" baseline="0" dirty="0" smtClean="0"/>
              <a:t>请求通过负载均衡器随机选择一台</a:t>
            </a:r>
            <a:r>
              <a:rPr lang="en-US" altLang="zh-CN" baseline="0" dirty="0" smtClean="0"/>
              <a:t>Proxy Server</a:t>
            </a:r>
            <a:r>
              <a:rPr lang="zh-CN" altLang="en-US" baseline="0" dirty="0" smtClean="0"/>
              <a:t>，</a:t>
            </a:r>
            <a:r>
              <a:rPr lang="en-US" altLang="zh-CN" baseline="0" dirty="0" smtClean="0"/>
              <a:t>Proxy Server</a:t>
            </a:r>
            <a:r>
              <a:rPr lang="zh-CN" altLang="en-US" baseline="0" dirty="0" smtClean="0"/>
              <a:t>查询本地的</a:t>
            </a:r>
            <a:r>
              <a:rPr lang="en-US" altLang="zh-CN" baseline="0" dirty="0" smtClean="0"/>
              <a:t>Ring</a:t>
            </a:r>
            <a:r>
              <a:rPr lang="zh-CN" altLang="en-US" baseline="0" dirty="0" smtClean="0"/>
              <a:t>文件，确认请求文件在哪三个节点上，然后同时向后端查询，至少有两个节点“表示”可以提供该文件，然后</a:t>
            </a:r>
            <a:r>
              <a:rPr lang="en-US" altLang="zh-CN" baseline="0" dirty="0" smtClean="0"/>
              <a:t>Proxy Server</a:t>
            </a:r>
            <a:r>
              <a:rPr lang="zh-CN" altLang="en-US" baseline="0" dirty="0" smtClean="0"/>
              <a:t>从中选择一个节点下载文件。</a:t>
            </a:r>
            <a:endParaRPr lang="en-US" altLang="zh-CN" baseline="0" dirty="0" smtClean="0"/>
          </a:p>
          <a:p>
            <a:endParaRPr lang="en-US" altLang="zh-CN" baseline="0"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71</a:t>
            </a:fld>
            <a:endParaRPr lang="zh-CN" altLang="en-US"/>
          </a:p>
        </p:txBody>
      </p:sp>
    </p:spTree>
    <p:extLst>
      <p:ext uri="{BB962C8B-B14F-4D97-AF65-F5344CB8AC3E}">
        <p14:creationId xmlns:p14="http://schemas.microsoft.com/office/powerpoint/2010/main" val="2140860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Glance</a:t>
            </a:r>
            <a:r>
              <a:rPr lang="zh-CN" altLang="en-US" dirty="0" smtClean="0"/>
              <a:t>设计将各种后端存储和注册分开。</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lumMod val="75000"/>
                    <a:lumOff val="25000"/>
                  </a:schemeClr>
                </a:solidFill>
              </a:rPr>
              <a:t>API Server</a:t>
            </a:r>
            <a:r>
              <a:rPr lang="zh-CN" altLang="en-US" dirty="0" smtClean="0">
                <a:solidFill>
                  <a:schemeClr val="tx1">
                    <a:lumMod val="75000"/>
                    <a:lumOff val="25000"/>
                  </a:schemeClr>
                </a:solidFill>
              </a:rPr>
              <a:t>主要用来接受各种</a:t>
            </a:r>
            <a:r>
              <a:rPr lang="en-US" altLang="zh-CN" dirty="0" smtClean="0">
                <a:solidFill>
                  <a:schemeClr val="tx1">
                    <a:lumMod val="75000"/>
                    <a:lumOff val="25000"/>
                  </a:schemeClr>
                </a:solidFill>
              </a:rPr>
              <a:t>API</a:t>
            </a:r>
            <a:r>
              <a:rPr lang="zh-CN" altLang="en-US" dirty="0" smtClean="0">
                <a:solidFill>
                  <a:schemeClr val="tx1">
                    <a:lumMod val="75000"/>
                    <a:lumOff val="25000"/>
                  </a:schemeClr>
                </a:solidFill>
              </a:rPr>
              <a:t>调用请求，并提供相应的操作。</a:t>
            </a:r>
            <a:endParaRPr lang="en-US" altLang="zh-CN" dirty="0" smtClean="0">
              <a:solidFill>
                <a:schemeClr val="tx1">
                  <a:lumMod val="75000"/>
                  <a:lumOff val="2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Registry Server</a:t>
            </a:r>
            <a:r>
              <a:rPr lang="zh-CN" altLang="en-US" dirty="0" smtClean="0">
                <a:solidFill>
                  <a:schemeClr val="tx1">
                    <a:lumMod val="75000"/>
                    <a:lumOff val="25000"/>
                  </a:schemeClr>
                </a:solidFill>
              </a:rPr>
              <a:t>用来和</a:t>
            </a:r>
            <a:r>
              <a:rPr lang="en-US" altLang="zh-CN" dirty="0" smtClean="0">
                <a:solidFill>
                  <a:schemeClr val="tx1">
                    <a:lumMod val="75000"/>
                    <a:lumOff val="25000"/>
                  </a:schemeClr>
                </a:solidFill>
              </a:rPr>
              <a:t>MySQL</a:t>
            </a:r>
            <a:r>
              <a:rPr lang="zh-CN" altLang="en-US" dirty="0" smtClean="0">
                <a:solidFill>
                  <a:schemeClr val="tx1">
                    <a:lumMod val="75000"/>
                    <a:lumOff val="25000"/>
                  </a:schemeClr>
                </a:solidFill>
              </a:rPr>
              <a:t>数据库进行交互，存储或者获取镜像的元数据。</a:t>
            </a:r>
            <a:r>
              <a:rPr lang="en-US" altLang="zh-CN" dirty="0" smtClean="0">
                <a:solidFill>
                  <a:schemeClr val="tx1">
                    <a:lumMod val="75000"/>
                    <a:lumOff val="25000"/>
                  </a:schemeClr>
                </a:solidFill>
              </a:rPr>
              <a:t>Swift</a:t>
            </a:r>
            <a:r>
              <a:rPr lang="zh-CN" altLang="en-US" dirty="0" smtClean="0">
                <a:solidFill>
                  <a:schemeClr val="tx1">
                    <a:lumMod val="75000"/>
                    <a:lumOff val="25000"/>
                  </a:schemeClr>
                </a:solidFill>
              </a:rPr>
              <a:t>的</a:t>
            </a:r>
            <a:r>
              <a:rPr lang="en-US" altLang="zh-CN" dirty="0" smtClean="0">
                <a:solidFill>
                  <a:schemeClr val="tx1">
                    <a:lumMod val="75000"/>
                    <a:lumOff val="25000"/>
                  </a:schemeClr>
                </a:solidFill>
              </a:rPr>
              <a:t>Storage Server</a:t>
            </a:r>
            <a:r>
              <a:rPr lang="zh-CN" altLang="en-US" dirty="0" smtClean="0">
                <a:solidFill>
                  <a:schemeClr val="tx1">
                    <a:lumMod val="75000"/>
                    <a:lumOff val="25000"/>
                  </a:schemeClr>
                </a:solidFill>
              </a:rPr>
              <a:t>中不保存元数据，元数据保存在</a:t>
            </a:r>
            <a:r>
              <a:rPr lang="en-US" altLang="zh-CN" dirty="0" smtClean="0">
                <a:solidFill>
                  <a:schemeClr val="tx1">
                    <a:lumMod val="75000"/>
                    <a:lumOff val="25000"/>
                  </a:schemeClr>
                </a:solidFill>
              </a:rPr>
              <a:t>MySQL</a:t>
            </a:r>
            <a:r>
              <a:rPr lang="zh-CN" altLang="en-US" dirty="0" smtClean="0">
                <a:solidFill>
                  <a:schemeClr val="tx1">
                    <a:lumMod val="75000"/>
                    <a:lumOff val="25000"/>
                  </a:schemeClr>
                </a:solidFill>
              </a:rPr>
              <a:t>数据库中的镜像的一些信息，这些元数据属于</a:t>
            </a:r>
            <a:r>
              <a:rPr lang="en-US" altLang="zh-CN" dirty="0" smtClean="0">
                <a:solidFill>
                  <a:schemeClr val="tx1">
                    <a:lumMod val="75000"/>
                    <a:lumOff val="25000"/>
                  </a:schemeClr>
                </a:solidFill>
              </a:rPr>
              <a:t>Glance</a:t>
            </a:r>
            <a:r>
              <a:rPr lang="zh-CN" altLang="en-US" dirty="0" smtClean="0">
                <a:solidFill>
                  <a:schemeClr val="tx1">
                    <a:lumMod val="75000"/>
                    <a:lumOff val="25000"/>
                  </a:schemeClr>
                </a:solidFill>
              </a:rPr>
              <a:t>。</a:t>
            </a:r>
          </a:p>
          <a:p>
            <a:endParaRPr lang="zh-CN" altLang="en-US"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tx1">
                  <a:lumMod val="75000"/>
                  <a:lumOff val="25000"/>
                </a:schemeClr>
              </a:solidFill>
            </a:endParaRPr>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75</a:t>
            </a:fld>
            <a:endParaRPr lang="zh-CN" altLang="en-US"/>
          </a:p>
        </p:txBody>
      </p:sp>
    </p:spTree>
    <p:extLst>
      <p:ext uri="{BB962C8B-B14F-4D97-AF65-F5344CB8AC3E}">
        <p14:creationId xmlns:p14="http://schemas.microsoft.com/office/powerpoint/2010/main" val="2082120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OpenStack</a:t>
            </a:r>
            <a:r>
              <a:rPr lang="zh-CN" altLang="en-US" dirty="0" smtClean="0"/>
              <a:t>是一个由美国宇航局</a:t>
            </a:r>
            <a:r>
              <a:rPr lang="en-US" altLang="zh-CN" dirty="0" smtClean="0"/>
              <a:t>NASA</a:t>
            </a:r>
            <a:r>
              <a:rPr lang="zh-CN" altLang="en-US" dirty="0" smtClean="0"/>
              <a:t>与</a:t>
            </a:r>
            <a:r>
              <a:rPr lang="en-US" altLang="zh-CN" dirty="0" smtClean="0"/>
              <a:t>Rackspace</a:t>
            </a:r>
            <a:r>
              <a:rPr lang="zh-CN" altLang="en-US" dirty="0" smtClean="0"/>
              <a:t>公司共同开发的云计算平台项目，且通过</a:t>
            </a:r>
            <a:r>
              <a:rPr lang="en-US" altLang="zh-CN" dirty="0" smtClean="0"/>
              <a:t>Apache</a:t>
            </a:r>
            <a:r>
              <a:rPr lang="zh-CN" altLang="en-US" dirty="0" smtClean="0"/>
              <a:t>许可授权开放源代码，提供存储和计算的服务组件。</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4</a:t>
            </a:fld>
            <a:endParaRPr lang="zh-CN" altLang="en-US"/>
          </a:p>
        </p:txBody>
      </p:sp>
    </p:spTree>
    <p:extLst>
      <p:ext uri="{BB962C8B-B14F-4D97-AF65-F5344CB8AC3E}">
        <p14:creationId xmlns:p14="http://schemas.microsoft.com/office/powerpoint/2010/main" val="2245706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创建一个实例的操作有</a:t>
            </a:r>
            <a:r>
              <a:rPr lang="en-US" altLang="zh-CN" dirty="0" err="1" smtClean="0"/>
              <a:t>Compte</a:t>
            </a:r>
            <a:r>
              <a:rPr lang="zh-CN" altLang="en-US" dirty="0" smtClean="0"/>
              <a:t>完成。</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77</a:t>
            </a:fld>
            <a:endParaRPr lang="zh-CN" altLang="en-US"/>
          </a:p>
        </p:txBody>
      </p:sp>
    </p:spTree>
    <p:extLst>
      <p:ext uri="{BB962C8B-B14F-4D97-AF65-F5344CB8AC3E}">
        <p14:creationId xmlns:p14="http://schemas.microsoft.com/office/powerpoint/2010/main" val="14757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OpenStack</a:t>
            </a:r>
            <a:r>
              <a:rPr lang="zh-CN" altLang="en-US" dirty="0" smtClean="0"/>
              <a:t>是一个管理整个数据中心里大量资源池的云操作系统，包括计算、存储和网络资源。管理员可以通过后台管理整个系统，通过</a:t>
            </a:r>
            <a:r>
              <a:rPr lang="en-US" altLang="zh-CN" dirty="0" smtClean="0"/>
              <a:t>web</a:t>
            </a:r>
            <a:r>
              <a:rPr lang="zh-CN" altLang="en-US" dirty="0" smtClean="0"/>
              <a:t>接口为用户划定资源。</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5</a:t>
            </a:fld>
            <a:endParaRPr lang="zh-CN" altLang="en-US"/>
          </a:p>
        </p:txBody>
      </p:sp>
    </p:spTree>
    <p:extLst>
      <p:ext uri="{BB962C8B-B14F-4D97-AF65-F5344CB8AC3E}">
        <p14:creationId xmlns:p14="http://schemas.microsoft.com/office/powerpoint/2010/main" val="1363531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7</a:t>
            </a:fld>
            <a:endParaRPr lang="zh-CN" altLang="en-US"/>
          </a:p>
        </p:txBody>
      </p:sp>
    </p:spTree>
    <p:extLst>
      <p:ext uri="{BB962C8B-B14F-4D97-AF65-F5344CB8AC3E}">
        <p14:creationId xmlns:p14="http://schemas.microsoft.com/office/powerpoint/2010/main" val="216713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chemeClr val="bg1"/>
                </a:solidFill>
              </a:rPr>
              <a:t>Quantum</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kwɒntəm</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Cinder[ˈ</a:t>
            </a:r>
            <a:r>
              <a:rPr lang="en-US" altLang="zh-CN" sz="1200" b="0" i="0" kern="1200" dirty="0" err="1" smtClean="0">
                <a:solidFill>
                  <a:schemeClr val="tx1"/>
                </a:solidFill>
                <a:effectLst/>
                <a:latin typeface="+mn-lt"/>
                <a:ea typeface="+mn-ea"/>
                <a:cs typeface="+mn-cs"/>
              </a:rPr>
              <a:t>sɪndə</a:t>
            </a:r>
            <a:r>
              <a:rPr lang="en-US" altLang="zh-CN" sz="1200" b="0" i="0" kern="1200" dirty="0" smtClean="0">
                <a:solidFill>
                  <a:schemeClr val="tx1"/>
                </a:solidFill>
                <a:effectLst/>
                <a:latin typeface="+mn-lt"/>
                <a:ea typeface="+mn-ea"/>
                <a:cs typeface="+mn-cs"/>
              </a:rPr>
              <a:t>(r)]</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10</a:t>
            </a:fld>
            <a:endParaRPr lang="zh-CN" altLang="en-US"/>
          </a:p>
        </p:txBody>
      </p:sp>
    </p:spTree>
    <p:extLst>
      <p:ext uri="{BB962C8B-B14F-4D97-AF65-F5344CB8AC3E}">
        <p14:creationId xmlns:p14="http://schemas.microsoft.com/office/powerpoint/2010/main" val="141273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基本的调度算法包括：</a:t>
            </a:r>
            <a:endParaRPr lang="en-US" altLang="zh-CN" dirty="0" smtClean="0"/>
          </a:p>
          <a:p>
            <a:r>
              <a:rPr lang="zh-CN" altLang="en-US" dirty="0" smtClean="0"/>
              <a:t>随机算法</a:t>
            </a:r>
            <a:r>
              <a:rPr lang="en-US" altLang="zh-CN" dirty="0" smtClean="0"/>
              <a:t>:</a:t>
            </a:r>
            <a:r>
              <a:rPr lang="zh-CN" altLang="en-US" dirty="0" smtClean="0"/>
              <a:t>计算主机在所有可用域内随机选择。</a:t>
            </a:r>
            <a:endParaRPr lang="en-US" altLang="zh-CN" dirty="0" smtClean="0"/>
          </a:p>
          <a:p>
            <a:r>
              <a:rPr lang="zh-CN" altLang="en-US" dirty="0" smtClean="0"/>
              <a:t>可用域算法：计算主机在指定的可用域内随机选择</a:t>
            </a:r>
            <a:endParaRPr lang="en-US" altLang="zh-CN" dirty="0" smtClean="0"/>
          </a:p>
          <a:p>
            <a:r>
              <a:rPr lang="zh-CN" altLang="en-US" dirty="0" smtClean="0"/>
              <a:t>简单算法：选择负载最小的主机运行实例。</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15</a:t>
            </a:fld>
            <a:endParaRPr lang="zh-CN" altLang="en-US"/>
          </a:p>
        </p:txBody>
      </p:sp>
    </p:spTree>
    <p:extLst>
      <p:ext uri="{BB962C8B-B14F-4D97-AF65-F5344CB8AC3E}">
        <p14:creationId xmlns:p14="http://schemas.microsoft.com/office/powerpoint/2010/main" val="1503818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为了适应变化，我们常采用分层的思想，在虚拟机和云管理中设置一个抽象层，</a:t>
            </a:r>
            <a:r>
              <a:rPr lang="en-US" altLang="zh-CN" dirty="0" err="1" smtClean="0"/>
              <a:t>Libvirt</a:t>
            </a:r>
            <a:r>
              <a:rPr lang="zh-CN" altLang="en-US" dirty="0" smtClean="0"/>
              <a:t>就扮演这个角色。有了</a:t>
            </a:r>
            <a:r>
              <a:rPr lang="en-US" altLang="zh-CN" dirty="0" err="1" smtClean="0"/>
              <a:t>Libvirt</a:t>
            </a:r>
            <a:r>
              <a:rPr lang="zh-CN" altLang="en-US" dirty="0" smtClean="0"/>
              <a:t>，上述两个问题就迎刃而解，</a:t>
            </a:r>
            <a:r>
              <a:rPr lang="en-US" altLang="zh-CN" dirty="0" err="1" smtClean="0"/>
              <a:t>Libvirt</a:t>
            </a:r>
            <a:r>
              <a:rPr lang="zh-CN" altLang="en-US" dirty="0" smtClean="0"/>
              <a:t>提供</a:t>
            </a:r>
            <a:r>
              <a:rPr lang="en-US" altLang="zh-CN" dirty="0" smtClean="0"/>
              <a:t>API</a:t>
            </a:r>
            <a:r>
              <a:rPr lang="zh-CN" altLang="en-US" dirty="0" smtClean="0"/>
              <a:t>工层来管理不同的虚拟机。</a:t>
            </a:r>
            <a:endParaRPr lang="zh-CN" altLang="en-US" dirty="0"/>
          </a:p>
        </p:txBody>
      </p:sp>
      <p:sp>
        <p:nvSpPr>
          <p:cNvPr id="4" name="灯片编号占位符 3"/>
          <p:cNvSpPr>
            <a:spLocks noGrp="1"/>
          </p:cNvSpPr>
          <p:nvPr>
            <p:ph type="sldNum" sz="quarter" idx="10"/>
          </p:nvPr>
        </p:nvSpPr>
        <p:spPr/>
        <p:txBody>
          <a:bodyPr/>
          <a:lstStyle/>
          <a:p>
            <a:fld id="{D01A65BA-B9FA-4A5C-BA05-B674235F785D}" type="slidenum">
              <a:rPr lang="zh-CN" altLang="en-US" smtClean="0"/>
              <a:t>17</a:t>
            </a:fld>
            <a:endParaRPr lang="zh-CN" altLang="en-US"/>
          </a:p>
        </p:txBody>
      </p:sp>
    </p:spTree>
    <p:extLst>
      <p:ext uri="{BB962C8B-B14F-4D97-AF65-F5344CB8AC3E}">
        <p14:creationId xmlns:p14="http://schemas.microsoft.com/office/powerpoint/2010/main" val="3104756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矩形 5"/>
          <p:cNvSpPr/>
          <p:nvPr userDrawn="1"/>
        </p:nvSpPr>
        <p:spPr>
          <a:xfrm>
            <a:off x="-10885" y="0"/>
            <a:ext cx="91548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srcRect l="21260" t="21585" r="16858" b="21466"/>
          <a:stretch/>
        </p:blipFill>
        <p:spPr>
          <a:xfrm>
            <a:off x="-25400" y="0"/>
            <a:ext cx="9182100" cy="6858000"/>
          </a:xfrm>
          <a:prstGeom prst="rect">
            <a:avLst/>
          </a:prstGeom>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26287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spTree>
    <p:extLst>
      <p:ext uri="{BB962C8B-B14F-4D97-AF65-F5344CB8AC3E}">
        <p14:creationId xmlns:p14="http://schemas.microsoft.com/office/powerpoint/2010/main" val="32644516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1"/>
            <a:ext cx="9156701" cy="6857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图片 4"/>
          <p:cNvPicPr>
            <a:picLocks noChangeAspect="1"/>
          </p:cNvPicPr>
          <p:nvPr userDrawn="1"/>
        </p:nvPicPr>
        <p:blipFill rotWithShape="1">
          <a:blip r:embed="rId2"/>
          <a:srcRect l="17757" t="21720" r="17935" b="22029"/>
          <a:stretch/>
        </p:blipFill>
        <p:spPr>
          <a:xfrm>
            <a:off x="-19050" y="-932"/>
            <a:ext cx="9194800" cy="6858932"/>
          </a:xfrm>
          <a:prstGeom prst="rect">
            <a:avLst/>
          </a:prstGeom>
        </p:spPr>
      </p:pic>
    </p:spTree>
    <p:extLst>
      <p:ext uri="{BB962C8B-B14F-4D97-AF65-F5344CB8AC3E}">
        <p14:creationId xmlns:p14="http://schemas.microsoft.com/office/powerpoint/2010/main" val="33144903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矩形 3"/>
          <p:cNvSpPr/>
          <p:nvPr userDrawn="1"/>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rotWithShape="1">
          <a:blip r:embed="rId2"/>
          <a:srcRect l="18082" t="22171" r="17776" b="21733"/>
          <a:stretch/>
        </p:blipFill>
        <p:spPr>
          <a:xfrm>
            <a:off x="-25401" y="-1"/>
            <a:ext cx="9194801" cy="6858002"/>
          </a:xfrm>
          <a:prstGeom prst="rect">
            <a:avLst/>
          </a:prstGeom>
        </p:spPr>
      </p:pic>
    </p:spTree>
    <p:extLst>
      <p:ext uri="{BB962C8B-B14F-4D97-AF65-F5344CB8AC3E}">
        <p14:creationId xmlns:p14="http://schemas.microsoft.com/office/powerpoint/2010/main" val="30198588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44E241F-D2F4-4B3A-952F-D6E7DF06C30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3009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6224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Imagen 5" descr="C:\Users\Design\Documents\Edu\Product Launch\shadow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27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28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30 CuadroTexto"/>
          <p:cNvSpPr txBox="1"/>
          <p:nvPr userDrawn="1"/>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16" name="31 CuadroTexto"/>
          <p:cNvSpPr txBox="1"/>
          <p:nvPr userDrawn="1"/>
        </p:nvSpPr>
        <p:spPr>
          <a:xfrm>
            <a:off x="4729199" y="6267161"/>
            <a:ext cx="373820" cy="276999"/>
          </a:xfrm>
          <a:prstGeom prst="rect">
            <a:avLst/>
          </a:prstGeom>
          <a:noFill/>
        </p:spPr>
        <p:txBody>
          <a:bodyPr wrap="none">
            <a:spAutoFit/>
          </a:bodyPr>
          <a:lstStyle/>
          <a:p>
            <a:pPr>
              <a:defRPr/>
            </a:pPr>
            <a:r>
              <a:rPr lang="es-HN" sz="1200" b="1" smtClean="0">
                <a:solidFill>
                  <a:prstClr val="white">
                    <a:lumMod val="50000"/>
                  </a:prstClr>
                </a:solidFill>
              </a:rPr>
              <a:t>37</a:t>
            </a:r>
            <a:endParaRPr lang="es-ES" sz="1200" b="1" dirty="0">
              <a:solidFill>
                <a:prstClr val="white">
                  <a:lumMod val="50000"/>
                </a:prstClr>
              </a:solidFill>
            </a:endParaRPr>
          </a:p>
        </p:txBody>
      </p:sp>
      <p:pic>
        <p:nvPicPr>
          <p:cNvPr id="17" name="Imagen 5" descr="C:\Users\Design\Documents\Edu\Product Launch\shadown.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27">
            <a:hlinkClick r:id="" action="ppaction://hlinkshowjump?jump=next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27317286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1659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6" name="矩形 5"/>
          <p:cNvSpPr/>
          <p:nvPr userDrawn="1"/>
        </p:nvSpPr>
        <p:spPr>
          <a:xfrm>
            <a:off x="-10885" y="0"/>
            <a:ext cx="91548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srcRect l="21260" t="21585" r="16858" b="21466"/>
          <a:stretch/>
        </p:blipFill>
        <p:spPr>
          <a:xfrm>
            <a:off x="-25400" y="0"/>
            <a:ext cx="9182100" cy="6858000"/>
          </a:xfrm>
          <a:prstGeom prst="rect">
            <a:avLst/>
          </a:prstGeom>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52093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8"/>
          <a:srcRect l="21260" t="21585" r="16858" b="21466"/>
          <a:stretch/>
        </p:blipFill>
        <p:spPr>
          <a:xfrm>
            <a:off x="-25400" y="0"/>
            <a:ext cx="9182100" cy="6858000"/>
          </a:xfrm>
          <a:prstGeom prst="rect">
            <a:avLst/>
          </a:prstGeom>
        </p:spPr>
      </p:pic>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Imagen 5" descr="C:\Users\Design\Documents\Edu\Product Launch\shadown.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7 Imagen"/>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8 Imagen"/>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30 CuadroTexto"/>
          <p:cNvSpPr txBox="1"/>
          <p:nvPr userDrawn="1"/>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13" name="31 CuadroTexto"/>
          <p:cNvSpPr txBox="1"/>
          <p:nvPr userDrawn="1"/>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smtClean="0">
                <a:solidFill>
                  <a:schemeClr val="bg1">
                    <a:lumMod val="50000"/>
                  </a:schemeClr>
                </a:solidFill>
                <a:latin typeface="+mn-lt"/>
              </a:rPr>
              <a:t>37</a:t>
            </a:r>
            <a:endParaRPr lang="es-ES" sz="1200" b="1" dirty="0">
              <a:solidFill>
                <a:schemeClr val="bg1">
                  <a:lumMod val="50000"/>
                </a:schemeClr>
              </a:solidFill>
              <a:latin typeface="+mn-lt"/>
            </a:endParaRPr>
          </a:p>
        </p:txBody>
      </p:sp>
      <p:pic>
        <p:nvPicPr>
          <p:cNvPr id="14" name="Imagen 5" descr="C:\Users\Design\Documents\Edu\Product Launch\shadown.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n 27">
            <a:hlinkClick r:id="" action="ppaction://hlinkshowjump?jump=nextslide"/>
          </p:cNvPr>
          <p:cNvPicPr>
            <a:picLocks noChangeAspect="1" noChangeArrowheads="1"/>
          </p:cNvPicPr>
          <p:nvPr userDrawn="1"/>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n 28">
            <a:hlinkClick r:id="" action="ppaction://hlinkshowjump?jump=previousslide"/>
          </p:cNvPr>
          <p:cNvPicPr>
            <a:picLocks noChangeAspect="1" noChangeArrowheads="1"/>
          </p:cNvPicPr>
          <p:nvPr userDrawn="1"/>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grpSp>
        <p:nvGrpSpPr>
          <p:cNvPr id="19" name="组合 18"/>
          <p:cNvGrpSpPr/>
          <p:nvPr userDrawn="1"/>
        </p:nvGrpSpPr>
        <p:grpSpPr>
          <a:xfrm>
            <a:off x="-1" y="-2439"/>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任意多边形 2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3" name="文本框 22"/>
          <p:cNvSpPr txBox="1"/>
          <p:nvPr userDrawn="1"/>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Tree>
    <p:extLst>
      <p:ext uri="{BB962C8B-B14F-4D97-AF65-F5344CB8AC3E}">
        <p14:creationId xmlns:p14="http://schemas.microsoft.com/office/powerpoint/2010/main" val="1324508550"/>
      </p:ext>
    </p:extLst>
  </p:cSld>
  <p:clrMap bg1="lt1" tx1="dk1" bg2="lt2" tx2="dk2" accent1="accent1" accent2="accent2" accent3="accent3" accent4="accent4" accent5="accent5" accent6="accent6" hlink="hlink" folHlink="folHlink"/>
  <p:sldLayoutIdLst>
    <p:sldLayoutId id="2147483698" r:id="rId1"/>
    <p:sldLayoutId id="2147483682" r:id="rId2"/>
    <p:sldLayoutId id="2147483684" r:id="rId3"/>
    <p:sldLayoutId id="2147483685" r:id="rId4"/>
    <p:sldLayoutId id="2147483736" r:id="rId5"/>
    <p:sldLayoutId id="2147483737" r:id="rId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56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713"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94542"/>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731" t="1408" r="742" b="7873"/>
          <a:stretch/>
        </p:blipFill>
        <p:spPr>
          <a:xfrm>
            <a:off x="1929384" y="648153"/>
            <a:ext cx="7214616" cy="6231618"/>
          </a:xfrm>
          <a:prstGeom prst="rect">
            <a:avLst/>
          </a:prstGeom>
        </p:spPr>
      </p:pic>
      <p:sp>
        <p:nvSpPr>
          <p:cNvPr id="4" name="矩形 3"/>
          <p:cNvSpPr/>
          <p:nvPr/>
        </p:nvSpPr>
        <p:spPr>
          <a:xfrm>
            <a:off x="323850" y="912258"/>
            <a:ext cx="8399526" cy="1338828"/>
          </a:xfrm>
          <a:prstGeom prst="rect">
            <a:avLst/>
          </a:prstGeom>
        </p:spPr>
        <p:txBody>
          <a:bodyPr wrap="square">
            <a:spAutoFit/>
          </a:bodyPr>
          <a:lstStyle/>
          <a:p>
            <a:pPr>
              <a:lnSpc>
                <a:spcPct val="150000"/>
              </a:lnSpc>
            </a:pPr>
            <a:r>
              <a:rPr lang="zh-CN" altLang="en-US" smtClean="0">
                <a:solidFill>
                  <a:schemeClr val="bg1"/>
                </a:solidFill>
              </a:rPr>
              <a:t>既是</a:t>
            </a:r>
            <a:r>
              <a:rPr lang="zh-CN" altLang="en-US">
                <a:solidFill>
                  <a:schemeClr val="bg1"/>
                </a:solidFill>
              </a:rPr>
              <a:t>一个</a:t>
            </a:r>
            <a:r>
              <a:rPr lang="zh-CN" altLang="en-US" b="1">
                <a:solidFill>
                  <a:srgbClr val="FFC000"/>
                </a:solidFill>
              </a:rPr>
              <a:t>社区</a:t>
            </a:r>
            <a:r>
              <a:rPr lang="zh-CN" altLang="en-US">
                <a:solidFill>
                  <a:schemeClr val="bg1"/>
                </a:solidFill>
              </a:rPr>
              <a:t>，也是一个</a:t>
            </a:r>
            <a:r>
              <a:rPr lang="zh-CN" altLang="en-US" b="1">
                <a:solidFill>
                  <a:srgbClr val="FFC000"/>
                </a:solidFill>
              </a:rPr>
              <a:t>项目</a:t>
            </a:r>
            <a:r>
              <a:rPr lang="zh-CN" altLang="en-US">
                <a:solidFill>
                  <a:schemeClr val="bg1"/>
                </a:solidFill>
              </a:rPr>
              <a:t>和一个</a:t>
            </a:r>
            <a:r>
              <a:rPr lang="zh-CN" altLang="en-US" b="1">
                <a:solidFill>
                  <a:srgbClr val="FFC000"/>
                </a:solidFill>
              </a:rPr>
              <a:t>开源软件</a:t>
            </a:r>
            <a:r>
              <a:rPr lang="zh-CN" altLang="en-US">
                <a:solidFill>
                  <a:schemeClr val="bg1"/>
                </a:solidFill>
              </a:rPr>
              <a:t>，提供了一个部署云的操作平台或工具集</a:t>
            </a:r>
            <a:r>
              <a:rPr lang="zh-CN" altLang="en-US" smtClean="0">
                <a:solidFill>
                  <a:schemeClr val="bg1"/>
                </a:solidFill>
              </a:rPr>
              <a:t>。用</a:t>
            </a:r>
            <a:r>
              <a:rPr lang="en-US" altLang="zh-CN">
                <a:solidFill>
                  <a:schemeClr val="bg1"/>
                </a:solidFill>
              </a:rPr>
              <a:t>OpenStack</a:t>
            </a:r>
            <a:r>
              <a:rPr lang="zh-CN" altLang="en-US">
                <a:solidFill>
                  <a:schemeClr val="bg1"/>
                </a:solidFill>
              </a:rPr>
              <a:t>易于构建虚拟计算或存储服务的云，既可以为公有云、私有云，也可以为大云、小云提供可扩展、灵活的云计算</a:t>
            </a:r>
            <a:r>
              <a:rPr lang="zh-CN" altLang="en-US" smtClean="0">
                <a:solidFill>
                  <a:schemeClr val="bg1"/>
                </a:solidFill>
              </a:rPr>
              <a:t>。</a:t>
            </a:r>
            <a:endParaRPr lang="zh-CN" altLang="en-US">
              <a:solidFill>
                <a:schemeClr val="bg1"/>
              </a:solidFill>
            </a:endParaRPr>
          </a:p>
        </p:txBody>
      </p:sp>
      <p:sp>
        <p:nvSpPr>
          <p:cNvPr id="6" name="矩形 5"/>
          <p:cNvSpPr/>
          <p:nvPr/>
        </p:nvSpPr>
        <p:spPr>
          <a:xfrm>
            <a:off x="323850" y="143888"/>
            <a:ext cx="3227487" cy="769441"/>
          </a:xfrm>
          <a:prstGeom prst="rect">
            <a:avLst/>
          </a:prstGeom>
        </p:spPr>
        <p:txBody>
          <a:bodyPr wrap="none">
            <a:spAutoFit/>
          </a:bodyPr>
          <a:lstStyle/>
          <a:p>
            <a:r>
              <a:rPr lang="en-US" altLang="zh-CN" sz="4400" b="1">
                <a:solidFill>
                  <a:srgbClr val="FFC000"/>
                </a:solidFill>
              </a:rPr>
              <a:t>OpenStack</a:t>
            </a:r>
            <a:endParaRPr lang="zh-CN" altLang="en-US" sz="4400" b="1">
              <a:solidFill>
                <a:srgbClr val="FFC000"/>
              </a:solidFill>
            </a:endParaRPr>
          </a:p>
        </p:txBody>
      </p:sp>
    </p:spTree>
    <p:extLst>
      <p:ext uri="{BB962C8B-B14F-4D97-AF65-F5344CB8AC3E}">
        <p14:creationId xmlns:p14="http://schemas.microsoft.com/office/powerpoint/2010/main" val="9773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04049" y="1416030"/>
            <a:ext cx="3930616" cy="6405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04049" y="3298598"/>
            <a:ext cx="3930616" cy="6405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4049" y="4711227"/>
            <a:ext cx="3930616" cy="6405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10</a:t>
            </a:fld>
            <a:endParaRPr lang="zh-CN" altLang="en-US" dirty="0"/>
          </a:p>
        </p:txBody>
      </p:sp>
      <p:sp>
        <p:nvSpPr>
          <p:cNvPr id="13" name="Rectangle 2_1"/>
          <p:cNvSpPr/>
          <p:nvPr/>
        </p:nvSpPr>
        <p:spPr>
          <a:xfrm>
            <a:off x="199435" y="96020"/>
            <a:ext cx="4244495"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8.1  OpenStack</a:t>
            </a:r>
            <a:r>
              <a:rPr lang="zh-CN" altLang="en-US" sz="2400" b="1" spc="225">
                <a:solidFill>
                  <a:schemeClr val="bg1"/>
                </a:solidFill>
                <a:latin typeface="微软雅黑" panose="020B0503020204020204" pitchFamily="34" charset="-122"/>
                <a:ea typeface="微软雅黑" panose="020B0503020204020204" pitchFamily="34" charset="-122"/>
              </a:rPr>
              <a:t>背景介绍</a:t>
            </a:r>
          </a:p>
        </p:txBody>
      </p:sp>
      <p:sp>
        <p:nvSpPr>
          <p:cNvPr id="14" name="TextBox 3_1"/>
          <p:cNvSpPr txBox="1"/>
          <p:nvPr/>
        </p:nvSpPr>
        <p:spPr>
          <a:xfrm>
            <a:off x="404049" y="808059"/>
            <a:ext cx="3383683" cy="461665"/>
          </a:xfrm>
          <a:prstGeom prst="rect">
            <a:avLst/>
          </a:prstGeom>
          <a:noFill/>
        </p:spPr>
        <p:txBody>
          <a:bodyPr wrap="none" rtlCol="0">
            <a:spAutoFit/>
          </a:bodyPr>
          <a:lstStyle/>
          <a:p>
            <a:r>
              <a:rPr lang="en-US" altLang="zh-CN" sz="2400" b="1">
                <a:solidFill>
                  <a:schemeClr val="accent6"/>
                </a:solidFill>
              </a:rPr>
              <a:t>OpenStack</a:t>
            </a:r>
            <a:r>
              <a:rPr lang="zh-CN" altLang="en-US" sz="2400" b="1">
                <a:solidFill>
                  <a:schemeClr val="accent6"/>
                </a:solidFill>
              </a:rPr>
              <a:t>的主要服务</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66738" y="1551637"/>
            <a:ext cx="3034805" cy="369332"/>
          </a:xfrm>
          <a:prstGeom prst="rect">
            <a:avLst/>
          </a:prstGeom>
        </p:spPr>
        <p:txBody>
          <a:bodyPr wrap="none">
            <a:spAutoFit/>
          </a:bodyPr>
          <a:lstStyle/>
          <a:p>
            <a:r>
              <a:rPr lang="en-US" altLang="zh-CN" b="1" dirty="0">
                <a:solidFill>
                  <a:schemeClr val="bg1"/>
                </a:solidFill>
              </a:rPr>
              <a:t>5</a:t>
            </a:r>
            <a:r>
              <a:rPr lang="zh-CN" altLang="en-US" b="1" dirty="0">
                <a:solidFill>
                  <a:schemeClr val="bg1"/>
                </a:solidFill>
              </a:rPr>
              <a:t>．网络管理服务</a:t>
            </a:r>
            <a:r>
              <a:rPr lang="en-US" altLang="zh-CN" b="1" dirty="0">
                <a:solidFill>
                  <a:schemeClr val="bg1"/>
                </a:solidFill>
              </a:rPr>
              <a:t>Quantum</a:t>
            </a:r>
          </a:p>
        </p:txBody>
      </p:sp>
      <p:sp>
        <p:nvSpPr>
          <p:cNvPr id="9" name="矩形 8"/>
          <p:cNvSpPr/>
          <p:nvPr/>
        </p:nvSpPr>
        <p:spPr>
          <a:xfrm>
            <a:off x="566738" y="3468304"/>
            <a:ext cx="2702984" cy="369332"/>
          </a:xfrm>
          <a:prstGeom prst="rect">
            <a:avLst/>
          </a:prstGeom>
        </p:spPr>
        <p:txBody>
          <a:bodyPr wrap="none">
            <a:spAutoFit/>
          </a:bodyPr>
          <a:lstStyle/>
          <a:p>
            <a:r>
              <a:rPr lang="en-US" altLang="zh-CN" b="1">
                <a:solidFill>
                  <a:schemeClr val="bg1"/>
                </a:solidFill>
              </a:rPr>
              <a:t>6</a:t>
            </a:r>
            <a:r>
              <a:rPr lang="zh-CN" altLang="en-US" b="1">
                <a:solidFill>
                  <a:schemeClr val="bg1"/>
                </a:solidFill>
              </a:rPr>
              <a:t>．存储管理服务</a:t>
            </a:r>
            <a:r>
              <a:rPr lang="en-US" altLang="zh-CN" b="1">
                <a:solidFill>
                  <a:schemeClr val="bg1"/>
                </a:solidFill>
              </a:rPr>
              <a:t>Cinder</a:t>
            </a:r>
          </a:p>
        </p:txBody>
      </p:sp>
      <p:sp>
        <p:nvSpPr>
          <p:cNvPr id="10" name="矩形 9"/>
          <p:cNvSpPr/>
          <p:nvPr/>
        </p:nvSpPr>
        <p:spPr>
          <a:xfrm>
            <a:off x="566738" y="4886203"/>
            <a:ext cx="2179571" cy="369332"/>
          </a:xfrm>
          <a:prstGeom prst="rect">
            <a:avLst/>
          </a:prstGeom>
        </p:spPr>
        <p:txBody>
          <a:bodyPr wrap="none">
            <a:spAutoFit/>
          </a:bodyPr>
          <a:lstStyle/>
          <a:p>
            <a:r>
              <a:rPr lang="en-US" altLang="zh-CN" b="1">
                <a:solidFill>
                  <a:schemeClr val="bg1"/>
                </a:solidFill>
              </a:rPr>
              <a:t>7</a:t>
            </a:r>
            <a:r>
              <a:rPr lang="zh-CN" altLang="en-US" b="1">
                <a:solidFill>
                  <a:schemeClr val="bg1"/>
                </a:solidFill>
              </a:rPr>
              <a:t>．仪表盘</a:t>
            </a:r>
            <a:r>
              <a:rPr lang="en-US" altLang="zh-CN" b="1">
                <a:solidFill>
                  <a:schemeClr val="bg1"/>
                </a:solidFill>
              </a:rPr>
              <a:t>Horizon</a:t>
            </a:r>
          </a:p>
        </p:txBody>
      </p:sp>
      <p:sp>
        <p:nvSpPr>
          <p:cNvPr id="22" name="矩形 21"/>
          <p:cNvSpPr/>
          <p:nvPr/>
        </p:nvSpPr>
        <p:spPr>
          <a:xfrm>
            <a:off x="298321" y="2165505"/>
            <a:ext cx="8471606" cy="1015663"/>
          </a:xfrm>
          <a:prstGeom prst="rect">
            <a:avLst/>
          </a:prstGeom>
        </p:spPr>
        <p:txBody>
          <a:bodyPr wrap="square">
            <a:spAutoFit/>
          </a:bodyPr>
          <a:lstStyle/>
          <a:p>
            <a:r>
              <a:rPr lang="zh-CN" altLang="en-US" sz="2000" dirty="0" smtClean="0">
                <a:latin typeface="+mj-ea"/>
                <a:ea typeface="+mj-ea"/>
              </a:rPr>
              <a:t>在接口设备之间提供“网络连接即服务”的服务，允许用户创建自己的网络，添加网络接口设备，它是一个可插拔的体系架构，支持众多的网络供应商设备。</a:t>
            </a:r>
            <a:endParaRPr lang="en-US" altLang="zh-CN" sz="2000" dirty="0">
              <a:latin typeface="+mj-ea"/>
              <a:ea typeface="+mj-ea"/>
            </a:endParaRPr>
          </a:p>
        </p:txBody>
      </p:sp>
      <p:sp>
        <p:nvSpPr>
          <p:cNvPr id="23" name="矩形 22"/>
          <p:cNvSpPr/>
          <p:nvPr/>
        </p:nvSpPr>
        <p:spPr>
          <a:xfrm>
            <a:off x="298321" y="3996302"/>
            <a:ext cx="8471606" cy="400110"/>
          </a:xfrm>
          <a:prstGeom prst="rect">
            <a:avLst/>
          </a:prstGeom>
        </p:spPr>
        <p:txBody>
          <a:bodyPr wrap="square">
            <a:spAutoFit/>
          </a:bodyPr>
          <a:lstStyle/>
          <a:p>
            <a:r>
              <a:rPr lang="en-US" altLang="zh-CN" sz="2000" dirty="0" smtClean="0">
                <a:latin typeface="+mj-ea"/>
                <a:ea typeface="+mj-ea"/>
              </a:rPr>
              <a:t>Cinder</a:t>
            </a:r>
            <a:r>
              <a:rPr lang="zh-CN" altLang="en-US" sz="2000" dirty="0" smtClean="0">
                <a:latin typeface="+mj-ea"/>
                <a:ea typeface="+mj-ea"/>
              </a:rPr>
              <a:t>提供对虚拟机的存储管理，</a:t>
            </a:r>
            <a:r>
              <a:rPr lang="en-US" altLang="zh-CN" sz="2000" dirty="0" smtClean="0">
                <a:latin typeface="+mj-ea"/>
                <a:ea typeface="+mj-ea"/>
              </a:rPr>
              <a:t>Swift</a:t>
            </a:r>
            <a:r>
              <a:rPr lang="zh-CN" altLang="en-US" sz="2000" dirty="0" smtClean="0">
                <a:latin typeface="+mj-ea"/>
                <a:ea typeface="+mj-ea"/>
              </a:rPr>
              <a:t>提供对象存储管理。</a:t>
            </a:r>
            <a:endParaRPr lang="en-US" altLang="zh-CN" sz="2000" dirty="0">
              <a:latin typeface="+mj-ea"/>
              <a:ea typeface="+mj-ea"/>
            </a:endParaRPr>
          </a:p>
        </p:txBody>
      </p:sp>
      <p:sp>
        <p:nvSpPr>
          <p:cNvPr id="24" name="矩形 23"/>
          <p:cNvSpPr/>
          <p:nvPr/>
        </p:nvSpPr>
        <p:spPr>
          <a:xfrm>
            <a:off x="305247" y="5478736"/>
            <a:ext cx="8471606" cy="400110"/>
          </a:xfrm>
          <a:prstGeom prst="rect">
            <a:avLst/>
          </a:prstGeom>
        </p:spPr>
        <p:txBody>
          <a:bodyPr wrap="square">
            <a:spAutoFit/>
          </a:bodyPr>
          <a:lstStyle/>
          <a:p>
            <a:r>
              <a:rPr lang="zh-CN" altLang="en-US" sz="2000" dirty="0" smtClean="0">
                <a:latin typeface="+mj-ea"/>
                <a:ea typeface="+mj-ea"/>
              </a:rPr>
              <a:t>为用户提供功能演示。</a:t>
            </a:r>
            <a:endParaRPr lang="en-US" altLang="zh-CN" sz="2000" dirty="0">
              <a:latin typeface="+mj-ea"/>
              <a:ea typeface="+mj-ea"/>
            </a:endParaRPr>
          </a:p>
        </p:txBody>
      </p:sp>
    </p:spTree>
    <p:extLst>
      <p:ext uri="{BB962C8B-B14F-4D97-AF65-F5344CB8AC3E}">
        <p14:creationId xmlns:p14="http://schemas.microsoft.com/office/powerpoint/2010/main" val="336132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6360" y="2621596"/>
            <a:ext cx="5693399" cy="451095"/>
            <a:chOff x="2875069" y="1498375"/>
            <a:chExt cx="5693399" cy="410086"/>
          </a:xfrm>
        </p:grpSpPr>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498375"/>
              <a:ext cx="3709926" cy="377725"/>
            </a:xfrm>
            <a:prstGeom prst="rect">
              <a:avLst/>
            </a:prstGeom>
          </p:spPr>
          <p:txBody>
            <a:bodyPr wrap="none">
              <a:spAutoFit/>
            </a:bodyPr>
            <a:lstStyle/>
            <a:p>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8.1  OpenStack</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背景介绍</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866360" y="3305448"/>
            <a:ext cx="5693399" cy="433620"/>
            <a:chOff x="2875069" y="1970869"/>
            <a:chExt cx="5693399" cy="394200"/>
          </a:xfrm>
        </p:grpSpPr>
        <p:sp>
          <p:nvSpPr>
            <p:cNvPr id="41" name="圆角矩形 40"/>
            <p:cNvSpPr/>
            <p:nvPr/>
          </p:nvSpPr>
          <p:spPr>
            <a:xfrm>
              <a:off x="2875069" y="1970869"/>
              <a:ext cx="5693399" cy="394200"/>
            </a:xfrm>
            <a:prstGeom prst="roundRect">
              <a:avLst>
                <a:gd name="adj" fmla="val 20658"/>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2854820" cy="377725"/>
            </a:xfrm>
            <a:prstGeom prst="rect">
              <a:avLst/>
            </a:prstGeom>
          </p:spPr>
          <p:txBody>
            <a:bodyPr wrap="none">
              <a:spAutoFit/>
            </a:bodyPr>
            <a:lstStyle/>
            <a:p>
              <a:r>
                <a:rPr lang="en-US" altLang="zh-CN" sz="2100" spc="225" smtClean="0">
                  <a:solidFill>
                    <a:schemeClr val="bg1"/>
                  </a:solidFill>
                  <a:latin typeface="微软雅黑" panose="020B0503020204020204" pitchFamily="34" charset="-122"/>
                  <a:ea typeface="微软雅黑" panose="020B0503020204020204" pitchFamily="34" charset="-122"/>
                </a:rPr>
                <a:t>8.2  </a:t>
              </a:r>
              <a:r>
                <a:rPr lang="zh-CN" altLang="en-US" sz="2100" spc="225" smtClean="0">
                  <a:solidFill>
                    <a:schemeClr val="bg1"/>
                  </a:solidFill>
                  <a:latin typeface="微软雅黑" panose="020B0503020204020204" pitchFamily="34" charset="-122"/>
                  <a:ea typeface="微软雅黑" panose="020B0503020204020204" pitchFamily="34" charset="-122"/>
                </a:rPr>
                <a:t>计算</a:t>
              </a:r>
              <a:r>
                <a:rPr lang="zh-CN" altLang="en-US" sz="2100" spc="225">
                  <a:solidFill>
                    <a:schemeClr val="bg1"/>
                  </a:solidFill>
                  <a:latin typeface="微软雅黑" panose="020B0503020204020204" pitchFamily="34" charset="-122"/>
                  <a:ea typeface="微软雅黑" panose="020B0503020204020204" pitchFamily="34" charset="-122"/>
                </a:rPr>
                <a:t>服务</a:t>
              </a:r>
              <a:r>
                <a:rPr lang="en-US" altLang="zh-CN" sz="2100" spc="225">
                  <a:solidFill>
                    <a:schemeClr val="bg1"/>
                  </a:solidFill>
                  <a:latin typeface="微软雅黑" panose="020B0503020204020204" pitchFamily="34" charset="-122"/>
                  <a:ea typeface="微软雅黑" panose="020B0503020204020204" pitchFamily="34" charset="-122"/>
                </a:rPr>
                <a:t>Nova</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866360" y="3971825"/>
            <a:ext cx="5693399" cy="433620"/>
            <a:chOff x="2875069" y="2436473"/>
            <a:chExt cx="5693399" cy="394200"/>
          </a:xfrm>
        </p:grpSpPr>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440237" cy="377725"/>
            </a:xfrm>
            <a:prstGeom prst="rect">
              <a:avLst/>
            </a:prstGeom>
          </p:spPr>
          <p:txBody>
            <a:bodyPr wrap="none">
              <a:spAutoFit/>
            </a:bodyPr>
            <a:lstStyle/>
            <a:p>
              <a:r>
                <a:rPr lang="en-US" altLang="zh-CN" sz="2100" spc="225" smtClean="0">
                  <a:solidFill>
                    <a:schemeClr val="tx1">
                      <a:lumMod val="75000"/>
                      <a:lumOff val="25000"/>
                    </a:schemeClr>
                  </a:solidFill>
                  <a:latin typeface="微软雅黑" panose="020B0503020204020204" pitchFamily="34" charset="-122"/>
                  <a:ea typeface="微软雅黑" panose="020B0503020204020204" pitchFamily="34" charset="-122"/>
                </a:rPr>
                <a:t>8.3  </a:t>
              </a:r>
              <a:r>
                <a:rPr lang="zh-CN" altLang="en-US" sz="2100" spc="225" smtClean="0">
                  <a:solidFill>
                    <a:schemeClr val="tx1">
                      <a:lumMod val="75000"/>
                      <a:lumOff val="25000"/>
                    </a:schemeClr>
                  </a:solidFill>
                  <a:latin typeface="微软雅黑" panose="020B0503020204020204" pitchFamily="34" charset="-122"/>
                  <a:ea typeface="微软雅黑" panose="020B0503020204020204" pitchFamily="34" charset="-122"/>
                </a:rPr>
                <a:t>对象</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存储服务</a:t>
              </a:r>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Swift</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866360" y="4638201"/>
            <a:ext cx="5693399" cy="433620"/>
            <a:chOff x="2875069" y="2902076"/>
            <a:chExt cx="5693399" cy="394200"/>
          </a:xfrm>
        </p:grpSpPr>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5618850" cy="377725"/>
            </a:xfrm>
            <a:prstGeom prst="rect">
              <a:avLst/>
            </a:prstGeom>
          </p:spPr>
          <p:txBody>
            <a:bodyPr wrap="square">
              <a:spAutoFit/>
            </a:bodyPr>
            <a:lstStyle/>
            <a:p>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8.4  </a:t>
              </a:r>
              <a:r>
                <a:rPr lang="zh-CN" altLang="en-US" sz="2100" spc="300" smtClean="0">
                  <a:solidFill>
                    <a:schemeClr val="tx1">
                      <a:lumMod val="75000"/>
                      <a:lumOff val="25000"/>
                    </a:schemeClr>
                  </a:solidFill>
                  <a:latin typeface="微软雅黑" panose="020B0503020204020204" pitchFamily="34" charset="-122"/>
                  <a:ea typeface="微软雅黑" panose="020B0503020204020204" pitchFamily="34" charset="-122"/>
                </a:rPr>
                <a:t>镜像</a:t>
              </a:r>
              <a:r>
                <a:rPr lang="zh-CN" altLang="en-US" sz="2100" spc="300">
                  <a:solidFill>
                    <a:schemeClr val="tx1">
                      <a:lumMod val="75000"/>
                      <a:lumOff val="25000"/>
                    </a:schemeClr>
                  </a:solidFill>
                  <a:latin typeface="微软雅黑" panose="020B0503020204020204" pitchFamily="34" charset="-122"/>
                  <a:ea typeface="微软雅黑" panose="020B0503020204020204" pitchFamily="34" charset="-122"/>
                </a:rPr>
                <a:t>服务</a:t>
              </a:r>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Glance</a:t>
              </a:r>
              <a:endParaRPr lang="zh-CN" altLang="en-US" sz="21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3315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8102" r="8102"/>
          <a:stretch/>
        </p:blipFill>
        <p:spPr>
          <a:xfrm>
            <a:off x="0" y="0"/>
            <a:ext cx="9194800" cy="6858000"/>
          </a:xfrm>
          <a:prstGeom prst="rect">
            <a:avLst/>
          </a:prstGeom>
        </p:spPr>
      </p:pic>
      <p:sp>
        <p:nvSpPr>
          <p:cNvPr id="4" name="矩形 3"/>
          <p:cNvSpPr/>
          <p:nvPr/>
        </p:nvSpPr>
        <p:spPr>
          <a:xfrm>
            <a:off x="665163" y="3321050"/>
            <a:ext cx="7856537" cy="2169825"/>
          </a:xfrm>
          <a:prstGeom prst="rect">
            <a:avLst/>
          </a:prstGeom>
        </p:spPr>
        <p:txBody>
          <a:bodyPr wrap="square">
            <a:spAutoFit/>
          </a:bodyPr>
          <a:lstStyle/>
          <a:p>
            <a:pPr>
              <a:lnSpc>
                <a:spcPct val="150000"/>
              </a:lnSpc>
            </a:pPr>
            <a:r>
              <a:rPr lang="en-US" altLang="zh-CN" smtClean="0">
                <a:solidFill>
                  <a:schemeClr val="bg1"/>
                </a:solidFill>
              </a:rPr>
              <a:t>Nova</a:t>
            </a:r>
            <a:r>
              <a:rPr lang="zh-CN" altLang="en-US">
                <a:solidFill>
                  <a:schemeClr val="bg1"/>
                </a:solidFill>
              </a:rPr>
              <a:t>处理</a:t>
            </a:r>
            <a:r>
              <a:rPr lang="en-US" altLang="zh-CN">
                <a:solidFill>
                  <a:schemeClr val="bg1"/>
                </a:solidFill>
              </a:rPr>
              <a:t>OpenStack</a:t>
            </a:r>
            <a:r>
              <a:rPr lang="zh-CN" altLang="en-US">
                <a:solidFill>
                  <a:schemeClr val="bg1"/>
                </a:solidFill>
              </a:rPr>
              <a:t>云中实例（</a:t>
            </a:r>
            <a:r>
              <a:rPr lang="en-US" altLang="zh-CN">
                <a:solidFill>
                  <a:schemeClr val="bg1"/>
                </a:solidFill>
              </a:rPr>
              <a:t>instances</a:t>
            </a:r>
            <a:r>
              <a:rPr lang="zh-CN" altLang="en-US">
                <a:solidFill>
                  <a:schemeClr val="bg1"/>
                </a:solidFill>
              </a:rPr>
              <a:t>）生命周期的所有活动。这样使得</a:t>
            </a:r>
            <a:r>
              <a:rPr lang="en-US" altLang="zh-CN">
                <a:solidFill>
                  <a:schemeClr val="bg1"/>
                </a:solidFill>
              </a:rPr>
              <a:t>Nova</a:t>
            </a:r>
            <a:r>
              <a:rPr lang="zh-CN" altLang="en-US">
                <a:solidFill>
                  <a:schemeClr val="bg1"/>
                </a:solidFill>
              </a:rPr>
              <a:t>成为一个负责</a:t>
            </a:r>
            <a:r>
              <a:rPr lang="zh-CN" altLang="en-US" b="1">
                <a:solidFill>
                  <a:schemeClr val="accent4"/>
                </a:solidFill>
              </a:rPr>
              <a:t>管理计算资源、网络、认证</a:t>
            </a:r>
            <a:r>
              <a:rPr lang="zh-CN" altLang="en-US">
                <a:solidFill>
                  <a:schemeClr val="bg1"/>
                </a:solidFill>
              </a:rPr>
              <a:t>、所需可扩展性的平台</a:t>
            </a:r>
            <a:r>
              <a:rPr lang="zh-CN" altLang="en-US" smtClean="0">
                <a:solidFill>
                  <a:schemeClr val="bg1"/>
                </a:solidFill>
              </a:rPr>
              <a:t>。</a:t>
            </a:r>
            <a:endParaRPr lang="en-US" altLang="zh-CN" smtClean="0">
              <a:solidFill>
                <a:schemeClr val="bg1"/>
              </a:solidFill>
            </a:endParaRPr>
          </a:p>
          <a:p>
            <a:pPr>
              <a:lnSpc>
                <a:spcPct val="150000"/>
              </a:lnSpc>
            </a:pPr>
            <a:r>
              <a:rPr lang="zh-CN" altLang="en-US" smtClean="0">
                <a:solidFill>
                  <a:schemeClr val="bg1"/>
                </a:solidFill>
              </a:rPr>
              <a:t>但是</a:t>
            </a:r>
            <a:r>
              <a:rPr lang="zh-CN" altLang="en-US">
                <a:solidFill>
                  <a:schemeClr val="bg1"/>
                </a:solidFill>
              </a:rPr>
              <a:t>，</a:t>
            </a:r>
            <a:r>
              <a:rPr lang="en-US" altLang="zh-CN">
                <a:solidFill>
                  <a:schemeClr val="bg1"/>
                </a:solidFill>
              </a:rPr>
              <a:t>Nova</a:t>
            </a:r>
            <a:r>
              <a:rPr lang="zh-CN" altLang="en-US">
                <a:solidFill>
                  <a:schemeClr val="bg1"/>
                </a:solidFill>
              </a:rPr>
              <a:t>并不具有虚拟化能力，相反它使用</a:t>
            </a:r>
            <a:r>
              <a:rPr lang="en-US" altLang="zh-CN">
                <a:solidFill>
                  <a:schemeClr val="bg1"/>
                </a:solidFill>
              </a:rPr>
              <a:t>Libvirt API</a:t>
            </a:r>
            <a:r>
              <a:rPr lang="zh-CN" altLang="en-US">
                <a:solidFill>
                  <a:schemeClr val="bg1"/>
                </a:solidFill>
              </a:rPr>
              <a:t>来与被支持的</a:t>
            </a:r>
            <a:r>
              <a:rPr lang="en-US" altLang="zh-CN">
                <a:solidFill>
                  <a:schemeClr val="bg1"/>
                </a:solidFill>
              </a:rPr>
              <a:t>Hypervisors</a:t>
            </a:r>
            <a:r>
              <a:rPr lang="zh-CN" altLang="en-US">
                <a:solidFill>
                  <a:schemeClr val="bg1"/>
                </a:solidFill>
              </a:rPr>
              <a:t>交互。</a:t>
            </a:r>
            <a:r>
              <a:rPr lang="en-US" altLang="zh-CN">
                <a:solidFill>
                  <a:schemeClr val="bg1"/>
                </a:solidFill>
              </a:rPr>
              <a:t>Nova</a:t>
            </a:r>
            <a:r>
              <a:rPr lang="zh-CN" altLang="en-US">
                <a:solidFill>
                  <a:schemeClr val="bg1"/>
                </a:solidFill>
              </a:rPr>
              <a:t>通过一个与</a:t>
            </a:r>
            <a:r>
              <a:rPr lang="en-US" altLang="zh-CN">
                <a:solidFill>
                  <a:schemeClr val="bg1"/>
                </a:solidFill>
              </a:rPr>
              <a:t>Amazon Web Services</a:t>
            </a:r>
            <a:r>
              <a:rPr lang="zh-CN" altLang="en-US">
                <a:solidFill>
                  <a:schemeClr val="bg1"/>
                </a:solidFill>
              </a:rPr>
              <a:t>（</a:t>
            </a:r>
            <a:r>
              <a:rPr lang="en-US" altLang="zh-CN">
                <a:solidFill>
                  <a:schemeClr val="bg1"/>
                </a:solidFill>
              </a:rPr>
              <a:t>AWS</a:t>
            </a:r>
            <a:r>
              <a:rPr lang="zh-CN" altLang="en-US">
                <a:solidFill>
                  <a:schemeClr val="bg1"/>
                </a:solidFill>
              </a:rPr>
              <a:t>）</a:t>
            </a:r>
            <a:r>
              <a:rPr lang="en-US" altLang="zh-CN">
                <a:solidFill>
                  <a:schemeClr val="bg1"/>
                </a:solidFill>
              </a:rPr>
              <a:t>EC2 API</a:t>
            </a:r>
            <a:r>
              <a:rPr lang="zh-CN" altLang="en-US">
                <a:solidFill>
                  <a:schemeClr val="bg1"/>
                </a:solidFill>
              </a:rPr>
              <a:t>兼容的</a:t>
            </a:r>
            <a:r>
              <a:rPr lang="en-US" altLang="zh-CN">
                <a:solidFill>
                  <a:schemeClr val="bg1"/>
                </a:solidFill>
              </a:rPr>
              <a:t>Web Services API</a:t>
            </a:r>
            <a:r>
              <a:rPr lang="zh-CN" altLang="en-US">
                <a:solidFill>
                  <a:schemeClr val="bg1"/>
                </a:solidFill>
              </a:rPr>
              <a:t>来对外提供服务。</a:t>
            </a:r>
          </a:p>
        </p:txBody>
      </p:sp>
      <p:sp>
        <p:nvSpPr>
          <p:cNvPr id="5" name="矩形 4"/>
          <p:cNvSpPr/>
          <p:nvPr/>
        </p:nvSpPr>
        <p:spPr>
          <a:xfrm>
            <a:off x="665163" y="2571234"/>
            <a:ext cx="7018332" cy="523220"/>
          </a:xfrm>
          <a:prstGeom prst="rect">
            <a:avLst/>
          </a:prstGeom>
        </p:spPr>
        <p:txBody>
          <a:bodyPr wrap="none">
            <a:spAutoFit/>
          </a:bodyPr>
          <a:lstStyle/>
          <a:p>
            <a:r>
              <a:rPr lang="en-US" altLang="zh-CN" sz="2800" b="1">
                <a:solidFill>
                  <a:schemeClr val="accent4"/>
                </a:solidFill>
              </a:rPr>
              <a:t>Nova</a:t>
            </a:r>
            <a:r>
              <a:rPr lang="zh-CN" altLang="en-US" sz="2800" b="1">
                <a:solidFill>
                  <a:schemeClr val="accent4"/>
                </a:solidFill>
              </a:rPr>
              <a:t>是</a:t>
            </a:r>
            <a:r>
              <a:rPr lang="en-US" altLang="zh-CN" sz="2800" b="1">
                <a:solidFill>
                  <a:schemeClr val="accent4"/>
                </a:solidFill>
              </a:rPr>
              <a:t>OpenStack</a:t>
            </a:r>
            <a:r>
              <a:rPr lang="zh-CN" altLang="en-US" sz="2800" b="1">
                <a:solidFill>
                  <a:schemeClr val="accent4"/>
                </a:solidFill>
              </a:rPr>
              <a:t>云中的计算组织</a:t>
            </a:r>
            <a:r>
              <a:rPr lang="zh-CN" altLang="en-US" sz="2800" b="1" smtClean="0">
                <a:solidFill>
                  <a:schemeClr val="accent4"/>
                </a:solidFill>
              </a:rPr>
              <a:t>控制器</a:t>
            </a:r>
            <a:endParaRPr lang="zh-CN" altLang="en-US" sz="2800" b="1">
              <a:solidFill>
                <a:schemeClr val="accent4"/>
              </a:solidFill>
            </a:endParaRPr>
          </a:p>
        </p:txBody>
      </p:sp>
    </p:spTree>
    <p:extLst>
      <p:ext uri="{BB962C8B-B14F-4D97-AF65-F5344CB8AC3E}">
        <p14:creationId xmlns:p14="http://schemas.microsoft.com/office/powerpoint/2010/main" val="202810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13</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2321148" cy="461665"/>
          </a:xfrm>
          <a:prstGeom prst="rect">
            <a:avLst/>
          </a:prstGeom>
          <a:noFill/>
        </p:spPr>
        <p:txBody>
          <a:bodyPr wrap="none" rtlCol="0">
            <a:spAutoFit/>
          </a:bodyPr>
          <a:lstStyle/>
          <a:p>
            <a:r>
              <a:rPr lang="en-US" altLang="zh-CN" sz="2400" b="1">
                <a:solidFill>
                  <a:schemeClr val="accent6"/>
                </a:solidFill>
              </a:rPr>
              <a:t>Nova </a:t>
            </a:r>
            <a:r>
              <a:rPr lang="zh-CN" altLang="en-US" sz="2400" b="1" smtClean="0">
                <a:solidFill>
                  <a:schemeClr val="accent6"/>
                </a:solidFill>
              </a:rPr>
              <a:t>组件</a:t>
            </a:r>
            <a:r>
              <a:rPr lang="zh-CN" altLang="en-US" sz="2400" b="1">
                <a:solidFill>
                  <a:schemeClr val="accent6"/>
                </a:solidFill>
              </a:rPr>
              <a:t>介绍</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404048" y="1492066"/>
            <a:ext cx="8212237" cy="507831"/>
          </a:xfrm>
          <a:prstGeom prst="rect">
            <a:avLst/>
          </a:prstGeom>
          <a:solidFill>
            <a:schemeClr val="tx1">
              <a:lumMod val="75000"/>
              <a:lumOff val="25000"/>
            </a:schemeClr>
          </a:solidFill>
        </p:spPr>
        <p:txBody>
          <a:bodyPr wrap="square">
            <a:spAutoFit/>
          </a:bodyPr>
          <a:lstStyle/>
          <a:p>
            <a:pPr>
              <a:lnSpc>
                <a:spcPct val="150000"/>
              </a:lnSpc>
            </a:pPr>
            <a:r>
              <a:rPr lang="en-US" altLang="zh-CN">
                <a:solidFill>
                  <a:schemeClr val="bg1"/>
                </a:solidFill>
              </a:rPr>
              <a:t>1</a:t>
            </a:r>
            <a:r>
              <a:rPr lang="zh-CN" altLang="en-US">
                <a:solidFill>
                  <a:schemeClr val="bg1"/>
                </a:solidFill>
              </a:rPr>
              <a:t>．</a:t>
            </a:r>
            <a:r>
              <a:rPr lang="en-US" altLang="zh-CN">
                <a:solidFill>
                  <a:schemeClr val="bg1"/>
                </a:solidFill>
              </a:rPr>
              <a:t>API Server</a:t>
            </a:r>
            <a:r>
              <a:rPr lang="zh-CN" altLang="en-US">
                <a:solidFill>
                  <a:schemeClr val="bg1"/>
                </a:solidFill>
              </a:rPr>
              <a:t>（</a:t>
            </a:r>
            <a:r>
              <a:rPr lang="en-US" altLang="zh-CN">
                <a:solidFill>
                  <a:schemeClr val="bg1"/>
                </a:solidFill>
              </a:rPr>
              <a:t>Nova-Api</a:t>
            </a:r>
            <a:r>
              <a:rPr lang="zh-CN" altLang="en-US">
                <a:solidFill>
                  <a:schemeClr val="bg1"/>
                </a:solidFill>
              </a:rPr>
              <a:t>）</a:t>
            </a:r>
          </a:p>
        </p:txBody>
      </p:sp>
      <p:sp>
        <p:nvSpPr>
          <p:cNvPr id="5" name="矩形 4"/>
          <p:cNvSpPr/>
          <p:nvPr/>
        </p:nvSpPr>
        <p:spPr>
          <a:xfrm>
            <a:off x="425648" y="3831145"/>
            <a:ext cx="8190637" cy="507831"/>
          </a:xfrm>
          <a:prstGeom prst="rect">
            <a:avLst/>
          </a:prstGeom>
          <a:solidFill>
            <a:schemeClr val="accent6"/>
          </a:solidFill>
        </p:spPr>
        <p:txBody>
          <a:bodyPr wrap="square">
            <a:spAutoFit/>
          </a:bodyPr>
          <a:lstStyle/>
          <a:p>
            <a:pPr>
              <a:lnSpc>
                <a:spcPct val="150000"/>
              </a:lnSpc>
            </a:pPr>
            <a:r>
              <a:rPr lang="en-US" altLang="zh-CN">
                <a:solidFill>
                  <a:schemeClr val="bg1"/>
                </a:solidFill>
              </a:rPr>
              <a:t>2</a:t>
            </a:r>
            <a:r>
              <a:rPr lang="zh-CN" altLang="en-US">
                <a:solidFill>
                  <a:schemeClr val="bg1"/>
                </a:solidFill>
              </a:rPr>
              <a:t>．</a:t>
            </a:r>
            <a:r>
              <a:rPr lang="en-US" altLang="zh-CN">
                <a:solidFill>
                  <a:schemeClr val="bg1"/>
                </a:solidFill>
              </a:rPr>
              <a:t>Message Queue</a:t>
            </a:r>
            <a:r>
              <a:rPr lang="zh-CN" altLang="en-US">
                <a:solidFill>
                  <a:schemeClr val="bg1"/>
                </a:solidFill>
              </a:rPr>
              <a:t>（</a:t>
            </a:r>
            <a:r>
              <a:rPr lang="en-US" altLang="zh-CN">
                <a:solidFill>
                  <a:schemeClr val="bg1"/>
                </a:solidFill>
              </a:rPr>
              <a:t>Rabbit MQ Server</a:t>
            </a:r>
            <a:r>
              <a:rPr lang="zh-CN" altLang="en-US">
                <a:solidFill>
                  <a:schemeClr val="bg1"/>
                </a:solidFill>
              </a:rPr>
              <a:t>）</a:t>
            </a:r>
          </a:p>
        </p:txBody>
      </p:sp>
      <p:sp>
        <p:nvSpPr>
          <p:cNvPr id="8" name="矩形 7"/>
          <p:cNvSpPr/>
          <p:nvPr/>
        </p:nvSpPr>
        <p:spPr>
          <a:xfrm>
            <a:off x="774700" y="2064411"/>
            <a:ext cx="7832318" cy="1477328"/>
          </a:xfrm>
          <a:prstGeom prst="rect">
            <a:avLst/>
          </a:prstGeom>
        </p:spPr>
        <p:txBody>
          <a:bodyPr wrap="square">
            <a:spAutoFit/>
          </a:bodyPr>
          <a:lstStyle/>
          <a:p>
            <a:pPr>
              <a:lnSpc>
                <a:spcPct val="150000"/>
              </a:lnSpc>
            </a:pPr>
            <a:r>
              <a:rPr lang="en-US" altLang="zh-CN" sz="2000" dirty="0">
                <a:solidFill>
                  <a:schemeClr val="tx1">
                    <a:lumMod val="75000"/>
                    <a:lumOff val="25000"/>
                  </a:schemeClr>
                </a:solidFill>
                <a:latin typeface="+mn-ea"/>
              </a:rPr>
              <a:t>API Server</a:t>
            </a:r>
            <a:r>
              <a:rPr lang="zh-CN" altLang="en-US" sz="2000" dirty="0">
                <a:solidFill>
                  <a:schemeClr val="tx1">
                    <a:lumMod val="75000"/>
                    <a:lumOff val="25000"/>
                  </a:schemeClr>
                </a:solidFill>
                <a:latin typeface="+mn-ea"/>
              </a:rPr>
              <a:t>对外提供一个与云基础设施交互的接口，也是外部可用于管理基础设施的唯一组件</a:t>
            </a:r>
            <a:r>
              <a:rPr lang="zh-CN" altLang="en-US" sz="2000" dirty="0" smtClean="0">
                <a:solidFill>
                  <a:schemeClr val="tx1">
                    <a:lumMod val="75000"/>
                    <a:lumOff val="25000"/>
                  </a:schemeClr>
                </a:solidFill>
                <a:latin typeface="+mn-ea"/>
              </a:rPr>
              <a:t>。通过消息队列（</a:t>
            </a:r>
            <a:r>
              <a:rPr lang="en-US" altLang="zh-CN" sz="2000" dirty="0" smtClean="0">
                <a:solidFill>
                  <a:schemeClr val="tx1">
                    <a:lumMod val="75000"/>
                    <a:lumOff val="25000"/>
                  </a:schemeClr>
                </a:solidFill>
                <a:latin typeface="+mn-ea"/>
              </a:rPr>
              <a:t>Message Queue</a:t>
            </a:r>
            <a:r>
              <a:rPr lang="zh-CN" altLang="en-US" sz="2000" dirty="0" smtClean="0">
                <a:solidFill>
                  <a:schemeClr val="tx1">
                    <a:lumMod val="75000"/>
                    <a:lumOff val="25000"/>
                  </a:schemeClr>
                </a:solidFill>
                <a:latin typeface="+mn-ea"/>
              </a:rPr>
              <a:t>）轮流与云基础设施的相关组件通信。</a:t>
            </a:r>
            <a:endParaRPr lang="zh-CN" altLang="en-US" sz="2000" dirty="0">
              <a:solidFill>
                <a:schemeClr val="tx1">
                  <a:lumMod val="75000"/>
                  <a:lumOff val="25000"/>
                </a:schemeClr>
              </a:solidFill>
              <a:latin typeface="+mn-ea"/>
            </a:endParaRPr>
          </a:p>
        </p:txBody>
      </p:sp>
      <p:sp>
        <p:nvSpPr>
          <p:cNvPr id="9" name="矩形 8"/>
          <p:cNvSpPr/>
          <p:nvPr/>
        </p:nvSpPr>
        <p:spPr>
          <a:xfrm>
            <a:off x="774700" y="4357324"/>
            <a:ext cx="7832318" cy="1477328"/>
          </a:xfrm>
          <a:prstGeom prst="rect">
            <a:avLst/>
          </a:prstGeom>
        </p:spPr>
        <p:txBody>
          <a:bodyPr wrap="square">
            <a:spAutoFit/>
          </a:bodyPr>
          <a:lstStyle/>
          <a:p>
            <a:pPr>
              <a:lnSpc>
                <a:spcPct val="150000"/>
              </a:lnSpc>
            </a:pPr>
            <a:r>
              <a:rPr lang="en-US" altLang="zh-CN" sz="2000" dirty="0">
                <a:solidFill>
                  <a:schemeClr val="tx1">
                    <a:lumMod val="75000"/>
                    <a:lumOff val="25000"/>
                  </a:schemeClr>
                </a:solidFill>
                <a:latin typeface="+mn-ea"/>
              </a:rPr>
              <a:t>OpenStack</a:t>
            </a:r>
            <a:r>
              <a:rPr lang="zh-CN" altLang="en-US" sz="2000" dirty="0">
                <a:solidFill>
                  <a:schemeClr val="tx1">
                    <a:lumMod val="75000"/>
                    <a:lumOff val="25000"/>
                  </a:schemeClr>
                </a:solidFill>
                <a:latin typeface="+mn-ea"/>
              </a:rPr>
              <a:t>节点之间通过消息队列使用</a:t>
            </a:r>
            <a:r>
              <a:rPr lang="en-US" altLang="zh-CN" sz="2000" dirty="0">
                <a:solidFill>
                  <a:schemeClr val="tx1">
                    <a:lumMod val="75000"/>
                    <a:lumOff val="25000"/>
                  </a:schemeClr>
                </a:solidFill>
                <a:latin typeface="+mn-ea"/>
              </a:rPr>
              <a:t>AMQP</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Advanced Message Queue Protocol</a:t>
            </a:r>
            <a:r>
              <a:rPr lang="zh-CN" altLang="en-US" sz="2000" dirty="0">
                <a:solidFill>
                  <a:schemeClr val="tx1">
                    <a:lumMod val="75000"/>
                    <a:lumOff val="25000"/>
                  </a:schemeClr>
                </a:solidFill>
                <a:latin typeface="+mn-ea"/>
              </a:rPr>
              <a:t>）完成通信</a:t>
            </a:r>
            <a:r>
              <a:rPr lang="zh-CN" altLang="en-US" sz="2000" dirty="0" smtClean="0">
                <a:solidFill>
                  <a:schemeClr val="tx1">
                    <a:lumMod val="75000"/>
                    <a:lumOff val="25000"/>
                  </a:schemeClr>
                </a:solidFill>
                <a:latin typeface="+mn-ea"/>
              </a:rPr>
              <a:t>。使用异步调用请求响应，使用回调函数在收到响应时触发。</a:t>
            </a:r>
            <a:endParaRPr lang="zh-CN" altLang="en-US" sz="2000" dirty="0">
              <a:solidFill>
                <a:schemeClr val="tx1">
                  <a:lumMod val="75000"/>
                  <a:lumOff val="25000"/>
                </a:schemeClr>
              </a:solidFill>
              <a:latin typeface="+mn-ea"/>
            </a:endParaRPr>
          </a:p>
        </p:txBody>
      </p:sp>
    </p:spTree>
    <p:extLst>
      <p:ext uri="{BB962C8B-B14F-4D97-AF65-F5344CB8AC3E}">
        <p14:creationId xmlns:p14="http://schemas.microsoft.com/office/powerpoint/2010/main" val="146999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14</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2321148" cy="461665"/>
          </a:xfrm>
          <a:prstGeom prst="rect">
            <a:avLst/>
          </a:prstGeom>
          <a:noFill/>
        </p:spPr>
        <p:txBody>
          <a:bodyPr wrap="none" rtlCol="0">
            <a:spAutoFit/>
          </a:bodyPr>
          <a:lstStyle/>
          <a:p>
            <a:r>
              <a:rPr lang="en-US" altLang="zh-CN" sz="2400" b="1">
                <a:solidFill>
                  <a:schemeClr val="accent6"/>
                </a:solidFill>
              </a:rPr>
              <a:t>Nova </a:t>
            </a:r>
            <a:r>
              <a:rPr lang="zh-CN" altLang="en-US" sz="2400" b="1" smtClean="0">
                <a:solidFill>
                  <a:schemeClr val="accent6"/>
                </a:solidFill>
              </a:rPr>
              <a:t>组件</a:t>
            </a:r>
            <a:r>
              <a:rPr lang="zh-CN" altLang="en-US" sz="2400" b="1">
                <a:solidFill>
                  <a:schemeClr val="accent6"/>
                </a:solidFill>
              </a:rPr>
              <a:t>介绍</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425647" y="1595366"/>
            <a:ext cx="8190637" cy="553998"/>
          </a:xfrm>
          <a:prstGeom prst="rect">
            <a:avLst/>
          </a:prstGeom>
          <a:solidFill>
            <a:schemeClr val="tx1">
              <a:lumMod val="75000"/>
              <a:lumOff val="25000"/>
            </a:schemeClr>
          </a:solidFill>
        </p:spPr>
        <p:txBody>
          <a:bodyPr wrap="square">
            <a:spAutoFit/>
          </a:bodyPr>
          <a:lstStyle/>
          <a:p>
            <a:pPr>
              <a:lnSpc>
                <a:spcPct val="150000"/>
              </a:lnSpc>
            </a:pPr>
            <a:r>
              <a:rPr lang="en-US" altLang="zh-CN" sz="2000">
                <a:solidFill>
                  <a:schemeClr val="bg1"/>
                </a:solidFill>
                <a:latin typeface="+mn-ea"/>
              </a:rPr>
              <a:t>3</a:t>
            </a:r>
            <a:r>
              <a:rPr lang="zh-CN" altLang="en-US" sz="2000">
                <a:solidFill>
                  <a:schemeClr val="bg1"/>
                </a:solidFill>
                <a:latin typeface="+mn-ea"/>
              </a:rPr>
              <a:t>．</a:t>
            </a:r>
            <a:r>
              <a:rPr lang="en-US" altLang="zh-CN" sz="2000">
                <a:solidFill>
                  <a:schemeClr val="bg1"/>
                </a:solidFill>
                <a:latin typeface="+mn-ea"/>
              </a:rPr>
              <a:t>Compute Worker</a:t>
            </a:r>
            <a:r>
              <a:rPr lang="zh-CN" altLang="en-US" sz="2000">
                <a:solidFill>
                  <a:schemeClr val="bg1"/>
                </a:solidFill>
                <a:latin typeface="+mn-ea"/>
              </a:rPr>
              <a:t>（</a:t>
            </a:r>
            <a:r>
              <a:rPr lang="en-US" altLang="zh-CN" sz="2000">
                <a:solidFill>
                  <a:schemeClr val="bg1"/>
                </a:solidFill>
                <a:latin typeface="+mn-ea"/>
              </a:rPr>
              <a:t>Nova-Compute</a:t>
            </a:r>
            <a:r>
              <a:rPr lang="zh-CN" altLang="en-US" sz="2000">
                <a:solidFill>
                  <a:schemeClr val="bg1"/>
                </a:solidFill>
                <a:latin typeface="+mn-ea"/>
              </a:rPr>
              <a:t>）</a:t>
            </a:r>
          </a:p>
        </p:txBody>
      </p:sp>
      <p:sp>
        <p:nvSpPr>
          <p:cNvPr id="7" name="矩形 6"/>
          <p:cNvSpPr/>
          <p:nvPr/>
        </p:nvSpPr>
        <p:spPr>
          <a:xfrm>
            <a:off x="435330" y="3754209"/>
            <a:ext cx="8180953" cy="553998"/>
          </a:xfrm>
          <a:prstGeom prst="rect">
            <a:avLst/>
          </a:prstGeom>
          <a:solidFill>
            <a:schemeClr val="accent6"/>
          </a:solidFill>
        </p:spPr>
        <p:txBody>
          <a:bodyPr wrap="square">
            <a:spAutoFit/>
          </a:bodyPr>
          <a:lstStyle/>
          <a:p>
            <a:pPr>
              <a:lnSpc>
                <a:spcPct val="150000"/>
              </a:lnSpc>
            </a:pPr>
            <a:r>
              <a:rPr lang="en-US" altLang="zh-CN" sz="2000">
                <a:solidFill>
                  <a:schemeClr val="bg1"/>
                </a:solidFill>
                <a:latin typeface="+mn-ea"/>
              </a:rPr>
              <a:t>4</a:t>
            </a:r>
            <a:r>
              <a:rPr lang="zh-CN" altLang="en-US" sz="2000">
                <a:solidFill>
                  <a:schemeClr val="bg1"/>
                </a:solidFill>
                <a:latin typeface="+mn-ea"/>
              </a:rPr>
              <a:t>．</a:t>
            </a:r>
            <a:r>
              <a:rPr lang="en-US" altLang="zh-CN" sz="2000">
                <a:solidFill>
                  <a:schemeClr val="bg1"/>
                </a:solidFill>
                <a:latin typeface="+mn-ea"/>
              </a:rPr>
              <a:t>Network Controller</a:t>
            </a:r>
            <a:r>
              <a:rPr lang="zh-CN" altLang="en-US" sz="2000">
                <a:solidFill>
                  <a:schemeClr val="bg1"/>
                </a:solidFill>
                <a:latin typeface="+mn-ea"/>
              </a:rPr>
              <a:t>（</a:t>
            </a:r>
            <a:r>
              <a:rPr lang="en-US" altLang="zh-CN" sz="2000">
                <a:solidFill>
                  <a:schemeClr val="bg1"/>
                </a:solidFill>
                <a:latin typeface="+mn-ea"/>
              </a:rPr>
              <a:t>Nova-Network</a:t>
            </a:r>
            <a:r>
              <a:rPr lang="zh-CN" altLang="en-US" sz="2000">
                <a:solidFill>
                  <a:schemeClr val="bg1"/>
                </a:solidFill>
                <a:latin typeface="+mn-ea"/>
              </a:rPr>
              <a:t>）</a:t>
            </a:r>
          </a:p>
        </p:txBody>
      </p:sp>
      <p:sp>
        <p:nvSpPr>
          <p:cNvPr id="10" name="矩形 9"/>
          <p:cNvSpPr/>
          <p:nvPr/>
        </p:nvSpPr>
        <p:spPr>
          <a:xfrm>
            <a:off x="783967" y="2130409"/>
            <a:ext cx="8089869" cy="1015663"/>
          </a:xfrm>
          <a:prstGeom prst="rect">
            <a:avLst/>
          </a:prstGeom>
        </p:spPr>
        <p:txBody>
          <a:bodyPr wrap="square">
            <a:spAutoFit/>
          </a:bodyPr>
          <a:lstStyle/>
          <a:p>
            <a:pPr>
              <a:lnSpc>
                <a:spcPct val="150000"/>
              </a:lnSpc>
            </a:pPr>
            <a:r>
              <a:rPr lang="en-US" altLang="zh-CN" sz="2000" dirty="0">
                <a:solidFill>
                  <a:schemeClr val="tx1">
                    <a:lumMod val="75000"/>
                    <a:lumOff val="25000"/>
                  </a:schemeClr>
                </a:solidFill>
                <a:latin typeface="+mn-ea"/>
              </a:rPr>
              <a:t>Compute Worker</a:t>
            </a:r>
            <a:r>
              <a:rPr lang="zh-CN" altLang="en-US" sz="2000" dirty="0">
                <a:solidFill>
                  <a:schemeClr val="tx1">
                    <a:lumMod val="75000"/>
                    <a:lumOff val="25000"/>
                  </a:schemeClr>
                </a:solidFill>
                <a:latin typeface="+mn-ea"/>
              </a:rPr>
              <a:t>管理实例生命周期，通过</a:t>
            </a:r>
            <a:r>
              <a:rPr lang="en-US" altLang="zh-CN" sz="2000" dirty="0">
                <a:solidFill>
                  <a:schemeClr val="tx1">
                    <a:lumMod val="75000"/>
                    <a:lumOff val="25000"/>
                  </a:schemeClr>
                </a:solidFill>
                <a:latin typeface="+mn-ea"/>
              </a:rPr>
              <a:t>Message Queue</a:t>
            </a:r>
            <a:r>
              <a:rPr lang="zh-CN" altLang="en-US" sz="2000" dirty="0">
                <a:solidFill>
                  <a:schemeClr val="tx1">
                    <a:lumMod val="75000"/>
                    <a:lumOff val="25000"/>
                  </a:schemeClr>
                </a:solidFill>
                <a:latin typeface="+mn-ea"/>
              </a:rPr>
              <a:t>接收实例生命周期管理的请求，并承担操作工作</a:t>
            </a:r>
            <a:r>
              <a:rPr lang="zh-CN" altLang="en-US" sz="2000" dirty="0" smtClean="0">
                <a:solidFill>
                  <a:schemeClr val="tx1">
                    <a:lumMod val="75000"/>
                    <a:lumOff val="25000"/>
                  </a:schemeClr>
                </a:solidFill>
                <a:latin typeface="+mn-ea"/>
              </a:rPr>
              <a:t>。实例的部署取决于调度算法。</a:t>
            </a:r>
            <a:endParaRPr lang="zh-CN" altLang="en-US" sz="2000" dirty="0">
              <a:solidFill>
                <a:schemeClr val="tx1">
                  <a:lumMod val="75000"/>
                  <a:lumOff val="25000"/>
                </a:schemeClr>
              </a:solidFill>
              <a:latin typeface="+mn-ea"/>
            </a:endParaRPr>
          </a:p>
        </p:txBody>
      </p:sp>
      <p:sp>
        <p:nvSpPr>
          <p:cNvPr id="11" name="矩形 10"/>
          <p:cNvSpPr/>
          <p:nvPr/>
        </p:nvSpPr>
        <p:spPr>
          <a:xfrm>
            <a:off x="793234" y="4262040"/>
            <a:ext cx="8080602" cy="1015663"/>
          </a:xfrm>
          <a:prstGeom prst="rect">
            <a:avLst/>
          </a:prstGeom>
        </p:spPr>
        <p:txBody>
          <a:bodyPr wrap="square">
            <a:spAutoFit/>
          </a:bodyPr>
          <a:lstStyle/>
          <a:p>
            <a:pPr>
              <a:lnSpc>
                <a:spcPct val="150000"/>
              </a:lnSpc>
            </a:pPr>
            <a:r>
              <a:rPr lang="en-US" altLang="zh-CN" sz="2000" dirty="0">
                <a:solidFill>
                  <a:schemeClr val="tx1">
                    <a:lumMod val="75000"/>
                    <a:lumOff val="25000"/>
                  </a:schemeClr>
                </a:solidFill>
                <a:latin typeface="+mn-ea"/>
              </a:rPr>
              <a:t>Network Controller</a:t>
            </a:r>
            <a:r>
              <a:rPr lang="zh-CN" altLang="en-US" sz="2000" dirty="0">
                <a:solidFill>
                  <a:schemeClr val="tx1">
                    <a:lumMod val="75000"/>
                    <a:lumOff val="25000"/>
                  </a:schemeClr>
                </a:solidFill>
                <a:latin typeface="+mn-ea"/>
              </a:rPr>
              <a:t>处理主机的网络配置，包括</a:t>
            </a:r>
            <a:r>
              <a:rPr lang="en-US" altLang="zh-CN" sz="2000" dirty="0">
                <a:solidFill>
                  <a:schemeClr val="tx1">
                    <a:lumMod val="75000"/>
                    <a:lumOff val="25000"/>
                  </a:schemeClr>
                </a:solidFill>
                <a:latin typeface="+mn-ea"/>
              </a:rPr>
              <a:t>IP</a:t>
            </a:r>
            <a:r>
              <a:rPr lang="zh-CN" altLang="en-US" sz="2000" dirty="0">
                <a:solidFill>
                  <a:schemeClr val="tx1">
                    <a:lumMod val="75000"/>
                    <a:lumOff val="25000"/>
                  </a:schemeClr>
                </a:solidFill>
                <a:latin typeface="+mn-ea"/>
              </a:rPr>
              <a:t>地址分配、为项目配置</a:t>
            </a:r>
            <a:r>
              <a:rPr lang="en-US" altLang="zh-CN" sz="2000" dirty="0">
                <a:solidFill>
                  <a:schemeClr val="tx1">
                    <a:lumMod val="75000"/>
                    <a:lumOff val="25000"/>
                  </a:schemeClr>
                </a:solidFill>
                <a:latin typeface="+mn-ea"/>
              </a:rPr>
              <a:t>VLAN</a:t>
            </a:r>
            <a:r>
              <a:rPr lang="zh-CN" altLang="en-US" sz="2000" dirty="0">
                <a:solidFill>
                  <a:schemeClr val="tx1">
                    <a:lumMod val="75000"/>
                    <a:lumOff val="25000"/>
                  </a:schemeClr>
                </a:solidFill>
                <a:latin typeface="+mn-ea"/>
              </a:rPr>
              <a:t>、实现安全组、配置计算节点网络。</a:t>
            </a:r>
          </a:p>
        </p:txBody>
      </p:sp>
    </p:spTree>
    <p:extLst>
      <p:ext uri="{BB962C8B-B14F-4D97-AF65-F5344CB8AC3E}">
        <p14:creationId xmlns:p14="http://schemas.microsoft.com/office/powerpoint/2010/main" val="273774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15</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2321148" cy="461665"/>
          </a:xfrm>
          <a:prstGeom prst="rect">
            <a:avLst/>
          </a:prstGeom>
          <a:noFill/>
        </p:spPr>
        <p:txBody>
          <a:bodyPr wrap="none" rtlCol="0">
            <a:spAutoFit/>
          </a:bodyPr>
          <a:lstStyle/>
          <a:p>
            <a:r>
              <a:rPr lang="en-US" altLang="zh-CN" sz="2400" b="1">
                <a:solidFill>
                  <a:schemeClr val="accent6"/>
                </a:solidFill>
              </a:rPr>
              <a:t>Nova </a:t>
            </a:r>
            <a:r>
              <a:rPr lang="zh-CN" altLang="en-US" sz="2400" b="1">
                <a:solidFill>
                  <a:schemeClr val="accent6"/>
                </a:solidFill>
              </a:rPr>
              <a:t>组件介绍</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04048" y="1335432"/>
            <a:ext cx="8212237" cy="507831"/>
          </a:xfrm>
          <a:prstGeom prst="rect">
            <a:avLst/>
          </a:prstGeom>
          <a:solidFill>
            <a:schemeClr val="tx1">
              <a:lumMod val="75000"/>
              <a:lumOff val="25000"/>
            </a:schemeClr>
          </a:solidFill>
        </p:spPr>
        <p:txBody>
          <a:bodyPr wrap="square">
            <a:spAutoFit/>
          </a:bodyPr>
          <a:lstStyle/>
          <a:p>
            <a:pPr>
              <a:lnSpc>
                <a:spcPct val="150000"/>
              </a:lnSpc>
            </a:pPr>
            <a:r>
              <a:rPr lang="en-US" altLang="zh-CN">
                <a:solidFill>
                  <a:schemeClr val="bg1"/>
                </a:solidFill>
              </a:rPr>
              <a:t>5</a:t>
            </a:r>
            <a:r>
              <a:rPr lang="zh-CN" altLang="en-US">
                <a:solidFill>
                  <a:schemeClr val="bg1"/>
                </a:solidFill>
              </a:rPr>
              <a:t>．</a:t>
            </a:r>
            <a:r>
              <a:rPr lang="en-US" altLang="zh-CN">
                <a:solidFill>
                  <a:schemeClr val="bg1"/>
                </a:solidFill>
              </a:rPr>
              <a:t>Volume Workers</a:t>
            </a:r>
            <a:r>
              <a:rPr lang="zh-CN" altLang="en-US">
                <a:solidFill>
                  <a:schemeClr val="bg1"/>
                </a:solidFill>
              </a:rPr>
              <a:t>（</a:t>
            </a:r>
            <a:r>
              <a:rPr lang="en-US" altLang="zh-CN">
                <a:solidFill>
                  <a:schemeClr val="bg1"/>
                </a:solidFill>
              </a:rPr>
              <a:t>Nova-Volume</a:t>
            </a:r>
            <a:r>
              <a:rPr lang="zh-CN" altLang="en-US">
                <a:solidFill>
                  <a:schemeClr val="bg1"/>
                </a:solidFill>
              </a:rPr>
              <a:t>）</a:t>
            </a:r>
          </a:p>
        </p:txBody>
      </p:sp>
      <p:sp>
        <p:nvSpPr>
          <p:cNvPr id="8" name="矩形 7"/>
          <p:cNvSpPr/>
          <p:nvPr/>
        </p:nvSpPr>
        <p:spPr>
          <a:xfrm>
            <a:off x="425648" y="3321050"/>
            <a:ext cx="8190637" cy="507831"/>
          </a:xfrm>
          <a:prstGeom prst="rect">
            <a:avLst/>
          </a:prstGeom>
          <a:solidFill>
            <a:schemeClr val="accent6"/>
          </a:solidFill>
        </p:spPr>
        <p:txBody>
          <a:bodyPr wrap="square">
            <a:spAutoFit/>
          </a:bodyPr>
          <a:lstStyle/>
          <a:p>
            <a:pPr>
              <a:lnSpc>
                <a:spcPct val="150000"/>
              </a:lnSpc>
            </a:pPr>
            <a:r>
              <a:rPr lang="en-US" altLang="zh-CN">
                <a:solidFill>
                  <a:schemeClr val="bg1"/>
                </a:solidFill>
              </a:rPr>
              <a:t>6</a:t>
            </a:r>
            <a:r>
              <a:rPr lang="zh-CN" altLang="en-US">
                <a:solidFill>
                  <a:schemeClr val="bg1"/>
                </a:solidFill>
              </a:rPr>
              <a:t>．</a:t>
            </a:r>
            <a:r>
              <a:rPr lang="en-US" altLang="zh-CN">
                <a:solidFill>
                  <a:schemeClr val="bg1"/>
                </a:solidFill>
              </a:rPr>
              <a:t>Scheduler</a:t>
            </a:r>
            <a:r>
              <a:rPr lang="zh-CN" altLang="en-US">
                <a:solidFill>
                  <a:schemeClr val="bg1"/>
                </a:solidFill>
              </a:rPr>
              <a:t>（</a:t>
            </a:r>
            <a:r>
              <a:rPr lang="en-US" altLang="zh-CN">
                <a:solidFill>
                  <a:schemeClr val="bg1"/>
                </a:solidFill>
              </a:rPr>
              <a:t>Nova-Scheduler</a:t>
            </a:r>
            <a:r>
              <a:rPr lang="zh-CN" altLang="en-US">
                <a:solidFill>
                  <a:schemeClr val="bg1"/>
                </a:solidFill>
              </a:rPr>
              <a:t>）</a:t>
            </a:r>
          </a:p>
        </p:txBody>
      </p:sp>
      <p:sp>
        <p:nvSpPr>
          <p:cNvPr id="3" name="矩形 2"/>
          <p:cNvSpPr/>
          <p:nvPr/>
        </p:nvSpPr>
        <p:spPr>
          <a:xfrm>
            <a:off x="771139" y="1804690"/>
            <a:ext cx="7845145" cy="1477328"/>
          </a:xfrm>
          <a:prstGeom prst="rect">
            <a:avLst/>
          </a:prstGeom>
        </p:spPr>
        <p:txBody>
          <a:bodyPr wrap="square">
            <a:spAutoFit/>
          </a:bodyPr>
          <a:lstStyle/>
          <a:p>
            <a:pPr>
              <a:lnSpc>
                <a:spcPct val="150000"/>
              </a:lnSpc>
            </a:pPr>
            <a:r>
              <a:rPr lang="en-US" altLang="zh-CN" sz="2000" dirty="0">
                <a:solidFill>
                  <a:schemeClr val="tx1">
                    <a:lumMod val="75000"/>
                    <a:lumOff val="25000"/>
                  </a:schemeClr>
                </a:solidFill>
                <a:latin typeface="+mn-ea"/>
              </a:rPr>
              <a:t>Volume Workers</a:t>
            </a:r>
            <a:r>
              <a:rPr lang="zh-CN" altLang="en-US" sz="2000" dirty="0">
                <a:solidFill>
                  <a:schemeClr val="tx1">
                    <a:lumMod val="75000"/>
                    <a:lumOff val="25000"/>
                  </a:schemeClr>
                </a:solidFill>
                <a:latin typeface="+mn-ea"/>
              </a:rPr>
              <a:t>用来管理基于</a:t>
            </a:r>
            <a:r>
              <a:rPr lang="en-US" altLang="zh-CN" sz="2000" dirty="0">
                <a:solidFill>
                  <a:schemeClr val="tx1">
                    <a:lumMod val="75000"/>
                    <a:lumOff val="25000"/>
                  </a:schemeClr>
                </a:solidFill>
                <a:latin typeface="+mn-ea"/>
              </a:rPr>
              <a:t>LVM</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Logical Volume Manager</a:t>
            </a:r>
            <a:r>
              <a:rPr lang="zh-CN" altLang="en-US" sz="2000" dirty="0">
                <a:solidFill>
                  <a:schemeClr val="tx1">
                    <a:lumMod val="75000"/>
                    <a:lumOff val="25000"/>
                  </a:schemeClr>
                </a:solidFill>
                <a:latin typeface="+mn-ea"/>
              </a:rPr>
              <a:t>）的实例卷。</a:t>
            </a:r>
            <a:r>
              <a:rPr lang="en-US" altLang="zh-CN" sz="2000" dirty="0">
                <a:solidFill>
                  <a:schemeClr val="tx1">
                    <a:lumMod val="75000"/>
                    <a:lumOff val="25000"/>
                  </a:schemeClr>
                </a:solidFill>
                <a:latin typeface="+mn-ea"/>
              </a:rPr>
              <a:t>Volume Workers</a:t>
            </a:r>
            <a:r>
              <a:rPr lang="zh-CN" altLang="en-US" sz="2000" dirty="0">
                <a:solidFill>
                  <a:schemeClr val="tx1">
                    <a:lumMod val="75000"/>
                    <a:lumOff val="25000"/>
                  </a:schemeClr>
                </a:solidFill>
                <a:latin typeface="+mn-ea"/>
              </a:rPr>
              <a:t>有卷的相关功能，例如新建卷、删除卷、为实例附加卷、为实例分离卷。</a:t>
            </a:r>
          </a:p>
        </p:txBody>
      </p:sp>
      <p:sp>
        <p:nvSpPr>
          <p:cNvPr id="10" name="矩形 9"/>
          <p:cNvSpPr/>
          <p:nvPr/>
        </p:nvSpPr>
        <p:spPr>
          <a:xfrm>
            <a:off x="771139" y="3765313"/>
            <a:ext cx="7845145" cy="1477328"/>
          </a:xfrm>
          <a:prstGeom prst="rect">
            <a:avLst/>
          </a:prstGeom>
        </p:spPr>
        <p:txBody>
          <a:bodyPr wrap="square">
            <a:spAutoFit/>
          </a:bodyPr>
          <a:lstStyle/>
          <a:p>
            <a:pPr>
              <a:lnSpc>
                <a:spcPct val="150000"/>
              </a:lnSpc>
            </a:pPr>
            <a:r>
              <a:rPr lang="zh-CN" altLang="en-US" sz="2000" dirty="0">
                <a:solidFill>
                  <a:schemeClr val="tx1">
                    <a:lumMod val="75000"/>
                    <a:lumOff val="25000"/>
                  </a:schemeClr>
                </a:solidFill>
                <a:latin typeface="+mn-ea"/>
              </a:rPr>
              <a:t>调度器</a:t>
            </a:r>
            <a:r>
              <a:rPr lang="en-US" altLang="zh-CN" sz="2000" dirty="0">
                <a:solidFill>
                  <a:schemeClr val="tx1">
                    <a:lumMod val="75000"/>
                    <a:lumOff val="25000"/>
                  </a:schemeClr>
                </a:solidFill>
                <a:latin typeface="+mn-ea"/>
              </a:rPr>
              <a:t>Scheduler</a:t>
            </a:r>
            <a:r>
              <a:rPr lang="zh-CN" altLang="en-US" sz="2000" dirty="0">
                <a:solidFill>
                  <a:schemeClr val="tx1">
                    <a:lumMod val="75000"/>
                    <a:lumOff val="25000"/>
                  </a:schemeClr>
                </a:solidFill>
                <a:latin typeface="+mn-ea"/>
              </a:rPr>
              <a:t>把</a:t>
            </a:r>
            <a:r>
              <a:rPr lang="en-US" altLang="zh-CN" sz="2000" dirty="0">
                <a:solidFill>
                  <a:schemeClr val="tx1">
                    <a:lumMod val="75000"/>
                    <a:lumOff val="25000"/>
                  </a:schemeClr>
                </a:solidFill>
                <a:latin typeface="+mn-ea"/>
              </a:rPr>
              <a:t>Nova-API</a:t>
            </a:r>
            <a:r>
              <a:rPr lang="zh-CN" altLang="en-US" sz="2000" dirty="0">
                <a:solidFill>
                  <a:schemeClr val="tx1">
                    <a:lumMod val="75000"/>
                    <a:lumOff val="25000"/>
                  </a:schemeClr>
                </a:solidFill>
                <a:latin typeface="+mn-ea"/>
              </a:rPr>
              <a:t>调用映射为</a:t>
            </a:r>
            <a:r>
              <a:rPr lang="en-US" altLang="zh-CN" sz="2000" dirty="0">
                <a:solidFill>
                  <a:schemeClr val="tx1">
                    <a:lumMod val="75000"/>
                    <a:lumOff val="25000"/>
                  </a:schemeClr>
                </a:solidFill>
                <a:latin typeface="+mn-ea"/>
              </a:rPr>
              <a:t>OpenStack</a:t>
            </a:r>
            <a:r>
              <a:rPr lang="zh-CN" altLang="en-US" sz="2000" dirty="0">
                <a:solidFill>
                  <a:schemeClr val="tx1">
                    <a:lumMod val="75000"/>
                    <a:lumOff val="25000"/>
                  </a:schemeClr>
                </a:solidFill>
                <a:latin typeface="+mn-ea"/>
              </a:rPr>
              <a:t>组件。调度器作为一个</a:t>
            </a:r>
            <a:r>
              <a:rPr lang="en-US" altLang="zh-CN" sz="2000" dirty="0">
                <a:solidFill>
                  <a:schemeClr val="tx1">
                    <a:lumMod val="75000"/>
                    <a:lumOff val="25000"/>
                  </a:schemeClr>
                </a:solidFill>
                <a:latin typeface="+mn-ea"/>
              </a:rPr>
              <a:t>Nova-Schedule</a:t>
            </a:r>
            <a:r>
              <a:rPr lang="zh-CN" altLang="en-US" sz="2000" dirty="0">
                <a:solidFill>
                  <a:schemeClr val="tx1">
                    <a:lumMod val="75000"/>
                    <a:lumOff val="25000"/>
                  </a:schemeClr>
                </a:solidFill>
                <a:latin typeface="+mn-ea"/>
              </a:rPr>
              <a:t>守护进程运行，通过恰当的调度算法从可用资源池获得一个计算服务。</a:t>
            </a:r>
          </a:p>
        </p:txBody>
      </p:sp>
      <p:sp>
        <p:nvSpPr>
          <p:cNvPr id="5" name="圆角矩形 4"/>
          <p:cNvSpPr/>
          <p:nvPr/>
        </p:nvSpPr>
        <p:spPr>
          <a:xfrm>
            <a:off x="901701" y="5179072"/>
            <a:ext cx="2336800" cy="508759"/>
          </a:xfrm>
          <a:prstGeom prst="roundRect">
            <a:avLst/>
          </a:prstGeom>
          <a:noFill/>
          <a:ln>
            <a:solidFill>
              <a:srgbClr val="494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75000"/>
                    <a:lumOff val="25000"/>
                  </a:schemeClr>
                </a:solidFill>
              </a:rPr>
              <a:t>随机算法</a:t>
            </a:r>
          </a:p>
        </p:txBody>
      </p:sp>
      <p:sp>
        <p:nvSpPr>
          <p:cNvPr id="16" name="圆角矩形 15"/>
          <p:cNvSpPr/>
          <p:nvPr/>
        </p:nvSpPr>
        <p:spPr>
          <a:xfrm>
            <a:off x="3584093" y="5179072"/>
            <a:ext cx="2336800" cy="508759"/>
          </a:xfrm>
          <a:prstGeom prst="roundRect">
            <a:avLst/>
          </a:prstGeom>
          <a:noFill/>
          <a:ln>
            <a:solidFill>
              <a:srgbClr val="494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75000"/>
                    <a:lumOff val="25000"/>
                  </a:schemeClr>
                </a:solidFill>
              </a:rPr>
              <a:t>可用域算法</a:t>
            </a:r>
          </a:p>
        </p:txBody>
      </p:sp>
      <p:sp>
        <p:nvSpPr>
          <p:cNvPr id="17" name="圆角矩形 16"/>
          <p:cNvSpPr/>
          <p:nvPr/>
        </p:nvSpPr>
        <p:spPr>
          <a:xfrm>
            <a:off x="6266485" y="5179072"/>
            <a:ext cx="2336800" cy="508759"/>
          </a:xfrm>
          <a:prstGeom prst="roundRect">
            <a:avLst/>
          </a:prstGeom>
          <a:noFill/>
          <a:ln>
            <a:solidFill>
              <a:srgbClr val="494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75000"/>
                    <a:lumOff val="25000"/>
                  </a:schemeClr>
                </a:solidFill>
              </a:rPr>
              <a:t>简单算法</a:t>
            </a:r>
          </a:p>
        </p:txBody>
      </p:sp>
    </p:spTree>
    <p:extLst>
      <p:ext uri="{BB962C8B-B14F-4D97-AF65-F5344CB8AC3E}">
        <p14:creationId xmlns:p14="http://schemas.microsoft.com/office/powerpoint/2010/main" val="282186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16</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1398844" cy="369332"/>
          </a:xfrm>
          <a:prstGeom prst="rect">
            <a:avLst/>
          </a:prstGeom>
          <a:noFill/>
        </p:spPr>
        <p:txBody>
          <a:bodyPr wrap="none" rtlCol="0">
            <a:spAutoFit/>
          </a:bodyPr>
          <a:lstStyle/>
          <a:p>
            <a:r>
              <a:rPr lang="en-US" altLang="zh-CN" b="1">
                <a:solidFill>
                  <a:schemeClr val="accent6"/>
                </a:solidFill>
                <a:latin typeface="+mn-ea"/>
              </a:rPr>
              <a:t>Libvirt</a:t>
            </a:r>
            <a:r>
              <a:rPr lang="zh-CN" altLang="en-US" b="1">
                <a:solidFill>
                  <a:schemeClr val="accent6"/>
                </a:solidFill>
                <a:latin typeface="+mn-ea"/>
              </a:rPr>
              <a:t>简介</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 name="矩形 3"/>
          <p:cNvSpPr/>
          <p:nvPr/>
        </p:nvSpPr>
        <p:spPr>
          <a:xfrm>
            <a:off x="404049" y="1323697"/>
            <a:ext cx="8007152" cy="2400657"/>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2000" dirty="0">
                <a:solidFill>
                  <a:schemeClr val="tx1">
                    <a:lumMod val="75000"/>
                    <a:lumOff val="25000"/>
                  </a:schemeClr>
                </a:solidFill>
                <a:latin typeface="+mn-ea"/>
              </a:rPr>
              <a:t>Nova</a:t>
            </a:r>
            <a:r>
              <a:rPr lang="zh-CN" altLang="en-US" sz="2000" dirty="0">
                <a:solidFill>
                  <a:schemeClr val="tx1">
                    <a:lumMod val="75000"/>
                    <a:lumOff val="25000"/>
                  </a:schemeClr>
                </a:solidFill>
                <a:latin typeface="+mn-ea"/>
              </a:rPr>
              <a:t>通过独立的软件管理模块实现</a:t>
            </a:r>
            <a:r>
              <a:rPr lang="en-US" altLang="zh-CN" sz="2000" dirty="0" err="1">
                <a:solidFill>
                  <a:schemeClr val="tx1">
                    <a:lumMod val="75000"/>
                    <a:lumOff val="25000"/>
                  </a:schemeClr>
                </a:solidFill>
                <a:latin typeface="+mn-ea"/>
              </a:rPr>
              <a:t>XenServer</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Hyper-V</a:t>
            </a:r>
            <a:r>
              <a:rPr lang="zh-CN" altLang="en-US" sz="2000" dirty="0">
                <a:solidFill>
                  <a:schemeClr val="tx1">
                    <a:lumMod val="75000"/>
                    <a:lumOff val="25000"/>
                  </a:schemeClr>
                </a:solidFill>
                <a:latin typeface="+mn-ea"/>
              </a:rPr>
              <a:t>和</a:t>
            </a:r>
            <a:r>
              <a:rPr lang="en-US" altLang="zh-CN" sz="2000" dirty="0">
                <a:solidFill>
                  <a:schemeClr val="tx1">
                    <a:lumMod val="75000"/>
                    <a:lumOff val="25000"/>
                  </a:schemeClr>
                </a:solidFill>
                <a:latin typeface="+mn-ea"/>
              </a:rPr>
              <a:t>VMWare ESX</a:t>
            </a:r>
            <a:r>
              <a:rPr lang="zh-CN" altLang="en-US" sz="2000" dirty="0">
                <a:solidFill>
                  <a:schemeClr val="tx1">
                    <a:lumMod val="75000"/>
                    <a:lumOff val="25000"/>
                  </a:schemeClr>
                </a:solidFill>
                <a:latin typeface="+mn-ea"/>
              </a:rPr>
              <a:t>的调用与</a:t>
            </a:r>
            <a:r>
              <a:rPr lang="zh-CN" altLang="en-US" sz="2000" dirty="0" smtClean="0">
                <a:solidFill>
                  <a:schemeClr val="tx1">
                    <a:lumMod val="75000"/>
                    <a:lumOff val="25000"/>
                  </a:schemeClr>
                </a:solidFill>
                <a:latin typeface="+mn-ea"/>
              </a:rPr>
              <a:t>管理</a:t>
            </a:r>
            <a:endParaRPr lang="en-US" altLang="zh-CN" sz="2000" dirty="0" smtClean="0">
              <a:solidFill>
                <a:schemeClr val="tx1">
                  <a:lumMod val="75000"/>
                  <a:lumOff val="25000"/>
                </a:schemeClr>
              </a:solidFill>
              <a:latin typeface="+mn-ea"/>
            </a:endParaRPr>
          </a:p>
          <a:p>
            <a:pPr marL="285750" indent="-285750">
              <a:lnSpc>
                <a:spcPct val="150000"/>
              </a:lnSpc>
              <a:buFont typeface="Wingdings" panose="05000000000000000000" pitchFamily="2" charset="2"/>
              <a:buChar char="l"/>
            </a:pPr>
            <a:endParaRPr lang="en-US" altLang="zh-CN" sz="2000" dirty="0" smtClean="0">
              <a:solidFill>
                <a:schemeClr val="tx1">
                  <a:lumMod val="75000"/>
                  <a:lumOff val="25000"/>
                </a:schemeClr>
              </a:solidFill>
              <a:latin typeface="+mn-ea"/>
            </a:endParaRPr>
          </a:p>
          <a:p>
            <a:pPr marL="285750" indent="-285750">
              <a:lnSpc>
                <a:spcPct val="150000"/>
              </a:lnSpc>
              <a:buFont typeface="Wingdings" panose="05000000000000000000" pitchFamily="2" charset="2"/>
              <a:buChar char="l"/>
            </a:pPr>
            <a:r>
              <a:rPr lang="zh-CN" altLang="en-US" sz="2000" dirty="0" smtClean="0">
                <a:solidFill>
                  <a:schemeClr val="tx1">
                    <a:lumMod val="75000"/>
                    <a:lumOff val="25000"/>
                  </a:schemeClr>
                </a:solidFill>
                <a:latin typeface="+mn-ea"/>
              </a:rPr>
              <a:t>同时</a:t>
            </a:r>
            <a:r>
              <a:rPr lang="zh-CN" altLang="en-US" sz="2000" dirty="0">
                <a:solidFill>
                  <a:schemeClr val="tx1">
                    <a:lumMod val="75000"/>
                    <a:lumOff val="25000"/>
                  </a:schemeClr>
                </a:solidFill>
                <a:latin typeface="+mn-ea"/>
              </a:rPr>
              <a:t>对于其他的</a:t>
            </a:r>
            <a:r>
              <a:rPr lang="en-US" altLang="zh-CN" sz="2000" dirty="0">
                <a:solidFill>
                  <a:schemeClr val="tx1">
                    <a:lumMod val="75000"/>
                    <a:lumOff val="25000"/>
                  </a:schemeClr>
                </a:solidFill>
                <a:latin typeface="+mn-ea"/>
              </a:rPr>
              <a:t>Hypervisor</a:t>
            </a:r>
            <a:r>
              <a:rPr lang="zh-CN" altLang="en-US" sz="2000" dirty="0">
                <a:solidFill>
                  <a:schemeClr val="tx1">
                    <a:lumMod val="75000"/>
                    <a:lumOff val="25000"/>
                  </a:schemeClr>
                </a:solidFill>
                <a:latin typeface="+mn-ea"/>
              </a:rPr>
              <a:t>，如</a:t>
            </a:r>
            <a:r>
              <a:rPr lang="en-US" altLang="zh-CN" sz="2000" dirty="0">
                <a:solidFill>
                  <a:schemeClr val="tx1">
                    <a:lumMod val="75000"/>
                    <a:lumOff val="25000"/>
                  </a:schemeClr>
                </a:solidFill>
                <a:latin typeface="+mn-ea"/>
              </a:rPr>
              <a:t>KVM</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LXC</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QEMU</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UML</a:t>
            </a:r>
            <a:r>
              <a:rPr lang="zh-CN" altLang="en-US" sz="2000" dirty="0">
                <a:solidFill>
                  <a:schemeClr val="tx1">
                    <a:lumMod val="75000"/>
                    <a:lumOff val="25000"/>
                  </a:schemeClr>
                </a:solidFill>
                <a:latin typeface="+mn-ea"/>
              </a:rPr>
              <a:t>和</a:t>
            </a:r>
            <a:r>
              <a:rPr lang="en-US" altLang="zh-CN" sz="2000" dirty="0" err="1">
                <a:solidFill>
                  <a:schemeClr val="tx1">
                    <a:lumMod val="75000"/>
                    <a:lumOff val="25000"/>
                  </a:schemeClr>
                </a:solidFill>
                <a:latin typeface="+mn-ea"/>
              </a:rPr>
              <a:t>Xen</a:t>
            </a:r>
            <a:r>
              <a:rPr lang="zh-CN" altLang="en-US" sz="2000" dirty="0">
                <a:solidFill>
                  <a:schemeClr val="tx1">
                    <a:lumMod val="75000"/>
                    <a:lumOff val="25000"/>
                  </a:schemeClr>
                </a:solidFill>
                <a:latin typeface="+mn-ea"/>
              </a:rPr>
              <a:t>则通过</a:t>
            </a:r>
            <a:r>
              <a:rPr lang="en-US" altLang="zh-CN" sz="2000" dirty="0" err="1">
                <a:solidFill>
                  <a:schemeClr val="tx1">
                    <a:lumMod val="75000"/>
                    <a:lumOff val="25000"/>
                  </a:schemeClr>
                </a:solidFill>
                <a:latin typeface="+mn-ea"/>
              </a:rPr>
              <a:t>Libvirt</a:t>
            </a:r>
            <a:r>
              <a:rPr lang="zh-CN" altLang="en-US" sz="2000" dirty="0">
                <a:solidFill>
                  <a:schemeClr val="tx1">
                    <a:lumMod val="75000"/>
                    <a:lumOff val="25000"/>
                  </a:schemeClr>
                </a:solidFill>
                <a:latin typeface="+mn-ea"/>
              </a:rPr>
              <a:t>标准接口统一</a:t>
            </a:r>
            <a:r>
              <a:rPr lang="zh-CN" altLang="en-US" sz="2000" dirty="0" smtClean="0">
                <a:solidFill>
                  <a:schemeClr val="tx1">
                    <a:lumMod val="75000"/>
                    <a:lumOff val="25000"/>
                  </a:schemeClr>
                </a:solidFill>
                <a:latin typeface="+mn-ea"/>
              </a:rPr>
              <a:t>实现</a:t>
            </a:r>
            <a:endParaRPr lang="en-US" altLang="zh-CN" sz="2000" dirty="0" smtClean="0">
              <a:solidFill>
                <a:schemeClr val="tx1">
                  <a:lumMod val="75000"/>
                  <a:lumOff val="25000"/>
                </a:schemeClr>
              </a:solidFill>
              <a:latin typeface="+mn-ea"/>
            </a:endParaRPr>
          </a:p>
        </p:txBody>
      </p:sp>
      <p:sp>
        <p:nvSpPr>
          <p:cNvPr id="3" name="矩形 2"/>
          <p:cNvSpPr/>
          <p:nvPr/>
        </p:nvSpPr>
        <p:spPr>
          <a:xfrm>
            <a:off x="298321" y="4245094"/>
            <a:ext cx="8426450" cy="923330"/>
          </a:xfrm>
          <a:prstGeom prst="rect">
            <a:avLst/>
          </a:prstGeom>
          <a:solidFill>
            <a:schemeClr val="accent6"/>
          </a:solidFill>
        </p:spPr>
        <p:txBody>
          <a:bodyPr wrap="square">
            <a:spAutoFit/>
          </a:bodyPr>
          <a:lstStyle/>
          <a:p>
            <a:pPr>
              <a:lnSpc>
                <a:spcPct val="150000"/>
              </a:lnSpc>
            </a:pPr>
            <a:r>
              <a:rPr lang="zh-CN" altLang="en-US">
                <a:solidFill>
                  <a:schemeClr val="bg1"/>
                </a:solidFill>
                <a:latin typeface="+mn-ea"/>
              </a:rPr>
              <a:t>为了更好地理解在</a:t>
            </a:r>
            <a:r>
              <a:rPr lang="en-US" altLang="zh-CN">
                <a:solidFill>
                  <a:schemeClr val="bg1"/>
                </a:solidFill>
                <a:latin typeface="+mn-ea"/>
              </a:rPr>
              <a:t>Nova</a:t>
            </a:r>
            <a:r>
              <a:rPr lang="zh-CN" altLang="en-US">
                <a:solidFill>
                  <a:schemeClr val="bg1"/>
                </a:solidFill>
                <a:latin typeface="+mn-ea"/>
              </a:rPr>
              <a:t>环境下</a:t>
            </a:r>
            <a:r>
              <a:rPr lang="en-US" altLang="zh-CN">
                <a:solidFill>
                  <a:schemeClr val="bg1"/>
                </a:solidFill>
                <a:latin typeface="+mn-ea"/>
              </a:rPr>
              <a:t>Libvirt</a:t>
            </a:r>
            <a:r>
              <a:rPr lang="zh-CN" altLang="en-US">
                <a:solidFill>
                  <a:schemeClr val="bg1"/>
                </a:solidFill>
                <a:latin typeface="+mn-ea"/>
              </a:rPr>
              <a:t>如何管理底层的</a:t>
            </a:r>
            <a:r>
              <a:rPr lang="en-US" altLang="zh-CN">
                <a:solidFill>
                  <a:schemeClr val="bg1"/>
                </a:solidFill>
                <a:latin typeface="+mn-ea"/>
              </a:rPr>
              <a:t>Hypervisor</a:t>
            </a:r>
            <a:r>
              <a:rPr lang="zh-CN" altLang="en-US">
                <a:solidFill>
                  <a:schemeClr val="bg1"/>
                </a:solidFill>
                <a:latin typeface="+mn-ea"/>
              </a:rPr>
              <a:t>，先要基本了解</a:t>
            </a:r>
            <a:r>
              <a:rPr lang="en-US" altLang="zh-CN">
                <a:solidFill>
                  <a:schemeClr val="bg1"/>
                </a:solidFill>
                <a:latin typeface="+mn-ea"/>
              </a:rPr>
              <a:t>Libvirt</a:t>
            </a:r>
            <a:r>
              <a:rPr lang="zh-CN" altLang="en-US">
                <a:solidFill>
                  <a:schemeClr val="bg1"/>
                </a:solidFill>
                <a:latin typeface="+mn-ea"/>
              </a:rPr>
              <a:t>的体系架构与实现方法。</a:t>
            </a:r>
          </a:p>
        </p:txBody>
      </p:sp>
    </p:spTree>
    <p:extLst>
      <p:ext uri="{BB962C8B-B14F-4D97-AF65-F5344CB8AC3E}">
        <p14:creationId xmlns:p14="http://schemas.microsoft.com/office/powerpoint/2010/main" val="375453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17</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2109745" cy="461665"/>
          </a:xfrm>
          <a:prstGeom prst="rect">
            <a:avLst/>
          </a:prstGeom>
          <a:noFill/>
        </p:spPr>
        <p:txBody>
          <a:bodyPr wrap="none" rtlCol="0">
            <a:spAutoFit/>
          </a:bodyPr>
          <a:lstStyle/>
          <a:p>
            <a:r>
              <a:rPr lang="zh-CN" altLang="en-US" sz="2400" b="1">
                <a:solidFill>
                  <a:schemeClr val="accent6"/>
                </a:solidFill>
              </a:rPr>
              <a:t>什么是</a:t>
            </a:r>
            <a:r>
              <a:rPr lang="en-US" altLang="zh-CN" sz="2400" b="1">
                <a:solidFill>
                  <a:schemeClr val="accent6"/>
                </a:solidFill>
              </a:rPr>
              <a:t>Libvirt</a:t>
            </a:r>
            <a:endParaRPr lang="zh-CN" altLang="en-US" sz="2400" b="1">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04048" y="1789274"/>
            <a:ext cx="8295451" cy="874407"/>
          </a:xfrm>
          <a:prstGeom prst="rect">
            <a:avLst/>
          </a:prstGeom>
        </p:spPr>
        <p:txBody>
          <a:bodyPr wrap="square">
            <a:spAutoFit/>
          </a:bodyPr>
          <a:lstStyle/>
          <a:p>
            <a:pPr>
              <a:lnSpc>
                <a:spcPct val="150000"/>
              </a:lnSpc>
            </a:pPr>
            <a:r>
              <a:rPr lang="zh-CN" altLang="en-US">
                <a:latin typeface="+mn-ea"/>
              </a:rPr>
              <a:t>各种不同的虚拟化技术都提供了基本的管理工具，比如启动、停用、配置、连接控制台等。这样在构建云管理的时候就存在两个问题。</a:t>
            </a:r>
          </a:p>
        </p:txBody>
      </p:sp>
      <p:sp>
        <p:nvSpPr>
          <p:cNvPr id="6" name="矩形 5"/>
          <p:cNvSpPr/>
          <p:nvPr/>
        </p:nvSpPr>
        <p:spPr>
          <a:xfrm>
            <a:off x="495300" y="2880765"/>
            <a:ext cx="923330" cy="9233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latin typeface="+mn-ea"/>
              </a:rPr>
              <a:t>1</a:t>
            </a:r>
            <a:endParaRPr lang="zh-CN" altLang="en-US" b="1">
              <a:latin typeface="+mn-ea"/>
            </a:endParaRPr>
          </a:p>
        </p:txBody>
      </p:sp>
      <p:sp>
        <p:nvSpPr>
          <p:cNvPr id="11" name="矩形 10"/>
          <p:cNvSpPr/>
          <p:nvPr/>
        </p:nvSpPr>
        <p:spPr>
          <a:xfrm>
            <a:off x="495300" y="3985284"/>
            <a:ext cx="912821" cy="91282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latin typeface="+mn-ea"/>
              </a:rPr>
              <a:t>2</a:t>
            </a:r>
            <a:endParaRPr lang="zh-CN" altLang="en-US" b="1">
              <a:latin typeface="+mn-ea"/>
            </a:endParaRPr>
          </a:p>
        </p:txBody>
      </p:sp>
      <p:sp>
        <p:nvSpPr>
          <p:cNvPr id="8" name="矩形 7"/>
          <p:cNvSpPr/>
          <p:nvPr/>
        </p:nvSpPr>
        <p:spPr>
          <a:xfrm>
            <a:off x="1587499" y="2880765"/>
            <a:ext cx="7112000" cy="923330"/>
          </a:xfrm>
          <a:prstGeom prst="rect">
            <a:avLst/>
          </a:prstGeom>
          <a:solidFill>
            <a:schemeClr val="accent6"/>
          </a:solidFill>
        </p:spPr>
        <p:txBody>
          <a:bodyPr wrap="square">
            <a:spAutoFit/>
          </a:bodyPr>
          <a:lstStyle/>
          <a:p>
            <a:pPr>
              <a:lnSpc>
                <a:spcPct val="150000"/>
              </a:lnSpc>
            </a:pPr>
            <a:r>
              <a:rPr lang="zh-CN" altLang="en-US">
                <a:solidFill>
                  <a:schemeClr val="bg1"/>
                </a:solidFill>
                <a:latin typeface="+mn-ea"/>
              </a:rPr>
              <a:t>如果采用混合虚拟技术，上层就需要对不同的虚拟化技术调用不同管理工具，很是麻烦。</a:t>
            </a:r>
          </a:p>
        </p:txBody>
      </p:sp>
      <p:sp>
        <p:nvSpPr>
          <p:cNvPr id="9" name="矩形 8"/>
          <p:cNvSpPr/>
          <p:nvPr/>
        </p:nvSpPr>
        <p:spPr>
          <a:xfrm>
            <a:off x="1587499" y="4004322"/>
            <a:ext cx="7112000" cy="923330"/>
          </a:xfrm>
          <a:prstGeom prst="rect">
            <a:avLst/>
          </a:prstGeom>
          <a:solidFill>
            <a:schemeClr val="tx1">
              <a:lumMod val="75000"/>
              <a:lumOff val="25000"/>
            </a:schemeClr>
          </a:solidFill>
        </p:spPr>
        <p:txBody>
          <a:bodyPr wrap="square">
            <a:spAutoFit/>
          </a:bodyPr>
          <a:lstStyle/>
          <a:p>
            <a:pPr>
              <a:lnSpc>
                <a:spcPct val="150000"/>
              </a:lnSpc>
            </a:pPr>
            <a:r>
              <a:rPr lang="zh-CN" altLang="en-US">
                <a:solidFill>
                  <a:schemeClr val="bg1"/>
                </a:solidFill>
                <a:latin typeface="+mn-ea"/>
              </a:rPr>
              <a:t>可能有新的虚拟化技术更加符合现在的应用场景，需要迁移过去。这样管理平台就需要大幅改动。</a:t>
            </a:r>
          </a:p>
        </p:txBody>
      </p:sp>
      <p:sp>
        <p:nvSpPr>
          <p:cNvPr id="10" name="矩形 9"/>
          <p:cNvSpPr/>
          <p:nvPr/>
        </p:nvSpPr>
        <p:spPr>
          <a:xfrm>
            <a:off x="1587499" y="5084777"/>
            <a:ext cx="7390246" cy="923330"/>
          </a:xfrm>
          <a:prstGeom prst="rect">
            <a:avLst/>
          </a:prstGeom>
        </p:spPr>
        <p:txBody>
          <a:bodyPr wrap="square">
            <a:spAutoFit/>
          </a:bodyPr>
          <a:lstStyle/>
          <a:p>
            <a:pPr>
              <a:lnSpc>
                <a:spcPct val="150000"/>
              </a:lnSpc>
            </a:pPr>
            <a:r>
              <a:rPr lang="en-US" altLang="zh-CN" b="1" dirty="0" err="1">
                <a:solidFill>
                  <a:schemeClr val="accent6"/>
                </a:solidFill>
                <a:latin typeface="+mn-ea"/>
              </a:rPr>
              <a:t>Libvirt</a:t>
            </a:r>
            <a:r>
              <a:rPr lang="zh-CN" altLang="en-US" dirty="0">
                <a:latin typeface="+mn-ea"/>
              </a:rPr>
              <a:t>的主要目标是为各种虚拟化工具提供一套方便、可靠的编程接口，用一种单一的方式管理多种不同的虚拟化提供</a:t>
            </a:r>
            <a:r>
              <a:rPr lang="zh-CN" altLang="en-US" dirty="0" smtClean="0">
                <a:latin typeface="+mn-ea"/>
              </a:rPr>
              <a:t>方式。</a:t>
            </a:r>
            <a:endParaRPr lang="zh-CN" altLang="en-US" dirty="0">
              <a:latin typeface="+mn-ea"/>
            </a:endParaRPr>
          </a:p>
        </p:txBody>
      </p:sp>
      <p:sp>
        <p:nvSpPr>
          <p:cNvPr id="12" name="直角上箭头 11"/>
          <p:cNvSpPr/>
          <p:nvPr/>
        </p:nvSpPr>
        <p:spPr>
          <a:xfrm rot="5400000">
            <a:off x="771795" y="4992178"/>
            <a:ext cx="979718" cy="651690"/>
          </a:xfrm>
          <a:prstGeom prst="bentUpArrow">
            <a:avLst>
              <a:gd name="adj1" fmla="val 29454"/>
              <a:gd name="adj2" fmla="val 37249"/>
              <a:gd name="adj3" fmla="val 25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 name="矩形 2"/>
          <p:cNvSpPr/>
          <p:nvPr/>
        </p:nvSpPr>
        <p:spPr>
          <a:xfrm>
            <a:off x="425648" y="1361585"/>
            <a:ext cx="8552097" cy="369332"/>
          </a:xfrm>
          <a:prstGeom prst="rect">
            <a:avLst/>
          </a:prstGeom>
        </p:spPr>
        <p:txBody>
          <a:bodyPr wrap="square">
            <a:spAutoFit/>
          </a:bodyPr>
          <a:lstStyle/>
          <a:p>
            <a:r>
              <a:rPr lang="zh-CN" altLang="en-US" dirty="0">
                <a:latin typeface="+mn-ea"/>
              </a:rPr>
              <a:t>虚拟云实现的三部曲：虚拟化技术的实现</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虚拟机管理</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集群资源管理（云管理）</a:t>
            </a:r>
            <a:endParaRPr lang="zh-CN" altLang="en-US" dirty="0">
              <a:latin typeface="+mn-ea"/>
            </a:endParaRPr>
          </a:p>
        </p:txBody>
      </p:sp>
    </p:spTree>
    <p:extLst>
      <p:ext uri="{BB962C8B-B14F-4D97-AF65-F5344CB8AC3E}">
        <p14:creationId xmlns:p14="http://schemas.microsoft.com/office/powerpoint/2010/main" val="11097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18</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340851" cy="461665"/>
          </a:xfrm>
          <a:prstGeom prst="rect">
            <a:avLst/>
          </a:prstGeom>
          <a:noFill/>
        </p:spPr>
        <p:txBody>
          <a:bodyPr wrap="none" rtlCol="0">
            <a:spAutoFit/>
          </a:bodyPr>
          <a:lstStyle/>
          <a:p>
            <a:r>
              <a:rPr lang="en-US" altLang="zh-CN" sz="2400" b="1">
                <a:solidFill>
                  <a:schemeClr val="accent6"/>
                </a:solidFill>
              </a:rPr>
              <a:t>Libvirt</a:t>
            </a:r>
            <a:r>
              <a:rPr lang="zh-CN" altLang="en-US" sz="2400" b="1">
                <a:solidFill>
                  <a:schemeClr val="accent6"/>
                </a:solidFill>
              </a:rPr>
              <a:t>主要支持的功能</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323850" y="1454390"/>
            <a:ext cx="2390321" cy="712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虚拟机管理</a:t>
            </a:r>
          </a:p>
        </p:txBody>
      </p:sp>
      <p:sp>
        <p:nvSpPr>
          <p:cNvPr id="9" name="矩形 8"/>
          <p:cNvSpPr/>
          <p:nvPr/>
        </p:nvSpPr>
        <p:spPr>
          <a:xfrm>
            <a:off x="323850" y="2359563"/>
            <a:ext cx="2390321" cy="9182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远程机器支持</a:t>
            </a:r>
          </a:p>
        </p:txBody>
      </p:sp>
      <p:sp>
        <p:nvSpPr>
          <p:cNvPr id="10" name="矩形 9"/>
          <p:cNvSpPr/>
          <p:nvPr/>
        </p:nvSpPr>
        <p:spPr>
          <a:xfrm>
            <a:off x="323850" y="3493338"/>
            <a:ext cx="2390321" cy="712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存储管理</a:t>
            </a:r>
          </a:p>
        </p:txBody>
      </p:sp>
      <p:sp>
        <p:nvSpPr>
          <p:cNvPr id="11" name="矩形 10"/>
          <p:cNvSpPr/>
          <p:nvPr/>
        </p:nvSpPr>
        <p:spPr>
          <a:xfrm>
            <a:off x="323850" y="4398511"/>
            <a:ext cx="2390321" cy="7129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网络接口管理</a:t>
            </a:r>
          </a:p>
        </p:txBody>
      </p:sp>
      <p:sp>
        <p:nvSpPr>
          <p:cNvPr id="12" name="矩形 11"/>
          <p:cNvSpPr/>
          <p:nvPr/>
        </p:nvSpPr>
        <p:spPr>
          <a:xfrm>
            <a:off x="323850" y="5303684"/>
            <a:ext cx="2390321" cy="712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虚拟</a:t>
            </a:r>
            <a:r>
              <a:rPr lang="en-US" altLang="zh-CN"/>
              <a:t>NAT</a:t>
            </a:r>
            <a:r>
              <a:rPr lang="zh-CN" altLang="en-US"/>
              <a:t>和基于路由的网络</a:t>
            </a:r>
          </a:p>
        </p:txBody>
      </p:sp>
      <p:sp>
        <p:nvSpPr>
          <p:cNvPr id="6" name="矩形 5"/>
          <p:cNvSpPr/>
          <p:nvPr/>
        </p:nvSpPr>
        <p:spPr>
          <a:xfrm>
            <a:off x="2919874" y="1342080"/>
            <a:ext cx="5548993" cy="82434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936036" y="1333060"/>
            <a:ext cx="5467982" cy="923330"/>
          </a:xfrm>
          <a:prstGeom prst="rect">
            <a:avLst/>
          </a:prstGeom>
        </p:spPr>
        <p:txBody>
          <a:bodyPr wrap="square">
            <a:spAutoFit/>
          </a:bodyPr>
          <a:lstStyle/>
          <a:p>
            <a:r>
              <a:rPr lang="zh-CN" altLang="en-US" dirty="0"/>
              <a:t>包括不同的领域生命周期操作</a:t>
            </a:r>
            <a:r>
              <a:rPr lang="zh-CN" altLang="en-US" dirty="0" smtClean="0"/>
              <a:t>，如启动、停止、保存、恢复和迁移，</a:t>
            </a:r>
            <a:r>
              <a:rPr lang="zh-CN" altLang="en-US" dirty="0"/>
              <a:t>支持多种设备类型的热插拔</a:t>
            </a:r>
            <a:r>
              <a:rPr lang="zh-CN" altLang="en-US" dirty="0" smtClean="0"/>
              <a:t>操作，包括磁盘、网卡、内存、</a:t>
            </a:r>
            <a:r>
              <a:rPr lang="en-US" altLang="zh-CN" dirty="0" smtClean="0"/>
              <a:t>CPU</a:t>
            </a:r>
            <a:r>
              <a:rPr lang="zh-CN" altLang="en-US" dirty="0" smtClean="0"/>
              <a:t>等</a:t>
            </a:r>
            <a:endParaRPr lang="zh-CN" altLang="en-US" dirty="0"/>
          </a:p>
        </p:txBody>
      </p:sp>
      <p:sp>
        <p:nvSpPr>
          <p:cNvPr id="16" name="矩形 15"/>
          <p:cNvSpPr/>
          <p:nvPr/>
        </p:nvSpPr>
        <p:spPr>
          <a:xfrm>
            <a:off x="2917371" y="2359563"/>
            <a:ext cx="5548993" cy="94238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917371" y="2392429"/>
            <a:ext cx="5467982" cy="923330"/>
          </a:xfrm>
          <a:prstGeom prst="rect">
            <a:avLst/>
          </a:prstGeom>
        </p:spPr>
        <p:txBody>
          <a:bodyPr wrap="square">
            <a:spAutoFit/>
          </a:bodyPr>
          <a:lstStyle/>
          <a:p>
            <a:r>
              <a:rPr lang="zh-CN" altLang="en-US" dirty="0"/>
              <a:t>只要机器上运行了</a:t>
            </a:r>
            <a:r>
              <a:rPr lang="en-US" altLang="zh-CN" dirty="0" err="1"/>
              <a:t>Libvirt</a:t>
            </a:r>
            <a:r>
              <a:rPr lang="en-US" altLang="zh-CN" dirty="0"/>
              <a:t> </a:t>
            </a:r>
            <a:r>
              <a:rPr lang="en-US" altLang="zh-CN" dirty="0" smtClean="0"/>
              <a:t>Daemon</a:t>
            </a:r>
            <a:r>
              <a:rPr lang="zh-CN" altLang="en-US" dirty="0"/>
              <a:t>，所有的</a:t>
            </a:r>
            <a:r>
              <a:rPr lang="en-US" altLang="zh-CN" dirty="0" err="1"/>
              <a:t>Libvirt</a:t>
            </a:r>
            <a:r>
              <a:rPr lang="zh-CN" altLang="en-US" dirty="0"/>
              <a:t>功能就都可以访问和</a:t>
            </a:r>
            <a:r>
              <a:rPr lang="zh-CN" altLang="en-US" dirty="0" smtClean="0"/>
              <a:t>使用，使用</a:t>
            </a:r>
            <a:r>
              <a:rPr lang="en-US" altLang="zh-CN" dirty="0" smtClean="0"/>
              <a:t>SSH</a:t>
            </a:r>
            <a:r>
              <a:rPr lang="zh-CN" altLang="en-US" dirty="0" smtClean="0"/>
              <a:t>协议，支持多种网络远程传输</a:t>
            </a:r>
            <a:endParaRPr lang="zh-CN" altLang="en-US" dirty="0"/>
          </a:p>
        </p:txBody>
      </p:sp>
      <p:sp>
        <p:nvSpPr>
          <p:cNvPr id="18" name="矩形 17"/>
          <p:cNvSpPr/>
          <p:nvPr/>
        </p:nvSpPr>
        <p:spPr>
          <a:xfrm>
            <a:off x="2917371" y="3494208"/>
            <a:ext cx="5548993" cy="77873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917371" y="3462358"/>
            <a:ext cx="5467982" cy="923330"/>
          </a:xfrm>
          <a:prstGeom prst="rect">
            <a:avLst/>
          </a:prstGeom>
        </p:spPr>
        <p:txBody>
          <a:bodyPr wrap="square">
            <a:spAutoFit/>
          </a:bodyPr>
          <a:lstStyle/>
          <a:p>
            <a:r>
              <a:rPr lang="zh-CN" altLang="en-US" dirty="0"/>
              <a:t>任何运行了</a:t>
            </a:r>
            <a:r>
              <a:rPr lang="en-US" altLang="zh-CN" dirty="0" err="1"/>
              <a:t>Libvirt</a:t>
            </a:r>
            <a:r>
              <a:rPr lang="en-US" altLang="zh-CN" dirty="0"/>
              <a:t> Daemon</a:t>
            </a:r>
            <a:r>
              <a:rPr lang="zh-CN" altLang="en-US" dirty="0"/>
              <a:t>的主机都可以用来管理不同类型的存储</a:t>
            </a:r>
            <a:r>
              <a:rPr lang="en-US" altLang="zh-CN" dirty="0"/>
              <a:t>,</a:t>
            </a:r>
            <a:r>
              <a:rPr lang="zh-CN" altLang="en-US" dirty="0"/>
              <a:t>创建不同格式的文件</a:t>
            </a:r>
            <a:r>
              <a:rPr lang="zh-CN" altLang="en-US" dirty="0" smtClean="0"/>
              <a:t>镜像，挂接</a:t>
            </a:r>
            <a:r>
              <a:rPr lang="en-US" altLang="zh-CN" dirty="0" smtClean="0"/>
              <a:t>NFS</a:t>
            </a:r>
            <a:r>
              <a:rPr lang="zh-CN" altLang="en-US" dirty="0" smtClean="0"/>
              <a:t>和</a:t>
            </a:r>
            <a:r>
              <a:rPr lang="en-US" altLang="zh-CN" dirty="0" smtClean="0"/>
              <a:t>iSCSI</a:t>
            </a:r>
            <a:r>
              <a:rPr lang="zh-CN" altLang="en-US" dirty="0" smtClean="0"/>
              <a:t>共享</a:t>
            </a:r>
            <a:endParaRPr lang="zh-CN" altLang="en-US" dirty="0"/>
          </a:p>
        </p:txBody>
      </p:sp>
      <p:sp>
        <p:nvSpPr>
          <p:cNvPr id="20" name="矩形 19"/>
          <p:cNvSpPr/>
          <p:nvPr/>
        </p:nvSpPr>
        <p:spPr>
          <a:xfrm>
            <a:off x="2917371" y="4399381"/>
            <a:ext cx="5548993" cy="71290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998382" y="4465089"/>
            <a:ext cx="5467982" cy="646331"/>
          </a:xfrm>
          <a:prstGeom prst="rect">
            <a:avLst/>
          </a:prstGeom>
        </p:spPr>
        <p:txBody>
          <a:bodyPr wrap="square">
            <a:spAutoFit/>
          </a:bodyPr>
          <a:lstStyle/>
          <a:p>
            <a:r>
              <a:rPr lang="zh-CN" altLang="en-US"/>
              <a:t>任何运行了</a:t>
            </a:r>
            <a:r>
              <a:rPr lang="en-US" altLang="zh-CN"/>
              <a:t>Libvirt Daemon</a:t>
            </a:r>
            <a:r>
              <a:rPr lang="zh-CN" altLang="en-US"/>
              <a:t>的主机都可以用来管理物理和逻辑的网络</a:t>
            </a:r>
            <a:r>
              <a:rPr lang="zh-CN" altLang="en-US" smtClean="0"/>
              <a:t>接口。</a:t>
            </a:r>
            <a:endParaRPr lang="zh-CN" altLang="en-US"/>
          </a:p>
        </p:txBody>
      </p:sp>
      <p:sp>
        <p:nvSpPr>
          <p:cNvPr id="22" name="矩形 21"/>
          <p:cNvSpPr/>
          <p:nvPr/>
        </p:nvSpPr>
        <p:spPr>
          <a:xfrm>
            <a:off x="2917371" y="5304554"/>
            <a:ext cx="5548993" cy="71290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998382" y="5370262"/>
            <a:ext cx="5467982" cy="646331"/>
          </a:xfrm>
          <a:prstGeom prst="rect">
            <a:avLst/>
          </a:prstGeom>
        </p:spPr>
        <p:txBody>
          <a:bodyPr wrap="square">
            <a:spAutoFit/>
          </a:bodyPr>
          <a:lstStyle/>
          <a:p>
            <a:r>
              <a:rPr lang="zh-CN" altLang="en-US"/>
              <a:t>任何运行了</a:t>
            </a:r>
            <a:r>
              <a:rPr lang="en-US" altLang="zh-CN"/>
              <a:t>Libvirt Daemon</a:t>
            </a:r>
            <a:r>
              <a:rPr lang="zh-CN" altLang="en-US"/>
              <a:t>的主机都可以用来管理和创建虚拟网络。</a:t>
            </a:r>
          </a:p>
        </p:txBody>
      </p:sp>
    </p:spTree>
    <p:extLst>
      <p:ext uri="{BB962C8B-B14F-4D97-AF65-F5344CB8AC3E}">
        <p14:creationId xmlns:p14="http://schemas.microsoft.com/office/powerpoint/2010/main" val="30512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19</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2417521" cy="461665"/>
          </a:xfrm>
          <a:prstGeom prst="rect">
            <a:avLst/>
          </a:prstGeom>
          <a:noFill/>
        </p:spPr>
        <p:txBody>
          <a:bodyPr wrap="none" rtlCol="0">
            <a:spAutoFit/>
          </a:bodyPr>
          <a:lstStyle/>
          <a:p>
            <a:r>
              <a:rPr lang="en-US" altLang="zh-CN" sz="2400" b="1">
                <a:solidFill>
                  <a:schemeClr val="accent6"/>
                </a:solidFill>
              </a:rPr>
              <a:t>Libvirt</a:t>
            </a:r>
            <a:r>
              <a:rPr lang="zh-CN" altLang="en-US" sz="2400" b="1">
                <a:solidFill>
                  <a:schemeClr val="accent6"/>
                </a:solidFill>
              </a:rPr>
              <a:t>体系结构</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25648" y="1307857"/>
            <a:ext cx="8718352" cy="369332"/>
          </a:xfrm>
          <a:prstGeom prst="rect">
            <a:avLst/>
          </a:prstGeom>
        </p:spPr>
        <p:txBody>
          <a:bodyPr wrap="square">
            <a:spAutoFit/>
          </a:bodyPr>
          <a:lstStyle/>
          <a:p>
            <a:r>
              <a:rPr lang="zh-CN" altLang="en-US" smtClean="0"/>
              <a:t>没有</a:t>
            </a:r>
            <a:r>
              <a:rPr lang="zh-CN" altLang="en-US"/>
              <a:t>使用</a:t>
            </a:r>
            <a:r>
              <a:rPr lang="en-US" altLang="zh-CN"/>
              <a:t>Libvirt</a:t>
            </a:r>
            <a:r>
              <a:rPr lang="zh-CN" altLang="en-US"/>
              <a:t>的虚拟机管理</a:t>
            </a:r>
            <a:r>
              <a:rPr lang="zh-CN" altLang="en-US" smtClean="0"/>
              <a:t>方式</a:t>
            </a:r>
            <a:endParaRPr lang="zh-CN" altLang="en-US"/>
          </a:p>
        </p:txBody>
      </p:sp>
      <p:sp>
        <p:nvSpPr>
          <p:cNvPr id="3" name="矩形 2"/>
          <p:cNvSpPr/>
          <p:nvPr/>
        </p:nvSpPr>
        <p:spPr>
          <a:xfrm>
            <a:off x="488822" y="1987327"/>
            <a:ext cx="2395922" cy="889000"/>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t>虚拟机</a:t>
            </a:r>
            <a:endParaRPr lang="en-US" altLang="zh-CN" sz="2000" smtClean="0"/>
          </a:p>
          <a:p>
            <a:pPr algn="ctr"/>
            <a:r>
              <a:rPr lang="zh-CN" altLang="en-US" sz="2000" smtClean="0"/>
              <a:t>（</a:t>
            </a:r>
            <a:r>
              <a:rPr lang="en-US" altLang="zh-CN" sz="2000" smtClean="0"/>
              <a:t>guest OS</a:t>
            </a:r>
            <a:r>
              <a:rPr lang="zh-CN" altLang="en-US" sz="2000" smtClean="0"/>
              <a:t>）</a:t>
            </a:r>
            <a:endParaRPr lang="zh-CN" altLang="en-US" sz="2000"/>
          </a:p>
        </p:txBody>
      </p:sp>
      <p:sp>
        <p:nvSpPr>
          <p:cNvPr id="9" name="矩形 8"/>
          <p:cNvSpPr/>
          <p:nvPr/>
        </p:nvSpPr>
        <p:spPr>
          <a:xfrm>
            <a:off x="2884744" y="1987327"/>
            <a:ext cx="2395922" cy="889000"/>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虚拟机</a:t>
            </a:r>
            <a:endParaRPr lang="en-US" altLang="zh-CN" sz="2000"/>
          </a:p>
          <a:p>
            <a:pPr algn="ctr"/>
            <a:r>
              <a:rPr lang="zh-CN" altLang="en-US" sz="2000"/>
              <a:t>（</a:t>
            </a:r>
            <a:r>
              <a:rPr lang="en-US" altLang="zh-CN" sz="2000"/>
              <a:t>guest OS</a:t>
            </a:r>
            <a:r>
              <a:rPr lang="zh-CN" altLang="en-US" sz="2000"/>
              <a:t>）</a:t>
            </a:r>
          </a:p>
        </p:txBody>
      </p:sp>
      <p:sp>
        <p:nvSpPr>
          <p:cNvPr id="10" name="矩形 9"/>
          <p:cNvSpPr/>
          <p:nvPr/>
        </p:nvSpPr>
        <p:spPr>
          <a:xfrm>
            <a:off x="488822" y="2876327"/>
            <a:ext cx="7842378" cy="889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Hypervisor</a:t>
            </a:r>
            <a:endParaRPr lang="zh-CN" altLang="en-US" sz="2000"/>
          </a:p>
        </p:txBody>
      </p:sp>
      <p:sp>
        <p:nvSpPr>
          <p:cNvPr id="11" name="矩形 10"/>
          <p:cNvSpPr/>
          <p:nvPr/>
        </p:nvSpPr>
        <p:spPr>
          <a:xfrm>
            <a:off x="488822" y="3765327"/>
            <a:ext cx="7842378" cy="889000"/>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Linux </a:t>
            </a:r>
            <a:r>
              <a:rPr lang="zh-CN" altLang="en-US" sz="2000" smtClean="0"/>
              <a:t>主机（</a:t>
            </a:r>
            <a:r>
              <a:rPr lang="en-US" altLang="zh-CN" sz="2000" smtClean="0"/>
              <a:t>Domain 0</a:t>
            </a:r>
            <a:r>
              <a:rPr lang="zh-CN" altLang="en-US" sz="2000" smtClean="0"/>
              <a:t>）</a:t>
            </a:r>
            <a:endParaRPr lang="zh-CN" altLang="en-US" sz="2000"/>
          </a:p>
        </p:txBody>
      </p:sp>
      <p:sp>
        <p:nvSpPr>
          <p:cNvPr id="12" name="矩形 11"/>
          <p:cNvSpPr/>
          <p:nvPr/>
        </p:nvSpPr>
        <p:spPr>
          <a:xfrm>
            <a:off x="488822" y="4654327"/>
            <a:ext cx="7842378" cy="889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t>物理机节点</a:t>
            </a:r>
            <a:endParaRPr lang="zh-CN" altLang="en-US" sz="2000"/>
          </a:p>
        </p:txBody>
      </p:sp>
    </p:spTree>
    <p:extLst>
      <p:ext uri="{BB962C8B-B14F-4D97-AF65-F5344CB8AC3E}">
        <p14:creationId xmlns:p14="http://schemas.microsoft.com/office/powerpoint/2010/main" val="202335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16417"/>
          <a:stretch/>
        </p:blipFill>
        <p:spPr>
          <a:xfrm>
            <a:off x="0" y="0"/>
            <a:ext cx="9171432" cy="6858000"/>
          </a:xfrm>
          <a:prstGeom prst="rect">
            <a:avLst/>
          </a:prstGeom>
        </p:spPr>
      </p:pic>
      <p:sp>
        <p:nvSpPr>
          <p:cNvPr id="8" name="矩形 7"/>
          <p:cNvSpPr/>
          <p:nvPr/>
        </p:nvSpPr>
        <p:spPr>
          <a:xfrm>
            <a:off x="0" y="2023667"/>
            <a:ext cx="9144000" cy="2848883"/>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23850" y="2129517"/>
            <a:ext cx="3145413" cy="584775"/>
          </a:xfrm>
          <a:prstGeom prst="rect">
            <a:avLst/>
          </a:prstGeom>
        </p:spPr>
        <p:txBody>
          <a:bodyPr wrap="none">
            <a:spAutoFit/>
          </a:bodyPr>
          <a:lstStyle/>
          <a:p>
            <a:r>
              <a:rPr lang="en-US" altLang="zh-CN" sz="3200" b="1" smtClean="0">
                <a:solidFill>
                  <a:srgbClr val="FFC000"/>
                </a:solidFill>
              </a:rPr>
              <a:t>Rackspace</a:t>
            </a:r>
            <a:r>
              <a:rPr lang="zh-CN" altLang="en-US" sz="3200" b="1">
                <a:solidFill>
                  <a:srgbClr val="FFC000"/>
                </a:solidFill>
              </a:rPr>
              <a:t>公司</a:t>
            </a:r>
          </a:p>
        </p:txBody>
      </p:sp>
      <p:sp>
        <p:nvSpPr>
          <p:cNvPr id="5" name="矩形 4"/>
          <p:cNvSpPr/>
          <p:nvPr/>
        </p:nvSpPr>
        <p:spPr>
          <a:xfrm>
            <a:off x="323850" y="3448109"/>
            <a:ext cx="3449983" cy="584775"/>
          </a:xfrm>
          <a:prstGeom prst="rect">
            <a:avLst/>
          </a:prstGeom>
        </p:spPr>
        <p:txBody>
          <a:bodyPr wrap="none">
            <a:spAutoFit/>
          </a:bodyPr>
          <a:lstStyle/>
          <a:p>
            <a:r>
              <a:rPr lang="zh-CN" altLang="en-US" sz="3200" b="1">
                <a:solidFill>
                  <a:srgbClr val="FFC000"/>
                </a:solidFill>
              </a:rPr>
              <a:t>美国宇航局</a:t>
            </a:r>
            <a:r>
              <a:rPr lang="en-US" altLang="zh-CN" sz="3200" b="1">
                <a:solidFill>
                  <a:srgbClr val="FFC000"/>
                </a:solidFill>
              </a:rPr>
              <a:t>NASA</a:t>
            </a:r>
            <a:endParaRPr lang="zh-CN" altLang="en-US" sz="3200" b="1">
              <a:solidFill>
                <a:srgbClr val="FFC000"/>
              </a:solidFill>
            </a:endParaRPr>
          </a:p>
        </p:txBody>
      </p:sp>
      <p:sp>
        <p:nvSpPr>
          <p:cNvPr id="6" name="矩形 5"/>
          <p:cNvSpPr/>
          <p:nvPr/>
        </p:nvSpPr>
        <p:spPr>
          <a:xfrm>
            <a:off x="189004" y="2775848"/>
            <a:ext cx="4247894" cy="369332"/>
          </a:xfrm>
          <a:prstGeom prst="rect">
            <a:avLst/>
          </a:prstGeom>
        </p:spPr>
        <p:txBody>
          <a:bodyPr wrap="none">
            <a:spAutoFit/>
          </a:bodyPr>
          <a:lstStyle/>
          <a:p>
            <a:r>
              <a:rPr lang="zh-CN" altLang="en-US" dirty="0">
                <a:solidFill>
                  <a:schemeClr val="bg1"/>
                </a:solidFill>
              </a:rPr>
              <a:t>“云文件”平台（</a:t>
            </a:r>
            <a:r>
              <a:rPr lang="en-US" altLang="zh-CN" dirty="0">
                <a:solidFill>
                  <a:schemeClr val="bg1"/>
                </a:solidFill>
              </a:rPr>
              <a:t>Swift</a:t>
            </a:r>
            <a:r>
              <a:rPr lang="zh-CN" altLang="en-US" dirty="0" smtClean="0">
                <a:solidFill>
                  <a:schemeClr val="bg1"/>
                </a:solidFill>
              </a:rPr>
              <a:t>）</a:t>
            </a:r>
            <a:r>
              <a:rPr lang="en-US" altLang="zh-CN" dirty="0" smtClean="0">
                <a:solidFill>
                  <a:schemeClr val="bg1"/>
                </a:solidFill>
              </a:rPr>
              <a:t>:</a:t>
            </a:r>
            <a:r>
              <a:rPr lang="zh-CN" altLang="en-US" dirty="0" smtClean="0">
                <a:solidFill>
                  <a:schemeClr val="bg1"/>
                </a:solidFill>
              </a:rPr>
              <a:t>对象存储服务</a:t>
            </a:r>
            <a:endParaRPr lang="zh-CN" altLang="en-US" dirty="0">
              <a:solidFill>
                <a:schemeClr val="bg1"/>
              </a:solidFill>
            </a:endParaRPr>
          </a:p>
        </p:txBody>
      </p:sp>
      <p:sp>
        <p:nvSpPr>
          <p:cNvPr id="7" name="矩形 6"/>
          <p:cNvSpPr/>
          <p:nvPr/>
        </p:nvSpPr>
        <p:spPr>
          <a:xfrm>
            <a:off x="189004" y="4190870"/>
            <a:ext cx="4227760" cy="369332"/>
          </a:xfrm>
          <a:prstGeom prst="rect">
            <a:avLst/>
          </a:prstGeom>
        </p:spPr>
        <p:txBody>
          <a:bodyPr wrap="none">
            <a:spAutoFit/>
          </a:bodyPr>
          <a:lstStyle/>
          <a:p>
            <a:r>
              <a:rPr lang="zh-CN" altLang="en-US" dirty="0">
                <a:solidFill>
                  <a:schemeClr val="bg1"/>
                </a:solidFill>
              </a:rPr>
              <a:t>“星云”平台（</a:t>
            </a:r>
            <a:r>
              <a:rPr lang="en-US" altLang="zh-CN" dirty="0">
                <a:solidFill>
                  <a:schemeClr val="bg1"/>
                </a:solidFill>
              </a:rPr>
              <a:t>Nova</a:t>
            </a:r>
            <a:r>
              <a:rPr lang="zh-CN" altLang="en-US" dirty="0" smtClean="0">
                <a:solidFill>
                  <a:schemeClr val="bg1"/>
                </a:solidFill>
              </a:rPr>
              <a:t>）：计算处理服务</a:t>
            </a:r>
            <a:endParaRPr lang="zh-CN" altLang="en-US" dirty="0">
              <a:solidFill>
                <a:schemeClr val="bg1"/>
              </a:solidFill>
            </a:endParaRPr>
          </a:p>
        </p:txBody>
      </p:sp>
    </p:spTree>
    <p:extLst>
      <p:ext uri="{BB962C8B-B14F-4D97-AF65-F5344CB8AC3E}">
        <p14:creationId xmlns:p14="http://schemas.microsoft.com/office/powerpoint/2010/main" val="38711248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20</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2417521" cy="461665"/>
          </a:xfrm>
          <a:prstGeom prst="rect">
            <a:avLst/>
          </a:prstGeom>
          <a:noFill/>
        </p:spPr>
        <p:txBody>
          <a:bodyPr wrap="none" rtlCol="0">
            <a:spAutoFit/>
          </a:bodyPr>
          <a:lstStyle/>
          <a:p>
            <a:r>
              <a:rPr lang="en-US" altLang="zh-CN" sz="2400" b="1">
                <a:solidFill>
                  <a:schemeClr val="accent6"/>
                </a:solidFill>
              </a:rPr>
              <a:t>Libvirt</a:t>
            </a:r>
            <a:r>
              <a:rPr lang="zh-CN" altLang="en-US" sz="2400" b="1">
                <a:solidFill>
                  <a:schemeClr val="accent6"/>
                </a:solidFill>
              </a:rPr>
              <a:t>体系结构</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88822" y="2699366"/>
            <a:ext cx="2395922" cy="828031"/>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Libvirt</a:t>
            </a:r>
            <a:endParaRPr lang="zh-CN" altLang="en-US" sz="2000"/>
          </a:p>
        </p:txBody>
      </p:sp>
      <p:sp>
        <p:nvSpPr>
          <p:cNvPr id="9" name="矩形 8"/>
          <p:cNvSpPr/>
          <p:nvPr/>
        </p:nvSpPr>
        <p:spPr>
          <a:xfrm>
            <a:off x="5121138" y="2783017"/>
            <a:ext cx="1605031" cy="744380"/>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QEMU</a:t>
            </a:r>
          </a:p>
          <a:p>
            <a:pPr algn="ctr"/>
            <a:r>
              <a:rPr lang="en-US" altLang="zh-CN" sz="2000"/>
              <a:t>driver</a:t>
            </a:r>
            <a:endParaRPr lang="zh-CN" altLang="en-US" sz="2000"/>
          </a:p>
        </p:txBody>
      </p:sp>
      <p:sp>
        <p:nvSpPr>
          <p:cNvPr id="10" name="矩形 9"/>
          <p:cNvSpPr/>
          <p:nvPr/>
        </p:nvSpPr>
        <p:spPr>
          <a:xfrm>
            <a:off x="488822" y="3527398"/>
            <a:ext cx="7842378" cy="78582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Libvirt API</a:t>
            </a:r>
            <a:endParaRPr lang="zh-CN" altLang="en-US" sz="2000"/>
          </a:p>
        </p:txBody>
      </p:sp>
      <p:sp>
        <p:nvSpPr>
          <p:cNvPr id="11" name="矩形 10"/>
          <p:cNvSpPr/>
          <p:nvPr/>
        </p:nvSpPr>
        <p:spPr>
          <a:xfrm>
            <a:off x="488822" y="4313224"/>
            <a:ext cx="7842378" cy="785826"/>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Linux </a:t>
            </a:r>
            <a:r>
              <a:rPr lang="zh-CN" altLang="en-US" sz="2000" smtClean="0"/>
              <a:t>主机（</a:t>
            </a:r>
            <a:r>
              <a:rPr lang="en-US" altLang="zh-CN" sz="2000" smtClean="0"/>
              <a:t>Domain 0</a:t>
            </a:r>
            <a:r>
              <a:rPr lang="zh-CN" altLang="en-US" sz="2000" smtClean="0"/>
              <a:t>）</a:t>
            </a:r>
            <a:endParaRPr lang="zh-CN" altLang="en-US" sz="2000"/>
          </a:p>
        </p:txBody>
      </p:sp>
      <p:sp>
        <p:nvSpPr>
          <p:cNvPr id="12" name="矩形 11"/>
          <p:cNvSpPr/>
          <p:nvPr/>
        </p:nvSpPr>
        <p:spPr>
          <a:xfrm>
            <a:off x="488822" y="5099050"/>
            <a:ext cx="7842378" cy="78582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t>物理机节点</a:t>
            </a:r>
            <a:endParaRPr lang="zh-CN" altLang="en-US" sz="2000"/>
          </a:p>
        </p:txBody>
      </p:sp>
      <p:sp>
        <p:nvSpPr>
          <p:cNvPr id="16" name="矩形 15"/>
          <p:cNvSpPr/>
          <p:nvPr/>
        </p:nvSpPr>
        <p:spPr>
          <a:xfrm>
            <a:off x="6726169" y="2783017"/>
            <a:ext cx="1605031" cy="744380"/>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Xen</a:t>
            </a:r>
          </a:p>
          <a:p>
            <a:pPr algn="ctr"/>
            <a:r>
              <a:rPr lang="en-US" altLang="zh-CN" sz="2000" smtClean="0"/>
              <a:t>driver</a:t>
            </a:r>
            <a:endParaRPr lang="zh-CN" altLang="en-US" sz="2000"/>
          </a:p>
        </p:txBody>
      </p:sp>
      <p:sp>
        <p:nvSpPr>
          <p:cNvPr id="17" name="矩形 16"/>
          <p:cNvSpPr/>
          <p:nvPr/>
        </p:nvSpPr>
        <p:spPr>
          <a:xfrm>
            <a:off x="5121138" y="2059651"/>
            <a:ext cx="1605031" cy="723366"/>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QEMU</a:t>
            </a:r>
          </a:p>
        </p:txBody>
      </p:sp>
      <p:sp>
        <p:nvSpPr>
          <p:cNvPr id="18" name="矩形 17"/>
          <p:cNvSpPr/>
          <p:nvPr/>
        </p:nvSpPr>
        <p:spPr>
          <a:xfrm>
            <a:off x="6726169" y="2059651"/>
            <a:ext cx="1605031" cy="723366"/>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Xen</a:t>
            </a:r>
            <a:endParaRPr lang="zh-CN" altLang="en-US" sz="2000"/>
          </a:p>
        </p:txBody>
      </p:sp>
      <p:sp>
        <p:nvSpPr>
          <p:cNvPr id="19" name="矩形 18"/>
          <p:cNvSpPr/>
          <p:nvPr/>
        </p:nvSpPr>
        <p:spPr>
          <a:xfrm>
            <a:off x="5121139" y="1336285"/>
            <a:ext cx="1294176" cy="72336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Domain</a:t>
            </a:r>
            <a:endParaRPr lang="zh-CN" altLang="en-US" sz="2000"/>
          </a:p>
        </p:txBody>
      </p:sp>
      <p:sp>
        <p:nvSpPr>
          <p:cNvPr id="20" name="矩形 19"/>
          <p:cNvSpPr/>
          <p:nvPr/>
        </p:nvSpPr>
        <p:spPr>
          <a:xfrm>
            <a:off x="6726170" y="1336285"/>
            <a:ext cx="1294176" cy="72336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Domain</a:t>
            </a:r>
            <a:endParaRPr lang="zh-CN" altLang="en-US" sz="2000"/>
          </a:p>
        </p:txBody>
      </p:sp>
      <p:sp>
        <p:nvSpPr>
          <p:cNvPr id="3" name="矩形 2"/>
          <p:cNvSpPr/>
          <p:nvPr/>
        </p:nvSpPr>
        <p:spPr>
          <a:xfrm>
            <a:off x="442333" y="1335432"/>
            <a:ext cx="4085606" cy="369332"/>
          </a:xfrm>
          <a:prstGeom prst="rect">
            <a:avLst/>
          </a:prstGeom>
        </p:spPr>
        <p:txBody>
          <a:bodyPr wrap="none">
            <a:spAutoFit/>
          </a:bodyPr>
          <a:lstStyle/>
          <a:p>
            <a:r>
              <a:rPr lang="en-US" altLang="zh-CN">
                <a:solidFill>
                  <a:schemeClr val="tx1">
                    <a:lumMod val="75000"/>
                    <a:lumOff val="25000"/>
                  </a:schemeClr>
                </a:solidFill>
              </a:rPr>
              <a:t>Libvirt API</a:t>
            </a:r>
            <a:r>
              <a:rPr lang="zh-CN" altLang="en-US">
                <a:solidFill>
                  <a:schemeClr val="tx1">
                    <a:lumMod val="75000"/>
                    <a:lumOff val="25000"/>
                  </a:schemeClr>
                </a:solidFill>
              </a:rPr>
              <a:t>与相关驱动程序的层次结构</a:t>
            </a:r>
          </a:p>
        </p:txBody>
      </p:sp>
    </p:spTree>
    <p:extLst>
      <p:ext uri="{BB962C8B-B14F-4D97-AF65-F5344CB8AC3E}">
        <p14:creationId xmlns:p14="http://schemas.microsoft.com/office/powerpoint/2010/main" val="298207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88821" y="3043948"/>
            <a:ext cx="2022149" cy="1269276"/>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Hypervisor</a:t>
            </a:r>
            <a:endParaRPr lang="zh-CN" altLang="en-US" sz="2000"/>
          </a:p>
        </p:txBody>
      </p:sp>
      <p:sp>
        <p:nvSpPr>
          <p:cNvPr id="18" name="矩形 17"/>
          <p:cNvSpPr/>
          <p:nvPr/>
        </p:nvSpPr>
        <p:spPr>
          <a:xfrm>
            <a:off x="6309051" y="3043948"/>
            <a:ext cx="2022149" cy="1269276"/>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Hypervisor</a:t>
            </a:r>
            <a:endParaRPr lang="zh-CN" altLang="en-US" sz="2000"/>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21</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2417521" cy="461665"/>
          </a:xfrm>
          <a:prstGeom prst="rect">
            <a:avLst/>
          </a:prstGeom>
          <a:noFill/>
        </p:spPr>
        <p:txBody>
          <a:bodyPr wrap="none" rtlCol="0">
            <a:spAutoFit/>
          </a:bodyPr>
          <a:lstStyle/>
          <a:p>
            <a:r>
              <a:rPr lang="en-US" altLang="zh-CN" sz="2400" b="1">
                <a:solidFill>
                  <a:schemeClr val="accent6"/>
                </a:solidFill>
              </a:rPr>
              <a:t>Libvirt</a:t>
            </a:r>
            <a:r>
              <a:rPr lang="zh-CN" altLang="en-US" sz="2400" b="1">
                <a:solidFill>
                  <a:schemeClr val="accent6"/>
                </a:solidFill>
              </a:rPr>
              <a:t>体系结构</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04048" y="1327778"/>
            <a:ext cx="8261969" cy="507831"/>
          </a:xfrm>
          <a:prstGeom prst="rect">
            <a:avLst/>
          </a:prstGeom>
        </p:spPr>
        <p:txBody>
          <a:bodyPr wrap="square">
            <a:spAutoFit/>
          </a:bodyPr>
          <a:lstStyle/>
          <a:p>
            <a:pPr>
              <a:lnSpc>
                <a:spcPct val="150000"/>
              </a:lnSpc>
            </a:pPr>
            <a:r>
              <a:rPr lang="zh-CN" altLang="en-US" dirty="0" smtClean="0">
                <a:solidFill>
                  <a:schemeClr val="tx1">
                    <a:lumMod val="75000"/>
                    <a:lumOff val="25000"/>
                  </a:schemeClr>
                </a:solidFill>
              </a:rPr>
              <a:t>（</a:t>
            </a:r>
            <a:r>
              <a:rPr lang="en-US" altLang="zh-CN" dirty="0">
                <a:solidFill>
                  <a:schemeClr val="tx1">
                    <a:lumMod val="75000"/>
                    <a:lumOff val="25000"/>
                  </a:schemeClr>
                </a:solidFill>
              </a:rPr>
              <a:t>1</a:t>
            </a:r>
            <a:r>
              <a:rPr lang="zh-CN" altLang="en-US" dirty="0">
                <a:solidFill>
                  <a:schemeClr val="tx1">
                    <a:lumMod val="75000"/>
                    <a:lumOff val="25000"/>
                  </a:schemeClr>
                </a:solidFill>
              </a:rPr>
              <a:t>）管理</a:t>
            </a:r>
            <a:r>
              <a:rPr lang="zh-CN" altLang="en-US" dirty="0" smtClean="0">
                <a:solidFill>
                  <a:schemeClr val="tx1">
                    <a:lumMod val="75000"/>
                    <a:lumOff val="25000"/>
                  </a:schemeClr>
                </a:solidFill>
              </a:rPr>
              <a:t>应用程序和</a:t>
            </a:r>
            <a:r>
              <a:rPr lang="en-US" altLang="zh-CN" dirty="0" err="1" smtClean="0">
                <a:solidFill>
                  <a:schemeClr val="tx1">
                    <a:lumMod val="75000"/>
                    <a:lumOff val="25000"/>
                  </a:schemeClr>
                </a:solidFill>
              </a:rPr>
              <a:t>Libvirt</a:t>
            </a:r>
            <a:r>
              <a:rPr lang="zh-CN" altLang="en-US" dirty="0" smtClean="0">
                <a:solidFill>
                  <a:schemeClr val="tx1">
                    <a:lumMod val="75000"/>
                    <a:lumOff val="25000"/>
                  </a:schemeClr>
                </a:solidFill>
              </a:rPr>
              <a:t>位于</a:t>
            </a:r>
            <a:r>
              <a:rPr lang="zh-CN" altLang="en-US" dirty="0">
                <a:solidFill>
                  <a:schemeClr val="tx1">
                    <a:lumMod val="75000"/>
                    <a:lumOff val="25000"/>
                  </a:schemeClr>
                </a:solidFill>
              </a:rPr>
              <a:t>同一节点</a:t>
            </a:r>
            <a:r>
              <a:rPr lang="zh-CN" altLang="en-US" dirty="0" smtClean="0">
                <a:solidFill>
                  <a:schemeClr val="tx1">
                    <a:lumMod val="75000"/>
                    <a:lumOff val="25000"/>
                  </a:schemeClr>
                </a:solidFill>
              </a:rPr>
              <a:t>上，通过</a:t>
            </a:r>
            <a:r>
              <a:rPr lang="en-US" altLang="zh-CN" dirty="0" err="1">
                <a:solidFill>
                  <a:schemeClr val="tx1">
                    <a:lumMod val="75000"/>
                    <a:lumOff val="25000"/>
                  </a:schemeClr>
                </a:solidFill>
              </a:rPr>
              <a:t>Libvirt</a:t>
            </a:r>
            <a:r>
              <a:rPr lang="zh-CN" altLang="en-US" dirty="0">
                <a:solidFill>
                  <a:schemeClr val="tx1">
                    <a:lumMod val="75000"/>
                    <a:lumOff val="25000"/>
                  </a:schemeClr>
                </a:solidFill>
              </a:rPr>
              <a:t>工作，以控制本</a:t>
            </a:r>
            <a:r>
              <a:rPr lang="zh-CN" altLang="en-US" dirty="0" smtClean="0">
                <a:solidFill>
                  <a:schemeClr val="tx1">
                    <a:lumMod val="75000"/>
                    <a:lumOff val="25000"/>
                  </a:schemeClr>
                </a:solidFill>
              </a:rPr>
              <a:t>地域</a:t>
            </a:r>
            <a:endParaRPr lang="zh-CN" altLang="en-US" dirty="0">
              <a:solidFill>
                <a:schemeClr val="tx1">
                  <a:lumMod val="75000"/>
                  <a:lumOff val="25000"/>
                </a:schemeClr>
              </a:solidFill>
            </a:endParaRPr>
          </a:p>
        </p:txBody>
      </p:sp>
      <p:sp>
        <p:nvSpPr>
          <p:cNvPr id="10" name="矩形 9"/>
          <p:cNvSpPr/>
          <p:nvPr/>
        </p:nvSpPr>
        <p:spPr>
          <a:xfrm>
            <a:off x="488822" y="4313224"/>
            <a:ext cx="7842378" cy="785826"/>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Linux </a:t>
            </a:r>
            <a:r>
              <a:rPr lang="zh-CN" altLang="en-US" sz="2000" smtClean="0"/>
              <a:t>主机（</a:t>
            </a:r>
            <a:r>
              <a:rPr lang="en-US" altLang="zh-CN" sz="2000" smtClean="0"/>
              <a:t>Domain 0</a:t>
            </a:r>
            <a:r>
              <a:rPr lang="zh-CN" altLang="en-US" sz="2000" smtClean="0"/>
              <a:t>）</a:t>
            </a:r>
            <a:endParaRPr lang="zh-CN" altLang="en-US" sz="2000"/>
          </a:p>
        </p:txBody>
      </p:sp>
      <p:sp>
        <p:nvSpPr>
          <p:cNvPr id="11" name="矩形 10"/>
          <p:cNvSpPr/>
          <p:nvPr/>
        </p:nvSpPr>
        <p:spPr>
          <a:xfrm>
            <a:off x="488822" y="5099050"/>
            <a:ext cx="7842378" cy="78582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t>物理机节点</a:t>
            </a:r>
            <a:endParaRPr lang="zh-CN" altLang="en-US" sz="2000"/>
          </a:p>
        </p:txBody>
      </p:sp>
      <p:sp>
        <p:nvSpPr>
          <p:cNvPr id="12" name="矩形 11"/>
          <p:cNvSpPr/>
          <p:nvPr/>
        </p:nvSpPr>
        <p:spPr>
          <a:xfrm>
            <a:off x="2027336" y="3835724"/>
            <a:ext cx="4765350" cy="4775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Libvirt</a:t>
            </a:r>
            <a:endParaRPr lang="zh-CN" altLang="en-US" sz="2000"/>
          </a:p>
        </p:txBody>
      </p:sp>
      <p:sp>
        <p:nvSpPr>
          <p:cNvPr id="16" name="矩形 15"/>
          <p:cNvSpPr/>
          <p:nvPr/>
        </p:nvSpPr>
        <p:spPr>
          <a:xfrm>
            <a:off x="3536822" y="3043948"/>
            <a:ext cx="1746378" cy="785826"/>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rgbClr val="FF0000"/>
                </a:solidFill>
              </a:rPr>
              <a:t>Mgmt</a:t>
            </a:r>
          </a:p>
          <a:p>
            <a:pPr algn="ctr"/>
            <a:r>
              <a:rPr lang="en-US" altLang="zh-CN" sz="2000" dirty="0">
                <a:solidFill>
                  <a:srgbClr val="FF0000"/>
                </a:solidFill>
              </a:rPr>
              <a:t>app</a:t>
            </a:r>
            <a:endParaRPr lang="zh-CN" altLang="en-US" sz="2000" dirty="0">
              <a:solidFill>
                <a:srgbClr val="FF0000"/>
              </a:solidFill>
            </a:endParaRPr>
          </a:p>
        </p:txBody>
      </p:sp>
      <p:sp>
        <p:nvSpPr>
          <p:cNvPr id="19" name="矩形 18"/>
          <p:cNvSpPr/>
          <p:nvPr/>
        </p:nvSpPr>
        <p:spPr>
          <a:xfrm>
            <a:off x="488820" y="2566448"/>
            <a:ext cx="1509485" cy="4775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Domain</a:t>
            </a:r>
            <a:endParaRPr lang="zh-CN" altLang="en-US" sz="2000"/>
          </a:p>
        </p:txBody>
      </p:sp>
      <p:sp>
        <p:nvSpPr>
          <p:cNvPr id="20" name="矩形 19"/>
          <p:cNvSpPr/>
          <p:nvPr/>
        </p:nvSpPr>
        <p:spPr>
          <a:xfrm>
            <a:off x="6802084" y="2566448"/>
            <a:ext cx="1509485" cy="4775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Domain</a:t>
            </a:r>
            <a:endParaRPr lang="zh-CN" altLang="en-US" sz="2000"/>
          </a:p>
        </p:txBody>
      </p:sp>
    </p:spTree>
    <p:extLst>
      <p:ext uri="{BB962C8B-B14F-4D97-AF65-F5344CB8AC3E}">
        <p14:creationId xmlns:p14="http://schemas.microsoft.com/office/powerpoint/2010/main" val="193463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865257" y="3107932"/>
            <a:ext cx="1843314" cy="1069700"/>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000" smtClean="0"/>
              <a:t>Hypervisor</a:t>
            </a:r>
            <a:endParaRPr lang="zh-CN" altLang="en-US" sz="2000"/>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22</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2417521" cy="461665"/>
          </a:xfrm>
          <a:prstGeom prst="rect">
            <a:avLst/>
          </a:prstGeom>
          <a:noFill/>
        </p:spPr>
        <p:txBody>
          <a:bodyPr wrap="none" rtlCol="0">
            <a:spAutoFit/>
          </a:bodyPr>
          <a:lstStyle/>
          <a:p>
            <a:r>
              <a:rPr lang="en-US" altLang="zh-CN" sz="2400" b="1">
                <a:solidFill>
                  <a:schemeClr val="accent6"/>
                </a:solidFill>
              </a:rPr>
              <a:t>Libvirt</a:t>
            </a:r>
            <a:r>
              <a:rPr lang="zh-CN" altLang="en-US" sz="2400" b="1">
                <a:solidFill>
                  <a:schemeClr val="accent6"/>
                </a:solidFill>
              </a:rPr>
              <a:t>体系结构</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04049" y="1327778"/>
            <a:ext cx="8304522" cy="923330"/>
          </a:xfrm>
          <a:prstGeom prst="rect">
            <a:avLst/>
          </a:prstGeom>
        </p:spPr>
        <p:txBody>
          <a:bodyPr wrap="square">
            <a:spAutoFit/>
          </a:bodyPr>
          <a:lstStyle/>
          <a:p>
            <a:pPr>
              <a:lnSpc>
                <a:spcPct val="150000"/>
              </a:lnSpc>
            </a:pPr>
            <a:r>
              <a:rPr lang="zh-CN" altLang="en-US" dirty="0" smtClean="0">
                <a:solidFill>
                  <a:schemeClr val="tx1">
                    <a:lumMod val="75000"/>
                    <a:lumOff val="25000"/>
                  </a:schemeClr>
                </a:solidFill>
              </a:rPr>
              <a:t>（</a:t>
            </a:r>
            <a:r>
              <a:rPr lang="en-US" altLang="zh-CN" dirty="0" smtClean="0">
                <a:solidFill>
                  <a:schemeClr val="tx1">
                    <a:lumMod val="75000"/>
                    <a:lumOff val="25000"/>
                  </a:schemeClr>
                </a:solidFill>
              </a:rPr>
              <a:t>2</a:t>
            </a:r>
            <a:r>
              <a:rPr lang="zh-CN" altLang="en-US" dirty="0" smtClean="0">
                <a:solidFill>
                  <a:schemeClr val="tx1">
                    <a:lumMod val="75000"/>
                    <a:lumOff val="25000"/>
                  </a:schemeClr>
                </a:solidFill>
              </a:rPr>
              <a:t>）</a:t>
            </a:r>
            <a:r>
              <a:rPr lang="zh-CN" altLang="en-US" dirty="0">
                <a:solidFill>
                  <a:schemeClr val="tx1">
                    <a:lumMod val="75000"/>
                    <a:lumOff val="25000"/>
                  </a:schemeClr>
                </a:solidFill>
              </a:rPr>
              <a:t>管理</a:t>
            </a:r>
            <a:r>
              <a:rPr lang="zh-CN" altLang="en-US" dirty="0" smtClean="0">
                <a:solidFill>
                  <a:schemeClr val="tx1">
                    <a:lumMod val="75000"/>
                    <a:lumOff val="25000"/>
                  </a:schemeClr>
                </a:solidFill>
              </a:rPr>
              <a:t>应用程序和</a:t>
            </a:r>
            <a:r>
              <a:rPr lang="en-US" altLang="zh-CN" dirty="0" err="1" smtClean="0">
                <a:solidFill>
                  <a:schemeClr val="tx1">
                    <a:lumMod val="75000"/>
                    <a:lumOff val="25000"/>
                  </a:schemeClr>
                </a:solidFill>
              </a:rPr>
              <a:t>Libvirt</a:t>
            </a:r>
            <a:r>
              <a:rPr lang="zh-CN" altLang="en-US" dirty="0" smtClean="0">
                <a:solidFill>
                  <a:schemeClr val="tx1">
                    <a:lumMod val="75000"/>
                    <a:lumOff val="25000"/>
                  </a:schemeClr>
                </a:solidFill>
              </a:rPr>
              <a:t>位于</a:t>
            </a:r>
            <a:r>
              <a:rPr lang="zh-CN" altLang="en-US" dirty="0">
                <a:solidFill>
                  <a:schemeClr val="tx1">
                    <a:lumMod val="75000"/>
                    <a:lumOff val="25000"/>
                  </a:schemeClr>
                </a:solidFill>
              </a:rPr>
              <a:t>不同节点</a:t>
            </a:r>
            <a:r>
              <a:rPr lang="zh-CN" altLang="en-US" dirty="0" smtClean="0">
                <a:solidFill>
                  <a:schemeClr val="tx1">
                    <a:lumMod val="75000"/>
                    <a:lumOff val="25000"/>
                  </a:schemeClr>
                </a:solidFill>
              </a:rPr>
              <a:t>上。通过</a:t>
            </a:r>
            <a:r>
              <a:rPr lang="zh-CN" altLang="en-US" dirty="0">
                <a:solidFill>
                  <a:schemeClr val="tx1">
                    <a:lumMod val="75000"/>
                    <a:lumOff val="25000"/>
                  </a:schemeClr>
                </a:solidFill>
              </a:rPr>
              <a:t>一种通用协议从本地</a:t>
            </a:r>
            <a:r>
              <a:rPr lang="en-US" altLang="zh-CN" dirty="0" err="1">
                <a:solidFill>
                  <a:schemeClr val="tx1">
                    <a:lumMod val="75000"/>
                    <a:lumOff val="25000"/>
                  </a:schemeClr>
                </a:solidFill>
              </a:rPr>
              <a:t>Llibvirt</a:t>
            </a:r>
            <a:r>
              <a:rPr lang="zh-CN" altLang="en-US" dirty="0">
                <a:solidFill>
                  <a:schemeClr val="tx1">
                    <a:lumMod val="75000"/>
                    <a:lumOff val="25000"/>
                  </a:schemeClr>
                </a:solidFill>
              </a:rPr>
              <a:t>连接到远程</a:t>
            </a:r>
            <a:r>
              <a:rPr lang="en-US" altLang="zh-CN" dirty="0" err="1">
                <a:solidFill>
                  <a:schemeClr val="tx1">
                    <a:lumMod val="75000"/>
                    <a:lumOff val="25000"/>
                  </a:schemeClr>
                </a:solidFill>
              </a:rPr>
              <a:t>Libvirt</a:t>
            </a:r>
            <a:endParaRPr lang="zh-CN" altLang="en-US" dirty="0">
              <a:solidFill>
                <a:schemeClr val="tx1">
                  <a:lumMod val="75000"/>
                  <a:lumOff val="25000"/>
                </a:schemeClr>
              </a:solidFill>
            </a:endParaRPr>
          </a:p>
        </p:txBody>
      </p:sp>
      <p:sp>
        <p:nvSpPr>
          <p:cNvPr id="9" name="矩形 8"/>
          <p:cNvSpPr/>
          <p:nvPr/>
        </p:nvSpPr>
        <p:spPr>
          <a:xfrm>
            <a:off x="5118879" y="4177633"/>
            <a:ext cx="3589692" cy="614135"/>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Linux </a:t>
            </a:r>
            <a:r>
              <a:rPr lang="en-US" altLang="zh-CN" sz="2000"/>
              <a:t>host</a:t>
            </a:r>
            <a:r>
              <a:rPr lang="zh-CN" altLang="en-US" sz="2000" smtClean="0"/>
              <a:t> （</a:t>
            </a:r>
            <a:r>
              <a:rPr lang="en-US" altLang="zh-CN" sz="2000" smtClean="0"/>
              <a:t>Domain 0</a:t>
            </a:r>
            <a:r>
              <a:rPr lang="zh-CN" altLang="en-US" sz="2000" smtClean="0"/>
              <a:t>）</a:t>
            </a:r>
            <a:endParaRPr lang="zh-CN" altLang="en-US" sz="2000"/>
          </a:p>
        </p:txBody>
      </p:sp>
      <p:sp>
        <p:nvSpPr>
          <p:cNvPr id="10" name="矩形 9"/>
          <p:cNvSpPr/>
          <p:nvPr/>
        </p:nvSpPr>
        <p:spPr>
          <a:xfrm>
            <a:off x="5118879" y="4791768"/>
            <a:ext cx="3589692" cy="61413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t>物理机节点</a:t>
            </a:r>
            <a:endParaRPr lang="zh-CN" altLang="en-US" sz="2000"/>
          </a:p>
        </p:txBody>
      </p:sp>
      <p:sp>
        <p:nvSpPr>
          <p:cNvPr id="12" name="矩形 11"/>
          <p:cNvSpPr/>
          <p:nvPr/>
        </p:nvSpPr>
        <p:spPr>
          <a:xfrm>
            <a:off x="5118879" y="3563498"/>
            <a:ext cx="2544664" cy="61413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Libvirt</a:t>
            </a:r>
            <a:endParaRPr lang="zh-CN" altLang="en-US" sz="2000"/>
          </a:p>
        </p:txBody>
      </p:sp>
      <p:sp>
        <p:nvSpPr>
          <p:cNvPr id="17" name="矩形 16"/>
          <p:cNvSpPr/>
          <p:nvPr/>
        </p:nvSpPr>
        <p:spPr>
          <a:xfrm>
            <a:off x="7344229" y="2652366"/>
            <a:ext cx="1364341" cy="45556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Domain</a:t>
            </a:r>
            <a:endParaRPr lang="zh-CN" altLang="en-US" sz="2000"/>
          </a:p>
        </p:txBody>
      </p:sp>
      <p:sp>
        <p:nvSpPr>
          <p:cNvPr id="18" name="矩形 17"/>
          <p:cNvSpPr/>
          <p:nvPr/>
        </p:nvSpPr>
        <p:spPr>
          <a:xfrm>
            <a:off x="5309898" y="3107932"/>
            <a:ext cx="1364341" cy="455566"/>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Libvirt</a:t>
            </a:r>
          </a:p>
        </p:txBody>
      </p:sp>
      <p:sp>
        <p:nvSpPr>
          <p:cNvPr id="19" name="矩形 18"/>
          <p:cNvSpPr/>
          <p:nvPr/>
        </p:nvSpPr>
        <p:spPr>
          <a:xfrm>
            <a:off x="404049" y="4177633"/>
            <a:ext cx="3589692" cy="614135"/>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Linux host </a:t>
            </a:r>
            <a:r>
              <a:rPr lang="zh-CN" altLang="en-US" sz="2000" smtClean="0"/>
              <a:t>（</a:t>
            </a:r>
            <a:r>
              <a:rPr lang="en-US" altLang="zh-CN" sz="2000" smtClean="0"/>
              <a:t>Domain 0</a:t>
            </a:r>
            <a:r>
              <a:rPr lang="zh-CN" altLang="en-US" sz="2000" smtClean="0"/>
              <a:t>）</a:t>
            </a:r>
            <a:endParaRPr lang="zh-CN" altLang="en-US" sz="2000"/>
          </a:p>
        </p:txBody>
      </p:sp>
      <p:sp>
        <p:nvSpPr>
          <p:cNvPr id="20" name="矩形 19"/>
          <p:cNvSpPr/>
          <p:nvPr/>
        </p:nvSpPr>
        <p:spPr>
          <a:xfrm>
            <a:off x="404049" y="4791768"/>
            <a:ext cx="3589692" cy="61413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t>物理机节点</a:t>
            </a:r>
            <a:endParaRPr lang="zh-CN" altLang="en-US" sz="2000"/>
          </a:p>
        </p:txBody>
      </p:sp>
      <p:sp>
        <p:nvSpPr>
          <p:cNvPr id="21" name="矩形 20"/>
          <p:cNvSpPr/>
          <p:nvPr/>
        </p:nvSpPr>
        <p:spPr>
          <a:xfrm>
            <a:off x="1449077" y="3563498"/>
            <a:ext cx="2544664" cy="61413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Libvirt</a:t>
            </a:r>
            <a:endParaRPr lang="zh-CN" altLang="en-US" sz="2000"/>
          </a:p>
        </p:txBody>
      </p:sp>
      <p:sp>
        <p:nvSpPr>
          <p:cNvPr id="22" name="矩形 21"/>
          <p:cNvSpPr/>
          <p:nvPr/>
        </p:nvSpPr>
        <p:spPr>
          <a:xfrm>
            <a:off x="1449077" y="2652367"/>
            <a:ext cx="2544664" cy="911132"/>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Mgmt</a:t>
            </a:r>
          </a:p>
          <a:p>
            <a:pPr algn="ctr"/>
            <a:r>
              <a:rPr lang="en-US" altLang="zh-CN" sz="2000" dirty="0"/>
              <a:t>app</a:t>
            </a:r>
            <a:endParaRPr lang="zh-CN" altLang="en-US" sz="2000" dirty="0"/>
          </a:p>
        </p:txBody>
      </p:sp>
      <p:cxnSp>
        <p:nvCxnSpPr>
          <p:cNvPr id="5" name="直接连接符 4"/>
          <p:cNvCxnSpPr>
            <a:stCxn id="21" idx="3"/>
            <a:endCxn id="12" idx="1"/>
          </p:cNvCxnSpPr>
          <p:nvPr/>
        </p:nvCxnSpPr>
        <p:spPr>
          <a:xfrm>
            <a:off x="3993741" y="3870566"/>
            <a:ext cx="1125138" cy="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2206171" y="5399314"/>
            <a:ext cx="4876800" cy="377372"/>
          </a:xfrm>
          <a:custGeom>
            <a:avLst/>
            <a:gdLst>
              <a:gd name="connsiteX0" fmla="*/ 0 w 4876800"/>
              <a:gd name="connsiteY0" fmla="*/ 0 h 377372"/>
              <a:gd name="connsiteX1" fmla="*/ 0 w 4876800"/>
              <a:gd name="connsiteY1" fmla="*/ 377372 h 377372"/>
              <a:gd name="connsiteX2" fmla="*/ 4876800 w 4876800"/>
              <a:gd name="connsiteY2" fmla="*/ 377372 h 377372"/>
              <a:gd name="connsiteX3" fmla="*/ 4876800 w 4876800"/>
              <a:gd name="connsiteY3" fmla="*/ 14515 h 377372"/>
            </a:gdLst>
            <a:ahLst/>
            <a:cxnLst>
              <a:cxn ang="0">
                <a:pos x="connsiteX0" y="connsiteY0"/>
              </a:cxn>
              <a:cxn ang="0">
                <a:pos x="connsiteX1" y="connsiteY1"/>
              </a:cxn>
              <a:cxn ang="0">
                <a:pos x="connsiteX2" y="connsiteY2"/>
              </a:cxn>
              <a:cxn ang="0">
                <a:pos x="connsiteX3" y="connsiteY3"/>
              </a:cxn>
            </a:cxnLst>
            <a:rect l="l" t="t" r="r" b="b"/>
            <a:pathLst>
              <a:path w="4876800" h="377372">
                <a:moveTo>
                  <a:pt x="0" y="0"/>
                </a:moveTo>
                <a:lnTo>
                  <a:pt x="0" y="377372"/>
                </a:lnTo>
                <a:lnTo>
                  <a:pt x="4876800" y="377372"/>
                </a:lnTo>
                <a:lnTo>
                  <a:pt x="4876800" y="14515"/>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05530" y="5588000"/>
            <a:ext cx="1132939" cy="369332"/>
          </a:xfrm>
          <a:prstGeom prst="rect">
            <a:avLst/>
          </a:prstGeom>
          <a:solidFill>
            <a:schemeClr val="bg1">
              <a:lumMod val="95000"/>
            </a:schemeClr>
          </a:solidFill>
        </p:spPr>
        <p:txBody>
          <a:bodyPr wrap="none">
            <a:spAutoFit/>
          </a:bodyPr>
          <a:lstStyle/>
          <a:p>
            <a:r>
              <a:rPr lang="en-US" altLang="zh-CN" smtClean="0">
                <a:solidFill>
                  <a:schemeClr val="tx1">
                    <a:lumMod val="75000"/>
                    <a:lumOff val="25000"/>
                  </a:schemeClr>
                </a:solidFill>
              </a:rPr>
              <a:t>Network</a:t>
            </a:r>
            <a:endParaRPr lang="zh-CN" altLang="en-US"/>
          </a:p>
        </p:txBody>
      </p:sp>
    </p:spTree>
    <p:extLst>
      <p:ext uri="{BB962C8B-B14F-4D97-AF65-F5344CB8AC3E}">
        <p14:creationId xmlns:p14="http://schemas.microsoft.com/office/powerpoint/2010/main" val="244779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23</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解析</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89532" y="1355305"/>
            <a:ext cx="5380792" cy="773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t>消息队列（</a:t>
            </a:r>
            <a:r>
              <a:rPr lang="en-US" altLang="zh-CN" dirty="0"/>
              <a:t>Queue</a:t>
            </a:r>
            <a:r>
              <a:rPr lang="zh-CN" altLang="en-US" dirty="0"/>
              <a:t>）与数据库（</a:t>
            </a:r>
            <a:r>
              <a:rPr lang="en-US" altLang="zh-CN" dirty="0"/>
              <a:t>Database</a:t>
            </a:r>
            <a:r>
              <a:rPr lang="zh-CN" altLang="en-US" dirty="0"/>
              <a:t>）</a:t>
            </a:r>
          </a:p>
        </p:txBody>
      </p:sp>
      <p:sp>
        <p:nvSpPr>
          <p:cNvPr id="11" name="矩形 10"/>
          <p:cNvSpPr/>
          <p:nvPr/>
        </p:nvSpPr>
        <p:spPr>
          <a:xfrm>
            <a:off x="425647" y="2857682"/>
            <a:ext cx="5725771" cy="8281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a:t>终端</a:t>
            </a:r>
            <a:r>
              <a:rPr lang="zh-CN" altLang="en-US" smtClean="0"/>
              <a:t>用户（</a:t>
            </a:r>
            <a:r>
              <a:rPr lang="en-US" altLang="zh-CN" smtClean="0"/>
              <a:t>DevOps</a:t>
            </a:r>
            <a:r>
              <a:rPr lang="zh-CN" altLang="en-US" smtClean="0"/>
              <a:t>、</a:t>
            </a:r>
            <a:r>
              <a:rPr lang="en-US" altLang="zh-CN" smtClean="0"/>
              <a:t>Developers</a:t>
            </a:r>
            <a:r>
              <a:rPr lang="zh-CN" altLang="en-US" smtClean="0"/>
              <a:t>、</a:t>
            </a:r>
            <a:r>
              <a:rPr lang="en-US" altLang="zh-CN" smtClean="0"/>
              <a:t>OpenStack</a:t>
            </a:r>
            <a:r>
              <a:rPr lang="zh-CN" altLang="en-US" smtClean="0"/>
              <a:t>）</a:t>
            </a:r>
            <a:endParaRPr lang="zh-CN" altLang="en-US"/>
          </a:p>
        </p:txBody>
      </p:sp>
      <p:sp>
        <p:nvSpPr>
          <p:cNvPr id="12" name="矩形 11"/>
          <p:cNvSpPr/>
          <p:nvPr/>
        </p:nvSpPr>
        <p:spPr>
          <a:xfrm>
            <a:off x="446013" y="4302887"/>
            <a:ext cx="5705405" cy="8050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a:t>Nova</a:t>
            </a:r>
            <a:r>
              <a:rPr lang="zh-CN" altLang="en-US"/>
              <a:t>守护进程</a:t>
            </a:r>
          </a:p>
        </p:txBody>
      </p:sp>
      <p:sp>
        <p:nvSpPr>
          <p:cNvPr id="9" name="矩形 8"/>
          <p:cNvSpPr/>
          <p:nvPr/>
        </p:nvSpPr>
        <p:spPr>
          <a:xfrm>
            <a:off x="446012" y="2148475"/>
            <a:ext cx="8697988" cy="646331"/>
          </a:xfrm>
          <a:prstGeom prst="rect">
            <a:avLst/>
          </a:prstGeom>
        </p:spPr>
        <p:txBody>
          <a:bodyPr wrap="square">
            <a:spAutoFit/>
          </a:bodyPr>
          <a:lstStyle/>
          <a:p>
            <a:r>
              <a:rPr lang="zh-CN" altLang="en-US" dirty="0"/>
              <a:t>通过</a:t>
            </a:r>
            <a:r>
              <a:rPr lang="zh-CN" altLang="en-US" dirty="0">
                <a:solidFill>
                  <a:schemeClr val="tx1">
                    <a:lumMod val="75000"/>
                    <a:lumOff val="25000"/>
                  </a:schemeClr>
                </a:solidFill>
              </a:rPr>
              <a:t>系统内消息传递和信息共享的方式，实现</a:t>
            </a:r>
            <a:r>
              <a:rPr lang="zh-CN" altLang="en-US" dirty="0"/>
              <a:t>任务之间、模块之间、接口之间的异步</a:t>
            </a:r>
            <a:r>
              <a:rPr lang="zh-CN" altLang="en-US" dirty="0" smtClean="0"/>
              <a:t>部署，简化复杂任务的调度流程和模式。</a:t>
            </a:r>
            <a:endParaRPr lang="zh-CN" altLang="en-US" dirty="0">
              <a:solidFill>
                <a:schemeClr val="tx1">
                  <a:lumMod val="75000"/>
                  <a:lumOff val="25000"/>
                </a:schemeClr>
              </a:solidFill>
            </a:endParaRPr>
          </a:p>
        </p:txBody>
      </p:sp>
      <p:sp>
        <p:nvSpPr>
          <p:cNvPr id="18" name="矩形 17"/>
          <p:cNvSpPr/>
          <p:nvPr/>
        </p:nvSpPr>
        <p:spPr>
          <a:xfrm>
            <a:off x="446012" y="3685828"/>
            <a:ext cx="8697988" cy="369332"/>
          </a:xfrm>
          <a:prstGeom prst="rect">
            <a:avLst/>
          </a:prstGeom>
        </p:spPr>
        <p:txBody>
          <a:bodyPr wrap="square">
            <a:spAutoFit/>
          </a:bodyPr>
          <a:lstStyle/>
          <a:p>
            <a:r>
              <a:rPr lang="zh-CN" altLang="en-US" dirty="0" smtClean="0">
                <a:solidFill>
                  <a:schemeClr val="tx1">
                    <a:lumMod val="75000"/>
                    <a:lumOff val="25000"/>
                  </a:schemeClr>
                </a:solidFill>
              </a:rPr>
              <a:t>通过</a:t>
            </a:r>
            <a:r>
              <a:rPr lang="en-US" altLang="zh-CN" dirty="0" smtClean="0">
                <a:solidFill>
                  <a:schemeClr val="tx1">
                    <a:lumMod val="75000"/>
                    <a:lumOff val="25000"/>
                  </a:schemeClr>
                </a:solidFill>
              </a:rPr>
              <a:t>Nova API</a:t>
            </a:r>
            <a:r>
              <a:rPr lang="zh-CN" altLang="en-US" dirty="0" smtClean="0">
                <a:solidFill>
                  <a:schemeClr val="tx1">
                    <a:lumMod val="75000"/>
                    <a:lumOff val="25000"/>
                  </a:schemeClr>
                </a:solidFill>
              </a:rPr>
              <a:t>实现</a:t>
            </a:r>
            <a:r>
              <a:rPr lang="zh-CN" altLang="en-US" dirty="0"/>
              <a:t>与</a:t>
            </a:r>
            <a:r>
              <a:rPr lang="en-US" altLang="zh-CN" dirty="0"/>
              <a:t>OpenStack</a:t>
            </a:r>
            <a:r>
              <a:rPr lang="zh-CN" altLang="en-US" dirty="0"/>
              <a:t>系统的</a:t>
            </a:r>
            <a:r>
              <a:rPr lang="zh-CN" altLang="en-US" dirty="0" smtClean="0"/>
              <a:t>互动。</a:t>
            </a:r>
            <a:endParaRPr lang="zh-CN" altLang="en-US" dirty="0">
              <a:solidFill>
                <a:schemeClr val="tx1">
                  <a:lumMod val="75000"/>
                  <a:lumOff val="25000"/>
                </a:schemeClr>
              </a:solidFill>
            </a:endParaRPr>
          </a:p>
        </p:txBody>
      </p:sp>
      <p:sp>
        <p:nvSpPr>
          <p:cNvPr id="3" name="矩形 2"/>
          <p:cNvSpPr/>
          <p:nvPr/>
        </p:nvSpPr>
        <p:spPr>
          <a:xfrm>
            <a:off x="446012" y="5124960"/>
            <a:ext cx="8510951" cy="369332"/>
          </a:xfrm>
          <a:prstGeom prst="rect">
            <a:avLst/>
          </a:prstGeom>
        </p:spPr>
        <p:txBody>
          <a:bodyPr wrap="square">
            <a:spAutoFit/>
          </a:bodyPr>
          <a:lstStyle/>
          <a:p>
            <a:r>
              <a:rPr lang="zh-CN" altLang="en-US" dirty="0">
                <a:solidFill>
                  <a:schemeClr val="tx1">
                    <a:lumMod val="75000"/>
                    <a:lumOff val="25000"/>
                  </a:schemeClr>
                </a:solidFill>
              </a:rPr>
              <a:t>通过</a:t>
            </a:r>
            <a:r>
              <a:rPr lang="zh-CN" altLang="en-US" dirty="0" smtClean="0">
                <a:solidFill>
                  <a:schemeClr val="tx1">
                    <a:lumMod val="75000"/>
                    <a:lumOff val="25000"/>
                  </a:schemeClr>
                </a:solidFill>
              </a:rPr>
              <a:t>消息队列和数据库来交换信息，以执行</a:t>
            </a:r>
            <a:r>
              <a:rPr lang="en-US" altLang="zh-CN" dirty="0" smtClean="0">
                <a:solidFill>
                  <a:schemeClr val="tx1">
                    <a:lumMod val="75000"/>
                    <a:lumOff val="25000"/>
                  </a:schemeClr>
                </a:solidFill>
              </a:rPr>
              <a:t>API</a:t>
            </a:r>
            <a:r>
              <a:rPr lang="zh-CN" altLang="en-US" dirty="0" smtClean="0">
                <a:solidFill>
                  <a:schemeClr val="tx1">
                    <a:lumMod val="75000"/>
                    <a:lumOff val="25000"/>
                  </a:schemeClr>
                </a:solidFill>
              </a:rPr>
              <a:t>请求，</a:t>
            </a:r>
            <a:r>
              <a:rPr lang="zh-CN" altLang="en-US" dirty="0"/>
              <a:t>完成终端用户的云服务</a:t>
            </a:r>
            <a:r>
              <a:rPr lang="zh-CN" altLang="en-US" dirty="0" smtClean="0"/>
              <a:t>请求。</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74046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57931" y="2184400"/>
            <a:ext cx="2895600" cy="28956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294437" y="3368713"/>
            <a:ext cx="1459740" cy="1459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24</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1774845" cy="461665"/>
          </a:xfrm>
          <a:prstGeom prst="rect">
            <a:avLst/>
          </a:prstGeom>
          <a:noFill/>
        </p:spPr>
        <p:txBody>
          <a:bodyPr wrap="none" rtlCol="0">
            <a:spAutoFit/>
          </a:bodyPr>
          <a:lstStyle/>
          <a:p>
            <a:r>
              <a:rPr lang="en-US" altLang="zh-CN" sz="2400" b="1" dirty="0" smtClean="0">
                <a:solidFill>
                  <a:schemeClr val="accent6"/>
                </a:solidFill>
              </a:rPr>
              <a:t>RabbitMQ</a:t>
            </a:r>
            <a:endParaRPr lang="en-US" altLang="zh-CN" sz="2400" b="1" dirty="0">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897119" y="2840528"/>
            <a:ext cx="4826257" cy="1754326"/>
          </a:xfrm>
          <a:prstGeom prst="rect">
            <a:avLst/>
          </a:prstGeom>
        </p:spPr>
        <p:txBody>
          <a:bodyPr wrap="square">
            <a:spAutoFit/>
          </a:bodyPr>
          <a:lstStyle/>
          <a:p>
            <a:pPr>
              <a:lnSpc>
                <a:spcPct val="150000"/>
              </a:lnSpc>
            </a:pPr>
            <a:r>
              <a:rPr lang="en-US" altLang="zh-CN" dirty="0" smtClean="0">
                <a:solidFill>
                  <a:schemeClr val="tx1">
                    <a:lumMod val="75000"/>
                    <a:lumOff val="25000"/>
                  </a:schemeClr>
                </a:solidFill>
              </a:rPr>
              <a:t>RabbitMQ</a:t>
            </a:r>
            <a:r>
              <a:rPr lang="zh-CN" altLang="en-US" dirty="0">
                <a:solidFill>
                  <a:schemeClr val="tx1">
                    <a:lumMod val="75000"/>
                    <a:lumOff val="25000"/>
                  </a:schemeClr>
                </a:solidFill>
              </a:rPr>
              <a:t>是一种处理消息验证、消息转换和消息路由的架构模式，它协调应用程序之间的信息通信，并使得应用程序或者软件模块之间的相互意识最小化，有效实现解耦</a:t>
            </a:r>
            <a:r>
              <a:rPr lang="zh-CN" altLang="en-US" dirty="0" smtClean="0">
                <a:solidFill>
                  <a:schemeClr val="tx1">
                    <a:lumMod val="75000"/>
                    <a:lumOff val="25000"/>
                  </a:schemeClr>
                </a:solidFill>
              </a:rPr>
              <a:t>。</a:t>
            </a:r>
            <a:endParaRPr lang="zh-CN" altLang="en-US" dirty="0">
              <a:solidFill>
                <a:schemeClr val="tx1">
                  <a:lumMod val="75000"/>
                  <a:lumOff val="25000"/>
                </a:schemeClr>
              </a:solidFill>
            </a:endParaRPr>
          </a:p>
        </p:txBody>
      </p:sp>
      <p:sp>
        <p:nvSpPr>
          <p:cNvPr id="7" name="矩形 6"/>
          <p:cNvSpPr/>
          <p:nvPr/>
        </p:nvSpPr>
        <p:spPr>
          <a:xfrm>
            <a:off x="1253409" y="2539521"/>
            <a:ext cx="1504643" cy="707886"/>
          </a:xfrm>
          <a:prstGeom prst="rect">
            <a:avLst/>
          </a:prstGeom>
        </p:spPr>
        <p:txBody>
          <a:bodyPr wrap="none">
            <a:spAutoFit/>
          </a:bodyPr>
          <a:lstStyle/>
          <a:p>
            <a:r>
              <a:rPr lang="en-US" altLang="zh-CN" sz="2000" smtClean="0">
                <a:solidFill>
                  <a:schemeClr val="bg1"/>
                </a:solidFill>
              </a:rPr>
              <a:t>OpenStack</a:t>
            </a:r>
          </a:p>
          <a:p>
            <a:r>
              <a:rPr lang="en-US" altLang="zh-CN" sz="2000" smtClean="0">
                <a:solidFill>
                  <a:schemeClr val="bg1"/>
                </a:solidFill>
              </a:rPr>
              <a:t>Nova</a:t>
            </a:r>
            <a:r>
              <a:rPr lang="zh-CN" altLang="en-US" sz="2000" smtClean="0">
                <a:solidFill>
                  <a:schemeClr val="bg1"/>
                </a:solidFill>
              </a:rPr>
              <a:t>系统</a:t>
            </a:r>
            <a:endParaRPr lang="zh-CN" altLang="en-US" sz="2000">
              <a:solidFill>
                <a:schemeClr val="bg1"/>
              </a:solidFill>
            </a:endParaRPr>
          </a:p>
        </p:txBody>
      </p:sp>
      <p:sp>
        <p:nvSpPr>
          <p:cNvPr id="8" name="矩形 7"/>
          <p:cNvSpPr/>
          <p:nvPr/>
        </p:nvSpPr>
        <p:spPr>
          <a:xfrm>
            <a:off x="1451732" y="3745786"/>
            <a:ext cx="1107996" cy="646331"/>
          </a:xfrm>
          <a:prstGeom prst="rect">
            <a:avLst/>
          </a:prstGeom>
        </p:spPr>
        <p:txBody>
          <a:bodyPr wrap="none">
            <a:spAutoFit/>
          </a:bodyPr>
          <a:lstStyle/>
          <a:p>
            <a:pPr algn="ctr"/>
            <a:r>
              <a:rPr lang="zh-CN" altLang="en-US" b="1" smtClean="0">
                <a:solidFill>
                  <a:schemeClr val="tx1">
                    <a:lumMod val="75000"/>
                    <a:lumOff val="25000"/>
                  </a:schemeClr>
                </a:solidFill>
              </a:rPr>
              <a:t>信息</a:t>
            </a:r>
            <a:endParaRPr lang="en-US" altLang="zh-CN" b="1" smtClean="0">
              <a:solidFill>
                <a:schemeClr val="tx1">
                  <a:lumMod val="75000"/>
                  <a:lumOff val="25000"/>
                </a:schemeClr>
              </a:solidFill>
            </a:endParaRPr>
          </a:p>
          <a:p>
            <a:pPr algn="ctr"/>
            <a:r>
              <a:rPr lang="zh-CN" altLang="en-US" b="1" smtClean="0">
                <a:solidFill>
                  <a:schemeClr val="tx1">
                    <a:lumMod val="75000"/>
                    <a:lumOff val="25000"/>
                  </a:schemeClr>
                </a:solidFill>
              </a:rPr>
              <a:t>交换中枢</a:t>
            </a:r>
            <a:endParaRPr lang="zh-CN" altLang="en-US" b="1">
              <a:solidFill>
                <a:schemeClr val="tx1">
                  <a:lumMod val="75000"/>
                  <a:lumOff val="25000"/>
                </a:schemeClr>
              </a:solidFill>
            </a:endParaRPr>
          </a:p>
        </p:txBody>
      </p:sp>
      <p:sp>
        <p:nvSpPr>
          <p:cNvPr id="10" name="矩形 9"/>
          <p:cNvSpPr/>
          <p:nvPr/>
        </p:nvSpPr>
        <p:spPr>
          <a:xfrm>
            <a:off x="3843162" y="2308688"/>
            <a:ext cx="1774845" cy="461665"/>
          </a:xfrm>
          <a:prstGeom prst="rect">
            <a:avLst/>
          </a:prstGeom>
        </p:spPr>
        <p:txBody>
          <a:bodyPr wrap="none">
            <a:spAutoFit/>
          </a:bodyPr>
          <a:lstStyle/>
          <a:p>
            <a:r>
              <a:rPr lang="en-US" altLang="zh-CN" sz="2400" b="1" dirty="0">
                <a:solidFill>
                  <a:schemeClr val="tx1">
                    <a:lumMod val="75000"/>
                    <a:lumOff val="25000"/>
                  </a:schemeClr>
                </a:solidFill>
              </a:rPr>
              <a:t>RabbitMQ</a:t>
            </a:r>
            <a:endParaRPr lang="zh-CN" altLang="en-US" sz="2400" b="1" dirty="0">
              <a:solidFill>
                <a:schemeClr val="tx1">
                  <a:lumMod val="75000"/>
                  <a:lumOff val="25000"/>
                </a:schemeClr>
              </a:solidFill>
            </a:endParaRPr>
          </a:p>
        </p:txBody>
      </p:sp>
      <p:sp>
        <p:nvSpPr>
          <p:cNvPr id="16" name="任意多边形 15"/>
          <p:cNvSpPr/>
          <p:nvPr/>
        </p:nvSpPr>
        <p:spPr>
          <a:xfrm>
            <a:off x="2590800" y="2781300"/>
            <a:ext cx="2857500" cy="889000"/>
          </a:xfrm>
          <a:custGeom>
            <a:avLst/>
            <a:gdLst>
              <a:gd name="connsiteX0" fmla="*/ 0 w 2857500"/>
              <a:gd name="connsiteY0" fmla="*/ 889000 h 889000"/>
              <a:gd name="connsiteX1" fmla="*/ 1308100 w 2857500"/>
              <a:gd name="connsiteY1" fmla="*/ 0 h 889000"/>
              <a:gd name="connsiteX2" fmla="*/ 2857500 w 2857500"/>
              <a:gd name="connsiteY2" fmla="*/ 0 h 889000"/>
            </a:gdLst>
            <a:ahLst/>
            <a:cxnLst>
              <a:cxn ang="0">
                <a:pos x="connsiteX0" y="connsiteY0"/>
              </a:cxn>
              <a:cxn ang="0">
                <a:pos x="connsiteX1" y="connsiteY1"/>
              </a:cxn>
              <a:cxn ang="0">
                <a:pos x="connsiteX2" y="connsiteY2"/>
              </a:cxn>
            </a:cxnLst>
            <a:rect l="l" t="t" r="r" b="b"/>
            <a:pathLst>
              <a:path w="2857500" h="889000">
                <a:moveTo>
                  <a:pt x="0" y="889000"/>
                </a:moveTo>
                <a:lnTo>
                  <a:pt x="1308100" y="0"/>
                </a:lnTo>
                <a:lnTo>
                  <a:pt x="285750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3937000" y="2840528"/>
            <a:ext cx="1531601"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235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640080" y="3965262"/>
            <a:ext cx="7772400" cy="1755648"/>
          </a:xfrm>
          <a:prstGeom prst="roundRect">
            <a:avLst>
              <a:gd name="adj" fmla="val 11459"/>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25</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1774845" cy="461665"/>
          </a:xfrm>
          <a:prstGeom prst="rect">
            <a:avLst/>
          </a:prstGeom>
          <a:noFill/>
        </p:spPr>
        <p:txBody>
          <a:bodyPr wrap="none" rtlCol="0">
            <a:spAutoFit/>
          </a:bodyPr>
          <a:lstStyle/>
          <a:p>
            <a:r>
              <a:rPr lang="en-US" altLang="zh-CN" sz="2400" b="1" dirty="0" smtClean="0">
                <a:solidFill>
                  <a:schemeClr val="accent6"/>
                </a:solidFill>
              </a:rPr>
              <a:t>RabbitMQ</a:t>
            </a:r>
            <a:endParaRPr lang="en-US" altLang="zh-CN" sz="2400" b="1" dirty="0">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23850" y="1583579"/>
            <a:ext cx="7863840" cy="874407"/>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solidFill>
                  <a:schemeClr val="tx1">
                    <a:lumMod val="75000"/>
                    <a:lumOff val="25000"/>
                  </a:schemeClr>
                </a:solidFill>
              </a:rPr>
              <a:t>RabbitMQ</a:t>
            </a:r>
            <a:r>
              <a:rPr lang="zh-CN" altLang="en-US" dirty="0">
                <a:solidFill>
                  <a:schemeClr val="tx1">
                    <a:lumMod val="75000"/>
                    <a:lumOff val="25000"/>
                  </a:schemeClr>
                </a:solidFill>
              </a:rPr>
              <a:t>适合部署在一个拓扑灵活易扩展的规模化系统环境中，有效保证不同模块、不同节点、不同进程之间消息通信的时效性；</a:t>
            </a:r>
          </a:p>
        </p:txBody>
      </p:sp>
      <p:sp>
        <p:nvSpPr>
          <p:cNvPr id="8" name="矩形 7"/>
          <p:cNvSpPr/>
          <p:nvPr/>
        </p:nvSpPr>
        <p:spPr>
          <a:xfrm>
            <a:off x="323850" y="2565873"/>
            <a:ext cx="7863840" cy="1338828"/>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solidFill>
                  <a:schemeClr val="tx1">
                    <a:lumMod val="75000"/>
                    <a:lumOff val="25000"/>
                  </a:schemeClr>
                </a:solidFill>
              </a:rPr>
              <a:t>RabbitMQ</a:t>
            </a:r>
            <a:r>
              <a:rPr lang="zh-CN" altLang="en-US" dirty="0">
                <a:solidFill>
                  <a:schemeClr val="tx1">
                    <a:lumMod val="75000"/>
                    <a:lumOff val="25000"/>
                  </a:schemeClr>
                </a:solidFill>
              </a:rPr>
              <a:t>特有的集群</a:t>
            </a:r>
            <a:r>
              <a:rPr lang="en-US" altLang="zh-CN" dirty="0">
                <a:solidFill>
                  <a:schemeClr val="tx1">
                    <a:lumMod val="75000"/>
                    <a:lumOff val="25000"/>
                  </a:schemeClr>
                </a:solidFill>
              </a:rPr>
              <a:t>HA</a:t>
            </a:r>
            <a:r>
              <a:rPr lang="zh-CN" altLang="en-US" dirty="0">
                <a:solidFill>
                  <a:schemeClr val="tx1">
                    <a:lumMod val="75000"/>
                    <a:lumOff val="25000"/>
                  </a:schemeClr>
                </a:solidFill>
              </a:rPr>
              <a:t>安全保障能力可以实现信息枢纽中心的系统级备份，同时单节点具备消息恢复</a:t>
            </a:r>
            <a:r>
              <a:rPr lang="zh-CN" altLang="en-US" dirty="0" smtClean="0">
                <a:solidFill>
                  <a:schemeClr val="tx1">
                    <a:lumMod val="75000"/>
                    <a:lumOff val="25000"/>
                  </a:schemeClr>
                </a:solidFill>
              </a:rPr>
              <a:t>能力，在系统进程奔溃或节点宕机，正在处理的消息队列不丢失。</a:t>
            </a:r>
            <a:endParaRPr lang="zh-CN" altLang="en-US" dirty="0">
              <a:solidFill>
                <a:schemeClr val="tx1">
                  <a:lumMod val="75000"/>
                  <a:lumOff val="25000"/>
                </a:schemeClr>
              </a:solidFill>
            </a:endParaRPr>
          </a:p>
        </p:txBody>
      </p:sp>
      <p:sp>
        <p:nvSpPr>
          <p:cNvPr id="9" name="椭圆 8"/>
          <p:cNvSpPr/>
          <p:nvPr/>
        </p:nvSpPr>
        <p:spPr>
          <a:xfrm>
            <a:off x="1086809" y="4207078"/>
            <a:ext cx="1272016" cy="1272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功能性</a:t>
            </a:r>
          </a:p>
        </p:txBody>
      </p:sp>
      <p:sp>
        <p:nvSpPr>
          <p:cNvPr id="16" name="椭圆 15"/>
          <p:cNvSpPr/>
          <p:nvPr/>
        </p:nvSpPr>
        <p:spPr>
          <a:xfrm>
            <a:off x="2933897" y="4207078"/>
            <a:ext cx="1272016" cy="1272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时效性</a:t>
            </a:r>
          </a:p>
        </p:txBody>
      </p:sp>
      <p:sp>
        <p:nvSpPr>
          <p:cNvPr id="17" name="椭圆 16"/>
          <p:cNvSpPr/>
          <p:nvPr/>
        </p:nvSpPr>
        <p:spPr>
          <a:xfrm>
            <a:off x="4780985" y="4207078"/>
            <a:ext cx="1272016" cy="1272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安全可靠性</a:t>
            </a:r>
          </a:p>
        </p:txBody>
      </p:sp>
      <p:sp>
        <p:nvSpPr>
          <p:cNvPr id="18" name="椭圆 17"/>
          <p:cNvSpPr/>
          <p:nvPr/>
        </p:nvSpPr>
        <p:spPr>
          <a:xfrm>
            <a:off x="6628073" y="4207078"/>
            <a:ext cx="1272016" cy="1272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SLA</a:t>
            </a:r>
          </a:p>
          <a:p>
            <a:pPr algn="ctr"/>
            <a:r>
              <a:rPr lang="zh-CN" altLang="en-US" smtClean="0"/>
              <a:t>方面</a:t>
            </a:r>
            <a:endParaRPr lang="zh-CN" altLang="en-US"/>
          </a:p>
        </p:txBody>
      </p:sp>
    </p:spTree>
    <p:extLst>
      <p:ext uri="{BB962C8B-B14F-4D97-AF65-F5344CB8AC3E}">
        <p14:creationId xmlns:p14="http://schemas.microsoft.com/office/powerpoint/2010/main" val="188053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26</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1184940" cy="461665"/>
          </a:xfrm>
          <a:prstGeom prst="rect">
            <a:avLst/>
          </a:prstGeom>
          <a:noFill/>
        </p:spPr>
        <p:txBody>
          <a:bodyPr wrap="none" rtlCol="0">
            <a:spAutoFit/>
          </a:bodyPr>
          <a:lstStyle/>
          <a:p>
            <a:r>
              <a:rPr lang="en-US" altLang="zh-CN" sz="2400" b="1">
                <a:solidFill>
                  <a:schemeClr val="accent6"/>
                </a:solidFill>
              </a:rPr>
              <a:t>AMQP</a:t>
            </a:r>
            <a:endParaRPr lang="zh-CN" altLang="en-US" sz="2400" b="1">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23850" y="1666404"/>
            <a:ext cx="7953567" cy="369332"/>
          </a:xfrm>
          <a:prstGeom prst="rect">
            <a:avLst/>
          </a:prstGeom>
        </p:spPr>
        <p:txBody>
          <a:bodyPr wrap="square">
            <a:spAutoFit/>
          </a:bodyPr>
          <a:lstStyle/>
          <a:p>
            <a:pPr marL="285750" indent="-285750">
              <a:buFont typeface="Wingdings" panose="05000000000000000000" pitchFamily="2" charset="2"/>
              <a:buChar char="l"/>
            </a:pPr>
            <a:r>
              <a:rPr lang="en-US" altLang="zh-CN">
                <a:solidFill>
                  <a:schemeClr val="tx1">
                    <a:lumMod val="75000"/>
                    <a:lumOff val="25000"/>
                  </a:schemeClr>
                </a:solidFill>
              </a:rPr>
              <a:t>AMQP</a:t>
            </a:r>
            <a:r>
              <a:rPr lang="zh-CN" altLang="en-US">
                <a:solidFill>
                  <a:schemeClr val="tx1">
                    <a:lumMod val="75000"/>
                    <a:lumOff val="25000"/>
                  </a:schemeClr>
                </a:solidFill>
              </a:rPr>
              <a:t>是应用层协议的一个</a:t>
            </a:r>
            <a:r>
              <a:rPr lang="zh-CN" altLang="en-US" b="1">
                <a:solidFill>
                  <a:schemeClr val="accent6"/>
                </a:solidFill>
              </a:rPr>
              <a:t>开放标准</a:t>
            </a:r>
            <a:r>
              <a:rPr lang="zh-CN" altLang="en-US">
                <a:solidFill>
                  <a:schemeClr val="tx1">
                    <a:lumMod val="75000"/>
                    <a:lumOff val="25000"/>
                  </a:schemeClr>
                </a:solidFill>
              </a:rPr>
              <a:t>，为面向消息的中间件而设计</a:t>
            </a:r>
          </a:p>
        </p:txBody>
      </p:sp>
      <p:sp>
        <p:nvSpPr>
          <p:cNvPr id="5" name="矩形 4"/>
          <p:cNvSpPr/>
          <p:nvPr/>
        </p:nvSpPr>
        <p:spPr>
          <a:xfrm>
            <a:off x="323850" y="2384158"/>
            <a:ext cx="7946747" cy="369332"/>
          </a:xfrm>
          <a:prstGeom prst="rect">
            <a:avLst/>
          </a:prstGeom>
        </p:spPr>
        <p:txBody>
          <a:bodyPr wrap="square">
            <a:spAutoFit/>
          </a:bodyPr>
          <a:lstStyle/>
          <a:p>
            <a:pPr marL="285750" indent="-285750">
              <a:buFont typeface="Wingdings" panose="05000000000000000000" pitchFamily="2" charset="2"/>
              <a:buChar char="l"/>
            </a:pPr>
            <a:r>
              <a:rPr lang="en-US" altLang="zh-CN" dirty="0">
                <a:solidFill>
                  <a:schemeClr val="tx1">
                    <a:lumMod val="75000"/>
                    <a:lumOff val="25000"/>
                  </a:schemeClr>
                </a:solidFill>
              </a:rPr>
              <a:t>RabbitMQ</a:t>
            </a:r>
            <a:r>
              <a:rPr lang="zh-CN" altLang="en-US" dirty="0">
                <a:solidFill>
                  <a:schemeClr val="tx1">
                    <a:lumMod val="75000"/>
                    <a:lumOff val="25000"/>
                  </a:schemeClr>
                </a:solidFill>
              </a:rPr>
              <a:t>是</a:t>
            </a:r>
            <a:r>
              <a:rPr lang="en-US" altLang="zh-CN" dirty="0">
                <a:solidFill>
                  <a:schemeClr val="tx1">
                    <a:lumMod val="75000"/>
                    <a:lumOff val="25000"/>
                  </a:schemeClr>
                </a:solidFill>
              </a:rPr>
              <a:t>AMQP</a:t>
            </a:r>
            <a:r>
              <a:rPr lang="zh-CN" altLang="en-US" dirty="0">
                <a:solidFill>
                  <a:schemeClr val="tx1">
                    <a:lumMod val="75000"/>
                    <a:lumOff val="25000"/>
                  </a:schemeClr>
                </a:solidFill>
              </a:rPr>
              <a:t>协议的一个</a:t>
            </a:r>
            <a:r>
              <a:rPr lang="zh-CN" altLang="en-US" b="1" dirty="0">
                <a:solidFill>
                  <a:schemeClr val="accent6"/>
                </a:solidFill>
              </a:rPr>
              <a:t>开源实现</a:t>
            </a:r>
          </a:p>
        </p:txBody>
      </p:sp>
      <p:sp>
        <p:nvSpPr>
          <p:cNvPr id="6" name="矩形 5"/>
          <p:cNvSpPr/>
          <p:nvPr/>
        </p:nvSpPr>
        <p:spPr>
          <a:xfrm>
            <a:off x="323850" y="3101912"/>
            <a:ext cx="7950256" cy="369332"/>
          </a:xfrm>
          <a:prstGeom prst="rect">
            <a:avLst/>
          </a:prstGeom>
        </p:spPr>
        <p:txBody>
          <a:bodyPr wrap="square">
            <a:spAutoFit/>
          </a:bodyPr>
          <a:lstStyle/>
          <a:p>
            <a:pPr marL="285750" indent="-285750">
              <a:buFont typeface="Wingdings" panose="05000000000000000000" pitchFamily="2" charset="2"/>
              <a:buChar char="l"/>
            </a:pPr>
            <a:r>
              <a:rPr lang="en-US" altLang="zh-CN">
                <a:solidFill>
                  <a:schemeClr val="tx1">
                    <a:lumMod val="75000"/>
                    <a:lumOff val="25000"/>
                  </a:schemeClr>
                </a:solidFill>
              </a:rPr>
              <a:t>OpenStack Nova</a:t>
            </a:r>
            <a:r>
              <a:rPr lang="zh-CN" altLang="en-US">
                <a:solidFill>
                  <a:schemeClr val="tx1">
                    <a:lumMod val="75000"/>
                    <a:lumOff val="25000"/>
                  </a:schemeClr>
                </a:solidFill>
              </a:rPr>
              <a:t>各软件模块通过</a:t>
            </a:r>
            <a:r>
              <a:rPr lang="en-US" altLang="zh-CN" b="1">
                <a:solidFill>
                  <a:schemeClr val="accent6"/>
                </a:solidFill>
              </a:rPr>
              <a:t>AMQP</a:t>
            </a:r>
            <a:r>
              <a:rPr lang="zh-CN" altLang="en-US" b="1">
                <a:solidFill>
                  <a:schemeClr val="accent6"/>
                </a:solidFill>
              </a:rPr>
              <a:t>协议</a:t>
            </a:r>
            <a:r>
              <a:rPr lang="zh-CN" altLang="en-US">
                <a:solidFill>
                  <a:schemeClr val="tx1">
                    <a:lumMod val="75000"/>
                    <a:lumOff val="25000"/>
                  </a:schemeClr>
                </a:solidFill>
              </a:rPr>
              <a:t>实现信息通信</a:t>
            </a:r>
          </a:p>
        </p:txBody>
      </p:sp>
      <p:sp>
        <p:nvSpPr>
          <p:cNvPr id="7" name="矩形 6"/>
          <p:cNvSpPr/>
          <p:nvPr/>
        </p:nvSpPr>
        <p:spPr>
          <a:xfrm>
            <a:off x="323850" y="3819666"/>
            <a:ext cx="7950256" cy="369332"/>
          </a:xfrm>
          <a:prstGeom prst="rect">
            <a:avLst/>
          </a:prstGeom>
        </p:spPr>
        <p:txBody>
          <a:bodyPr wrap="square">
            <a:spAutoFit/>
          </a:bodyPr>
          <a:lstStyle/>
          <a:p>
            <a:pPr marL="285750" indent="-285750">
              <a:buFont typeface="Wingdings" panose="05000000000000000000" pitchFamily="2" charset="2"/>
              <a:buChar char="l"/>
            </a:pPr>
            <a:r>
              <a:rPr lang="en-US" altLang="zh-CN">
                <a:solidFill>
                  <a:schemeClr val="tx1">
                    <a:lumMod val="75000"/>
                    <a:lumOff val="25000"/>
                  </a:schemeClr>
                </a:solidFill>
              </a:rPr>
              <a:t>AMQP</a:t>
            </a:r>
            <a:r>
              <a:rPr lang="zh-CN" altLang="en-US">
                <a:solidFill>
                  <a:schemeClr val="tx1">
                    <a:lumMod val="75000"/>
                    <a:lumOff val="25000"/>
                  </a:schemeClr>
                </a:solidFill>
              </a:rPr>
              <a:t>协议的设计</a:t>
            </a:r>
            <a:r>
              <a:rPr lang="zh-CN" altLang="en-US" smtClean="0">
                <a:solidFill>
                  <a:schemeClr val="tx1">
                    <a:lumMod val="75000"/>
                    <a:lumOff val="25000"/>
                  </a:schemeClr>
                </a:solidFill>
              </a:rPr>
              <a:t>理念</a:t>
            </a:r>
            <a:r>
              <a:rPr lang="zh-CN" altLang="en-US">
                <a:solidFill>
                  <a:schemeClr val="tx1">
                    <a:lumMod val="75000"/>
                    <a:lumOff val="25000"/>
                  </a:schemeClr>
                </a:solidFill>
              </a:rPr>
              <a:t>可归纳为</a:t>
            </a:r>
            <a:r>
              <a:rPr lang="zh-CN" altLang="en-US" b="1">
                <a:solidFill>
                  <a:schemeClr val="accent6"/>
                </a:solidFill>
              </a:rPr>
              <a:t>基于状态的面向无连接通信系统模式</a:t>
            </a:r>
          </a:p>
        </p:txBody>
      </p:sp>
      <p:sp>
        <p:nvSpPr>
          <p:cNvPr id="8" name="矩形 7"/>
          <p:cNvSpPr/>
          <p:nvPr/>
        </p:nvSpPr>
        <p:spPr>
          <a:xfrm>
            <a:off x="323850" y="4537420"/>
            <a:ext cx="7950256" cy="646331"/>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chemeClr val="tx1">
                    <a:lumMod val="75000"/>
                    <a:lumOff val="25000"/>
                  </a:schemeClr>
                </a:solidFill>
              </a:rPr>
              <a:t>对于</a:t>
            </a:r>
            <a:r>
              <a:rPr lang="en-US" altLang="zh-CN" dirty="0">
                <a:solidFill>
                  <a:schemeClr val="tx1">
                    <a:lumMod val="75000"/>
                    <a:lumOff val="25000"/>
                  </a:schemeClr>
                </a:solidFill>
              </a:rPr>
              <a:t>AMQP</a:t>
            </a:r>
            <a:r>
              <a:rPr lang="zh-CN" altLang="en-US" dirty="0">
                <a:solidFill>
                  <a:schemeClr val="tx1">
                    <a:lumMod val="75000"/>
                    <a:lumOff val="25000"/>
                  </a:schemeClr>
                </a:solidFill>
              </a:rPr>
              <a:t>来讲，</a:t>
            </a:r>
            <a:r>
              <a:rPr lang="zh-CN" altLang="en-US" b="1" dirty="0">
                <a:solidFill>
                  <a:schemeClr val="accent6"/>
                </a:solidFill>
              </a:rPr>
              <a:t>消息队列</a:t>
            </a:r>
            <a:r>
              <a:rPr lang="zh-CN" altLang="en-US" dirty="0">
                <a:solidFill>
                  <a:schemeClr val="tx1">
                    <a:lumMod val="75000"/>
                    <a:lumOff val="25000"/>
                  </a:schemeClr>
                </a:solidFill>
              </a:rPr>
              <a:t>的</a:t>
            </a:r>
            <a:r>
              <a:rPr lang="zh-CN" altLang="en-US" b="1" dirty="0">
                <a:solidFill>
                  <a:schemeClr val="accent6"/>
                </a:solidFill>
              </a:rPr>
              <a:t>状态信息</a:t>
            </a:r>
            <a:r>
              <a:rPr lang="zh-CN" altLang="en-US" dirty="0">
                <a:solidFill>
                  <a:schemeClr val="tx1">
                    <a:lumMod val="75000"/>
                    <a:lumOff val="25000"/>
                  </a:schemeClr>
                </a:solidFill>
              </a:rPr>
              <a:t>决定通信系统的转发</a:t>
            </a:r>
            <a:r>
              <a:rPr lang="zh-CN" altLang="en-US" dirty="0" smtClean="0">
                <a:solidFill>
                  <a:schemeClr val="tx1">
                    <a:lumMod val="75000"/>
                    <a:lumOff val="25000"/>
                  </a:schemeClr>
                </a:solidFill>
              </a:rPr>
              <a:t>路径，正如</a:t>
            </a:r>
            <a:r>
              <a:rPr lang="en-US" altLang="zh-CN" dirty="0" smtClean="0">
                <a:solidFill>
                  <a:schemeClr val="tx1">
                    <a:lumMod val="75000"/>
                    <a:lumOff val="25000"/>
                  </a:schemeClr>
                </a:solidFill>
              </a:rPr>
              <a:t>IP</a:t>
            </a:r>
            <a:r>
              <a:rPr lang="zh-CN" altLang="en-US" dirty="0">
                <a:solidFill>
                  <a:schemeClr val="tx1">
                    <a:lumMod val="75000"/>
                    <a:lumOff val="25000"/>
                  </a:schemeClr>
                </a:solidFill>
              </a:rPr>
              <a:t>数据包根据路由表实现报文的</a:t>
            </a:r>
            <a:r>
              <a:rPr lang="zh-CN" altLang="en-US" b="1" dirty="0">
                <a:solidFill>
                  <a:schemeClr val="accent6"/>
                </a:solidFill>
              </a:rPr>
              <a:t>本地存储</a:t>
            </a:r>
            <a:r>
              <a:rPr lang="zh-CN" altLang="en-US" dirty="0">
                <a:solidFill>
                  <a:schemeClr val="tx1">
                    <a:lumMod val="75000"/>
                    <a:lumOff val="25000"/>
                  </a:schemeClr>
                </a:solidFill>
              </a:rPr>
              <a:t>与</a:t>
            </a:r>
            <a:r>
              <a:rPr lang="zh-CN" altLang="en-US" b="1" dirty="0">
                <a:solidFill>
                  <a:schemeClr val="accent6"/>
                </a:solidFill>
              </a:rPr>
              <a:t>逐级</a:t>
            </a:r>
            <a:r>
              <a:rPr lang="zh-CN" altLang="en-US" b="1" dirty="0" smtClean="0">
                <a:solidFill>
                  <a:schemeClr val="accent6"/>
                </a:solidFill>
              </a:rPr>
              <a:t>转发。</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09362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27</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1184940" cy="461665"/>
          </a:xfrm>
          <a:prstGeom prst="rect">
            <a:avLst/>
          </a:prstGeom>
          <a:noFill/>
        </p:spPr>
        <p:txBody>
          <a:bodyPr wrap="none" rtlCol="0">
            <a:spAutoFit/>
          </a:bodyPr>
          <a:lstStyle/>
          <a:p>
            <a:r>
              <a:rPr lang="en-US" altLang="zh-CN" sz="2400" b="1">
                <a:solidFill>
                  <a:schemeClr val="accent6"/>
                </a:solidFill>
              </a:rPr>
              <a:t>AMQP</a:t>
            </a:r>
            <a:endParaRPr lang="zh-CN" altLang="en-US" sz="2400" b="1">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363908" y="1618959"/>
            <a:ext cx="6880410" cy="400110"/>
          </a:xfrm>
          <a:prstGeom prst="rect">
            <a:avLst/>
          </a:prstGeom>
          <a:noFill/>
        </p:spPr>
        <p:txBody>
          <a:bodyPr wrap="none">
            <a:spAutoFit/>
          </a:bodyPr>
          <a:lstStyle/>
          <a:p>
            <a:r>
              <a:rPr lang="en-US" altLang="zh-CN" sz="2000" dirty="0" smtClean="0">
                <a:solidFill>
                  <a:schemeClr val="tx1">
                    <a:lumMod val="75000"/>
                    <a:lumOff val="25000"/>
                  </a:schemeClr>
                </a:solidFill>
                <a:latin typeface="+mn-ea"/>
              </a:rPr>
              <a:t>AMQP</a:t>
            </a:r>
            <a:r>
              <a:rPr lang="zh-CN" altLang="en-US" sz="2000" dirty="0" smtClean="0">
                <a:solidFill>
                  <a:schemeClr val="tx1">
                    <a:lumMod val="75000"/>
                    <a:lumOff val="25000"/>
                  </a:schemeClr>
                </a:solidFill>
                <a:latin typeface="+mn-ea"/>
              </a:rPr>
              <a:t>的目标是实现</a:t>
            </a:r>
            <a:r>
              <a:rPr lang="zh-CN" altLang="en-US" sz="2000" dirty="0">
                <a:solidFill>
                  <a:schemeClr val="tx1">
                    <a:lumMod val="75000"/>
                    <a:lumOff val="25000"/>
                  </a:schemeClr>
                </a:solidFill>
                <a:latin typeface="+mn-ea"/>
              </a:rPr>
              <a:t>端到端的信息</a:t>
            </a:r>
            <a:r>
              <a:rPr lang="zh-CN" altLang="en-US" sz="2000" dirty="0" smtClean="0">
                <a:solidFill>
                  <a:schemeClr val="tx1">
                    <a:lumMod val="75000"/>
                    <a:lumOff val="25000"/>
                  </a:schemeClr>
                </a:solidFill>
                <a:latin typeface="+mn-ea"/>
              </a:rPr>
              <a:t>通信。涉及到两个问题：</a:t>
            </a:r>
            <a:endParaRPr lang="zh-CN" altLang="en-US" sz="2000" dirty="0">
              <a:solidFill>
                <a:schemeClr val="tx1">
                  <a:lumMod val="75000"/>
                  <a:lumOff val="25000"/>
                </a:schemeClr>
              </a:solidFill>
              <a:latin typeface="+mn-ea"/>
            </a:endParaRPr>
          </a:p>
        </p:txBody>
      </p:sp>
      <p:sp>
        <p:nvSpPr>
          <p:cNvPr id="7" name="矩形 6"/>
          <p:cNvSpPr/>
          <p:nvPr/>
        </p:nvSpPr>
        <p:spPr>
          <a:xfrm>
            <a:off x="363908" y="2340407"/>
            <a:ext cx="6163507" cy="400110"/>
          </a:xfrm>
          <a:prstGeom prst="rect">
            <a:avLst/>
          </a:prstGeom>
          <a:noFill/>
        </p:spPr>
        <p:txBody>
          <a:bodyPr wrap="square">
            <a:spAutoFit/>
          </a:bodyPr>
          <a:lstStyle/>
          <a:p>
            <a:r>
              <a:rPr lang="zh-CN" altLang="en-US" sz="2000" dirty="0" smtClean="0">
                <a:solidFill>
                  <a:schemeClr val="tx1">
                    <a:lumMod val="75000"/>
                    <a:lumOff val="25000"/>
                  </a:schemeClr>
                </a:solidFill>
                <a:latin typeface="+mn-ea"/>
              </a:rPr>
              <a:t>（</a:t>
            </a:r>
            <a:r>
              <a:rPr lang="en-US" altLang="zh-CN" sz="2000" dirty="0" smtClean="0">
                <a:solidFill>
                  <a:schemeClr val="tx1">
                    <a:lumMod val="75000"/>
                    <a:lumOff val="25000"/>
                  </a:schemeClr>
                </a:solidFill>
                <a:latin typeface="+mn-ea"/>
              </a:rPr>
              <a:t>1</a:t>
            </a:r>
            <a:r>
              <a:rPr lang="zh-CN" altLang="en-US" sz="2000" dirty="0" smtClean="0">
                <a:solidFill>
                  <a:schemeClr val="tx1">
                    <a:lumMod val="75000"/>
                    <a:lumOff val="25000"/>
                  </a:schemeClr>
                </a:solidFill>
                <a:latin typeface="+mn-ea"/>
              </a:rPr>
              <a:t>）</a:t>
            </a:r>
            <a:r>
              <a:rPr lang="en-US" altLang="zh-CN" sz="2000" dirty="0" smtClean="0">
                <a:solidFill>
                  <a:schemeClr val="tx1">
                    <a:lumMod val="75000"/>
                    <a:lumOff val="25000"/>
                  </a:schemeClr>
                </a:solidFill>
                <a:latin typeface="+mn-ea"/>
              </a:rPr>
              <a:t>AMQP</a:t>
            </a:r>
            <a:r>
              <a:rPr lang="zh-CN" altLang="en-US" sz="2000" dirty="0">
                <a:solidFill>
                  <a:schemeClr val="tx1">
                    <a:lumMod val="75000"/>
                    <a:lumOff val="25000"/>
                  </a:schemeClr>
                </a:solidFill>
                <a:latin typeface="+mn-ea"/>
              </a:rPr>
              <a:t>实现通信的因素是什么</a:t>
            </a:r>
          </a:p>
        </p:txBody>
      </p:sp>
      <p:sp>
        <p:nvSpPr>
          <p:cNvPr id="9" name="矩形 8"/>
          <p:cNvSpPr/>
          <p:nvPr/>
        </p:nvSpPr>
        <p:spPr>
          <a:xfrm>
            <a:off x="363908" y="2925312"/>
            <a:ext cx="6163507" cy="553998"/>
          </a:xfrm>
          <a:prstGeom prst="rect">
            <a:avLst/>
          </a:prstGeom>
          <a:noFill/>
        </p:spPr>
        <p:txBody>
          <a:bodyPr wrap="square">
            <a:spAutoFit/>
          </a:bodyPr>
          <a:lstStyle/>
          <a:p>
            <a:pPr>
              <a:lnSpc>
                <a:spcPct val="150000"/>
              </a:lnSpc>
            </a:pPr>
            <a:r>
              <a:rPr lang="zh-CN" altLang="en-US" sz="2000" dirty="0" smtClean="0">
                <a:solidFill>
                  <a:schemeClr val="tx1">
                    <a:lumMod val="75000"/>
                    <a:lumOff val="25000"/>
                  </a:schemeClr>
                </a:solidFill>
                <a:latin typeface="+mn-ea"/>
              </a:rPr>
              <a:t>（</a:t>
            </a:r>
            <a:r>
              <a:rPr lang="en-US" altLang="zh-CN" sz="2000" dirty="0" smtClean="0">
                <a:solidFill>
                  <a:schemeClr val="tx1">
                    <a:lumMod val="75000"/>
                    <a:lumOff val="25000"/>
                  </a:schemeClr>
                </a:solidFill>
                <a:latin typeface="+mn-ea"/>
              </a:rPr>
              <a:t>2</a:t>
            </a:r>
            <a:r>
              <a:rPr lang="zh-CN" altLang="en-US" sz="2000" dirty="0" smtClean="0">
                <a:solidFill>
                  <a:schemeClr val="tx1">
                    <a:lumMod val="75000"/>
                    <a:lumOff val="25000"/>
                  </a:schemeClr>
                </a:solidFill>
                <a:latin typeface="+mn-ea"/>
              </a:rPr>
              <a:t>）</a:t>
            </a:r>
            <a:r>
              <a:rPr lang="en-US" altLang="zh-CN" sz="2000" dirty="0" smtClean="0">
                <a:solidFill>
                  <a:schemeClr val="tx1">
                    <a:lumMod val="75000"/>
                    <a:lumOff val="25000"/>
                  </a:schemeClr>
                </a:solidFill>
                <a:latin typeface="+mn-ea"/>
              </a:rPr>
              <a:t>AMQP</a:t>
            </a:r>
            <a:r>
              <a:rPr lang="zh-CN" altLang="en-US" sz="2000" dirty="0">
                <a:solidFill>
                  <a:schemeClr val="tx1">
                    <a:lumMod val="75000"/>
                    <a:lumOff val="25000"/>
                  </a:schemeClr>
                </a:solidFill>
                <a:latin typeface="+mn-ea"/>
              </a:rPr>
              <a:t>实现通信的实体以及机制是什么</a:t>
            </a:r>
          </a:p>
        </p:txBody>
      </p:sp>
      <p:sp>
        <p:nvSpPr>
          <p:cNvPr id="20" name="矩形 19"/>
          <p:cNvSpPr/>
          <p:nvPr/>
        </p:nvSpPr>
        <p:spPr>
          <a:xfrm>
            <a:off x="363908" y="4142518"/>
            <a:ext cx="8780091" cy="707886"/>
          </a:xfrm>
          <a:prstGeom prst="rect">
            <a:avLst/>
          </a:prstGeom>
          <a:noFill/>
        </p:spPr>
        <p:txBody>
          <a:bodyPr wrap="square">
            <a:spAutoFit/>
          </a:bodyPr>
          <a:lstStyle/>
          <a:p>
            <a:r>
              <a:rPr lang="en-US" altLang="zh-CN" sz="2000" dirty="0" smtClean="0">
                <a:solidFill>
                  <a:schemeClr val="tx1">
                    <a:lumMod val="75000"/>
                    <a:lumOff val="25000"/>
                  </a:schemeClr>
                </a:solidFill>
                <a:latin typeface="+mn-ea"/>
              </a:rPr>
              <a:t>AMQP</a:t>
            </a:r>
            <a:r>
              <a:rPr lang="zh-CN" altLang="en-US" sz="2000" dirty="0" smtClean="0">
                <a:solidFill>
                  <a:schemeClr val="tx1">
                    <a:lumMod val="75000"/>
                    <a:lumOff val="25000"/>
                  </a:schemeClr>
                </a:solidFill>
                <a:latin typeface="+mn-ea"/>
              </a:rPr>
              <a:t>是面向消息的一种应用程序之间的通信方法。通过消息的绑定和转发机制实现信息通信</a:t>
            </a:r>
            <a:endParaRPr lang="zh-CN" altLang="en-US" sz="2000" dirty="0">
              <a:solidFill>
                <a:schemeClr val="tx1">
                  <a:lumMod val="75000"/>
                  <a:lumOff val="25000"/>
                </a:schemeClr>
              </a:solidFill>
              <a:latin typeface="+mn-ea"/>
            </a:endParaRPr>
          </a:p>
        </p:txBody>
      </p:sp>
    </p:spTree>
    <p:extLst>
      <p:ext uri="{BB962C8B-B14F-4D97-AF65-F5344CB8AC3E}">
        <p14:creationId xmlns:p14="http://schemas.microsoft.com/office/powerpoint/2010/main" val="174166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28</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5186035" cy="461665"/>
          </a:xfrm>
          <a:prstGeom prst="rect">
            <a:avLst/>
          </a:prstGeom>
          <a:noFill/>
        </p:spPr>
        <p:txBody>
          <a:bodyPr wrap="none" rtlCol="0">
            <a:spAutoFit/>
          </a:bodyPr>
          <a:lstStyle/>
          <a:p>
            <a:r>
              <a:rPr lang="en-US" altLang="zh-CN" sz="2400" b="1" dirty="0" smtClean="0">
                <a:solidFill>
                  <a:schemeClr val="accent6"/>
                </a:solidFill>
              </a:rPr>
              <a:t>AMQP</a:t>
            </a:r>
            <a:r>
              <a:rPr lang="zh-CN" altLang="en-US" sz="2400" b="1" dirty="0" smtClean="0">
                <a:solidFill>
                  <a:schemeClr val="accent6"/>
                </a:solidFill>
              </a:rPr>
              <a:t>两个核心要素：交换器和队列</a:t>
            </a:r>
            <a:endParaRPr lang="zh-CN" altLang="en-US" sz="2400" b="1" dirty="0">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25648" y="1381130"/>
            <a:ext cx="2388474" cy="369332"/>
          </a:xfrm>
          <a:prstGeom prst="rect">
            <a:avLst/>
          </a:prstGeom>
          <a:solidFill>
            <a:schemeClr val="tx1">
              <a:lumMod val="75000"/>
              <a:lumOff val="25000"/>
            </a:schemeClr>
          </a:solidFill>
        </p:spPr>
        <p:txBody>
          <a:bodyPr wrap="none">
            <a:spAutoFit/>
          </a:bodyPr>
          <a:lstStyle/>
          <a:p>
            <a:r>
              <a:rPr lang="zh-CN" altLang="en-US">
                <a:solidFill>
                  <a:schemeClr val="bg1"/>
                </a:solidFill>
              </a:rPr>
              <a:t>交换器（</a:t>
            </a:r>
            <a:r>
              <a:rPr lang="en-US" altLang="zh-CN">
                <a:solidFill>
                  <a:schemeClr val="bg1"/>
                </a:solidFill>
              </a:rPr>
              <a:t>Exchange</a:t>
            </a:r>
            <a:r>
              <a:rPr lang="zh-CN" altLang="en-US">
                <a:solidFill>
                  <a:schemeClr val="bg1"/>
                </a:solidFill>
              </a:rPr>
              <a:t>）</a:t>
            </a:r>
          </a:p>
        </p:txBody>
      </p:sp>
      <p:sp>
        <p:nvSpPr>
          <p:cNvPr id="7" name="矩形 6"/>
          <p:cNvSpPr/>
          <p:nvPr/>
        </p:nvSpPr>
        <p:spPr>
          <a:xfrm>
            <a:off x="335276" y="1871271"/>
            <a:ext cx="7525181"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交换器由消费者应用程序创建，并且可与其他应用程序实现共享服务</a:t>
            </a:r>
          </a:p>
        </p:txBody>
      </p:sp>
      <p:sp>
        <p:nvSpPr>
          <p:cNvPr id="8" name="矩形 7"/>
          <p:cNvSpPr/>
          <p:nvPr/>
        </p:nvSpPr>
        <p:spPr>
          <a:xfrm>
            <a:off x="335275" y="2276344"/>
            <a:ext cx="7525181"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接收消息之后通过路由表将消息准确且安全地转发至相应的消息队列</a:t>
            </a:r>
          </a:p>
        </p:txBody>
      </p:sp>
      <p:sp>
        <p:nvSpPr>
          <p:cNvPr id="9" name="矩形 8"/>
          <p:cNvSpPr/>
          <p:nvPr/>
        </p:nvSpPr>
        <p:spPr>
          <a:xfrm>
            <a:off x="335276" y="2681417"/>
            <a:ext cx="5257830"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每个交换器通过唯一的</a:t>
            </a:r>
            <a:r>
              <a:rPr lang="en-US" altLang="zh-CN">
                <a:solidFill>
                  <a:schemeClr val="tx1">
                    <a:lumMod val="75000"/>
                    <a:lumOff val="25000"/>
                  </a:schemeClr>
                </a:solidFill>
              </a:rPr>
              <a:t>Exchange ID</a:t>
            </a:r>
            <a:r>
              <a:rPr lang="zh-CN" altLang="en-US">
                <a:solidFill>
                  <a:schemeClr val="tx1">
                    <a:lumMod val="75000"/>
                    <a:lumOff val="25000"/>
                  </a:schemeClr>
                </a:solidFill>
              </a:rPr>
              <a:t>进行识别</a:t>
            </a:r>
          </a:p>
        </p:txBody>
      </p:sp>
      <p:sp>
        <p:nvSpPr>
          <p:cNvPr id="10" name="矩形 9"/>
          <p:cNvSpPr/>
          <p:nvPr/>
        </p:nvSpPr>
        <p:spPr>
          <a:xfrm>
            <a:off x="694015" y="3306501"/>
            <a:ext cx="1338828" cy="369332"/>
          </a:xfrm>
          <a:prstGeom prst="rect">
            <a:avLst/>
          </a:prstGeom>
          <a:solidFill>
            <a:schemeClr val="accent6"/>
          </a:solidFill>
        </p:spPr>
        <p:txBody>
          <a:bodyPr wrap="none">
            <a:spAutoFit/>
          </a:bodyPr>
          <a:lstStyle/>
          <a:p>
            <a:r>
              <a:rPr lang="zh-CN" altLang="en-US">
                <a:solidFill>
                  <a:schemeClr val="bg1"/>
                </a:solidFill>
              </a:rPr>
              <a:t>持久交换器</a:t>
            </a:r>
          </a:p>
        </p:txBody>
      </p:sp>
      <p:sp>
        <p:nvSpPr>
          <p:cNvPr id="11" name="矩形 10"/>
          <p:cNvSpPr/>
          <p:nvPr/>
        </p:nvSpPr>
        <p:spPr>
          <a:xfrm>
            <a:off x="694015" y="4142993"/>
            <a:ext cx="1338828" cy="369332"/>
          </a:xfrm>
          <a:prstGeom prst="rect">
            <a:avLst/>
          </a:prstGeom>
          <a:solidFill>
            <a:schemeClr val="accent6"/>
          </a:solidFill>
        </p:spPr>
        <p:txBody>
          <a:bodyPr wrap="none">
            <a:spAutoFit/>
          </a:bodyPr>
          <a:lstStyle/>
          <a:p>
            <a:r>
              <a:rPr lang="zh-CN" altLang="en-US">
                <a:solidFill>
                  <a:schemeClr val="bg1"/>
                </a:solidFill>
              </a:rPr>
              <a:t>临时交换器</a:t>
            </a:r>
          </a:p>
        </p:txBody>
      </p:sp>
      <p:sp>
        <p:nvSpPr>
          <p:cNvPr id="12" name="矩形 11"/>
          <p:cNvSpPr/>
          <p:nvPr/>
        </p:nvSpPr>
        <p:spPr>
          <a:xfrm>
            <a:off x="694015" y="4979484"/>
            <a:ext cx="1800493" cy="369332"/>
          </a:xfrm>
          <a:prstGeom prst="rect">
            <a:avLst/>
          </a:prstGeom>
          <a:solidFill>
            <a:schemeClr val="accent6"/>
          </a:solidFill>
        </p:spPr>
        <p:txBody>
          <a:bodyPr wrap="none">
            <a:spAutoFit/>
          </a:bodyPr>
          <a:lstStyle/>
          <a:p>
            <a:r>
              <a:rPr lang="zh-CN" altLang="en-US">
                <a:solidFill>
                  <a:schemeClr val="bg1"/>
                </a:solidFill>
              </a:rPr>
              <a:t>自动删除交换器</a:t>
            </a:r>
          </a:p>
        </p:txBody>
      </p:sp>
      <p:sp>
        <p:nvSpPr>
          <p:cNvPr id="16" name="矩形 15"/>
          <p:cNvSpPr/>
          <p:nvPr/>
        </p:nvSpPr>
        <p:spPr>
          <a:xfrm>
            <a:off x="612180" y="3683084"/>
            <a:ext cx="5955476" cy="369332"/>
          </a:xfrm>
          <a:prstGeom prst="rect">
            <a:avLst/>
          </a:prstGeom>
        </p:spPr>
        <p:txBody>
          <a:bodyPr wrap="none">
            <a:spAutoFit/>
          </a:bodyPr>
          <a:lstStyle/>
          <a:p>
            <a:r>
              <a:rPr lang="zh-CN" altLang="en-US">
                <a:solidFill>
                  <a:schemeClr val="tx1">
                    <a:lumMod val="75000"/>
                    <a:lumOff val="25000"/>
                  </a:schemeClr>
                </a:solidFill>
              </a:rPr>
              <a:t>持久</a:t>
            </a:r>
            <a:r>
              <a:rPr lang="zh-CN" altLang="en-US" smtClean="0">
                <a:solidFill>
                  <a:schemeClr val="tx1">
                    <a:lumMod val="75000"/>
                    <a:lumOff val="25000"/>
                  </a:schemeClr>
                </a:solidFill>
              </a:rPr>
              <a:t>交换器</a:t>
            </a:r>
            <a:r>
              <a:rPr lang="zh-CN" altLang="en-US">
                <a:solidFill>
                  <a:schemeClr val="tx1">
                    <a:lumMod val="75000"/>
                    <a:lumOff val="25000"/>
                  </a:schemeClr>
                </a:solidFill>
              </a:rPr>
              <a:t>并不会因为系统重启或者应用程序终止而消除</a:t>
            </a:r>
          </a:p>
        </p:txBody>
      </p:sp>
      <p:sp>
        <p:nvSpPr>
          <p:cNvPr id="17" name="矩形 16"/>
          <p:cNvSpPr/>
          <p:nvPr/>
        </p:nvSpPr>
        <p:spPr>
          <a:xfrm>
            <a:off x="612180" y="4520322"/>
            <a:ext cx="4108817" cy="369332"/>
          </a:xfrm>
          <a:prstGeom prst="rect">
            <a:avLst/>
          </a:prstGeom>
        </p:spPr>
        <p:txBody>
          <a:bodyPr wrap="none">
            <a:spAutoFit/>
          </a:bodyPr>
          <a:lstStyle/>
          <a:p>
            <a:r>
              <a:rPr lang="zh-CN" altLang="en-US">
                <a:solidFill>
                  <a:schemeClr val="tx1">
                    <a:lumMod val="75000"/>
                    <a:lumOff val="25000"/>
                  </a:schemeClr>
                </a:solidFill>
              </a:rPr>
              <a:t>驻留在内存中，随着系统的关闭而消失</a:t>
            </a:r>
          </a:p>
        </p:txBody>
      </p:sp>
      <p:sp>
        <p:nvSpPr>
          <p:cNvPr id="18" name="矩形 17"/>
          <p:cNvSpPr/>
          <p:nvPr/>
        </p:nvSpPr>
        <p:spPr>
          <a:xfrm>
            <a:off x="612180" y="5357561"/>
            <a:ext cx="3877985" cy="369332"/>
          </a:xfrm>
          <a:prstGeom prst="rect">
            <a:avLst/>
          </a:prstGeom>
        </p:spPr>
        <p:txBody>
          <a:bodyPr wrap="none">
            <a:spAutoFit/>
          </a:bodyPr>
          <a:lstStyle/>
          <a:p>
            <a:r>
              <a:rPr lang="zh-CN" altLang="en-US">
                <a:solidFill>
                  <a:schemeClr val="tx1">
                    <a:lumMod val="75000"/>
                    <a:lumOff val="25000"/>
                  </a:schemeClr>
                </a:solidFill>
              </a:rPr>
              <a:t>随着宿主应用程序的中止而自动消亡</a:t>
            </a:r>
          </a:p>
        </p:txBody>
      </p:sp>
    </p:spTree>
    <p:extLst>
      <p:ext uri="{BB962C8B-B14F-4D97-AF65-F5344CB8AC3E}">
        <p14:creationId xmlns:p14="http://schemas.microsoft.com/office/powerpoint/2010/main" val="137525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25648" y="1381130"/>
            <a:ext cx="1843774" cy="369332"/>
          </a:xfrm>
          <a:prstGeom prst="rect">
            <a:avLst/>
          </a:prstGeom>
          <a:solidFill>
            <a:schemeClr val="tx1">
              <a:lumMod val="75000"/>
              <a:lumOff val="25000"/>
            </a:schemeClr>
          </a:solidFill>
        </p:spPr>
        <p:txBody>
          <a:bodyPr wrap="none">
            <a:spAutoFit/>
          </a:bodyPr>
          <a:lstStyle/>
          <a:p>
            <a:r>
              <a:rPr lang="zh-CN" altLang="en-US">
                <a:solidFill>
                  <a:schemeClr val="bg1"/>
                </a:solidFill>
              </a:rPr>
              <a:t>队列（</a:t>
            </a:r>
            <a:r>
              <a:rPr lang="en-US" altLang="zh-CN">
                <a:solidFill>
                  <a:schemeClr val="bg1"/>
                </a:solidFill>
              </a:rPr>
              <a:t>Queue</a:t>
            </a:r>
            <a:r>
              <a:rPr lang="zh-CN" altLang="en-US">
                <a:solidFill>
                  <a:schemeClr val="bg1"/>
                </a:solidFill>
              </a:rPr>
              <a:t>）</a:t>
            </a:r>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29</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1184940" cy="461665"/>
          </a:xfrm>
          <a:prstGeom prst="rect">
            <a:avLst/>
          </a:prstGeom>
          <a:noFill/>
        </p:spPr>
        <p:txBody>
          <a:bodyPr wrap="none" rtlCol="0">
            <a:spAutoFit/>
          </a:bodyPr>
          <a:lstStyle/>
          <a:p>
            <a:r>
              <a:rPr lang="en-US" altLang="zh-CN" sz="2400" b="1">
                <a:solidFill>
                  <a:schemeClr val="accent6"/>
                </a:solidFill>
              </a:rPr>
              <a:t>AMQP</a:t>
            </a:r>
            <a:endParaRPr lang="zh-CN" altLang="en-US" sz="2400" b="1">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61984" y="1694445"/>
            <a:ext cx="8269952"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主要用于实现存储与转发交换器发送来的消息，队列同时也具备灵活的生命周期属性配置，可实现队列的</a:t>
            </a:r>
            <a:r>
              <a:rPr lang="zh-CN" altLang="en-US" b="1">
                <a:solidFill>
                  <a:schemeClr val="accent6"/>
                </a:solidFill>
              </a:rPr>
              <a:t>持久保存</a:t>
            </a:r>
            <a:r>
              <a:rPr lang="zh-CN" altLang="en-US">
                <a:solidFill>
                  <a:schemeClr val="tx1">
                    <a:lumMod val="75000"/>
                    <a:lumOff val="25000"/>
                  </a:schemeClr>
                </a:solidFill>
              </a:rPr>
              <a:t>、</a:t>
            </a:r>
            <a:r>
              <a:rPr lang="zh-CN" altLang="en-US" b="1">
                <a:solidFill>
                  <a:schemeClr val="accent6"/>
                </a:solidFill>
              </a:rPr>
              <a:t>临时驻留</a:t>
            </a:r>
            <a:r>
              <a:rPr lang="zh-CN" altLang="en-US">
                <a:solidFill>
                  <a:schemeClr val="tx1">
                    <a:lumMod val="75000"/>
                    <a:lumOff val="25000"/>
                  </a:schemeClr>
                </a:solidFill>
              </a:rPr>
              <a:t>与</a:t>
            </a:r>
            <a:r>
              <a:rPr lang="zh-CN" altLang="en-US" b="1">
                <a:solidFill>
                  <a:schemeClr val="accent6"/>
                </a:solidFill>
              </a:rPr>
              <a:t>自动删除</a:t>
            </a:r>
            <a:r>
              <a:rPr lang="zh-CN" altLang="en-US">
                <a:solidFill>
                  <a:schemeClr val="tx1">
                    <a:lumMod val="75000"/>
                    <a:lumOff val="25000"/>
                  </a:schemeClr>
                </a:solidFill>
              </a:rPr>
              <a:t>。</a:t>
            </a:r>
          </a:p>
        </p:txBody>
      </p:sp>
      <p:sp>
        <p:nvSpPr>
          <p:cNvPr id="21" name="矩形 20"/>
          <p:cNvSpPr/>
          <p:nvPr/>
        </p:nvSpPr>
        <p:spPr>
          <a:xfrm>
            <a:off x="2452239" y="3309230"/>
            <a:ext cx="1859171" cy="7364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消息</a:t>
            </a:r>
          </a:p>
        </p:txBody>
      </p:sp>
      <p:sp>
        <p:nvSpPr>
          <p:cNvPr id="22" name="矩形 21"/>
          <p:cNvSpPr/>
          <p:nvPr/>
        </p:nvSpPr>
        <p:spPr>
          <a:xfrm>
            <a:off x="4479222" y="3309230"/>
            <a:ext cx="1859171" cy="7364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队列</a:t>
            </a:r>
          </a:p>
        </p:txBody>
      </p:sp>
      <p:sp>
        <p:nvSpPr>
          <p:cNvPr id="23" name="矩形 22"/>
          <p:cNvSpPr/>
          <p:nvPr/>
        </p:nvSpPr>
        <p:spPr>
          <a:xfrm>
            <a:off x="6506205" y="3309230"/>
            <a:ext cx="1859171" cy="7364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交换器</a:t>
            </a:r>
          </a:p>
        </p:txBody>
      </p:sp>
      <p:sp>
        <p:nvSpPr>
          <p:cNvPr id="25" name="矩形 24"/>
          <p:cNvSpPr/>
          <p:nvPr/>
        </p:nvSpPr>
        <p:spPr>
          <a:xfrm>
            <a:off x="417949" y="3193274"/>
            <a:ext cx="1859171" cy="9683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AMQP</a:t>
            </a:r>
            <a:r>
              <a:rPr lang="zh-CN" altLang="en-US" b="1"/>
              <a:t>的</a:t>
            </a:r>
          </a:p>
          <a:p>
            <a:pPr algn="ctr"/>
            <a:r>
              <a:rPr lang="zh-CN" altLang="en-US" b="1"/>
              <a:t>三个关键组件</a:t>
            </a:r>
          </a:p>
        </p:txBody>
      </p:sp>
      <p:sp>
        <p:nvSpPr>
          <p:cNvPr id="26" name="矩形 25"/>
          <p:cNvSpPr/>
          <p:nvPr/>
        </p:nvSpPr>
        <p:spPr>
          <a:xfrm>
            <a:off x="2269422" y="3193274"/>
            <a:ext cx="6271074" cy="96839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04048" y="4308470"/>
            <a:ext cx="8136447" cy="1338828"/>
          </a:xfrm>
          <a:prstGeom prst="rect">
            <a:avLst/>
          </a:prstGeom>
        </p:spPr>
        <p:txBody>
          <a:bodyPr wrap="square">
            <a:spAutoFit/>
          </a:bodyPr>
          <a:lstStyle/>
          <a:p>
            <a:pPr>
              <a:lnSpc>
                <a:spcPct val="150000"/>
              </a:lnSpc>
            </a:pPr>
            <a:r>
              <a:rPr lang="zh-CN" altLang="en-US">
                <a:solidFill>
                  <a:schemeClr val="tx1">
                    <a:lumMod val="75000"/>
                    <a:lumOff val="25000"/>
                  </a:schemeClr>
                </a:solidFill>
              </a:rPr>
              <a:t>任何一个组件的失效都会导致</a:t>
            </a:r>
            <a:r>
              <a:rPr lang="zh-CN" altLang="en-US" b="1">
                <a:solidFill>
                  <a:schemeClr val="accent6"/>
                </a:solidFill>
              </a:rPr>
              <a:t>信息通信的中断</a:t>
            </a:r>
            <a:r>
              <a:rPr lang="zh-CN" altLang="en-US">
                <a:solidFill>
                  <a:schemeClr val="tx1">
                    <a:lumMod val="75000"/>
                    <a:lumOff val="25000"/>
                  </a:schemeClr>
                </a:solidFill>
              </a:rPr>
              <a:t>，因此鉴于三个关键组件的重要性，系统在创建三个组件的同时会打上</a:t>
            </a:r>
            <a:r>
              <a:rPr lang="zh-CN" altLang="en-US" b="1">
                <a:solidFill>
                  <a:schemeClr val="accent6"/>
                </a:solidFill>
              </a:rPr>
              <a:t>“</a:t>
            </a:r>
            <a:r>
              <a:rPr lang="en-US" altLang="zh-CN" b="1">
                <a:solidFill>
                  <a:schemeClr val="accent6"/>
                </a:solidFill>
              </a:rPr>
              <a:t>Durable”</a:t>
            </a:r>
            <a:r>
              <a:rPr lang="zh-CN" altLang="en-US">
                <a:solidFill>
                  <a:schemeClr val="tx1">
                    <a:lumMod val="75000"/>
                    <a:lumOff val="25000"/>
                  </a:schemeClr>
                </a:solidFill>
              </a:rPr>
              <a:t>标签，表明在系统重启之后</a:t>
            </a:r>
            <a:r>
              <a:rPr lang="zh-CN" altLang="en-US" b="1">
                <a:solidFill>
                  <a:schemeClr val="accent6"/>
                </a:solidFill>
              </a:rPr>
              <a:t>立即恢复业务</a:t>
            </a:r>
            <a:r>
              <a:rPr lang="zh-CN" altLang="en-US">
                <a:solidFill>
                  <a:schemeClr val="tx1">
                    <a:lumMod val="75000"/>
                    <a:lumOff val="25000"/>
                  </a:schemeClr>
                </a:solidFill>
              </a:rPr>
              <a:t>功能。</a:t>
            </a:r>
          </a:p>
        </p:txBody>
      </p:sp>
    </p:spTree>
    <p:extLst>
      <p:ext uri="{BB962C8B-B14F-4D97-AF65-F5344CB8AC3E}">
        <p14:creationId xmlns:p14="http://schemas.microsoft.com/office/powerpoint/2010/main" val="140007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6360" y="2621596"/>
            <a:ext cx="5693399" cy="451095"/>
            <a:chOff x="2875069" y="1498375"/>
            <a:chExt cx="5693399" cy="410086"/>
          </a:xfrm>
        </p:grpSpPr>
        <p:sp>
          <p:nvSpPr>
            <p:cNvPr id="2" name="圆角矩形 1"/>
            <p:cNvSpPr/>
            <p:nvPr/>
          </p:nvSpPr>
          <p:spPr>
            <a:xfrm>
              <a:off x="2875069" y="1514307"/>
              <a:ext cx="5693399" cy="394154"/>
            </a:xfrm>
            <a:prstGeom prst="roundRect">
              <a:avLst>
                <a:gd name="adj" fmla="val 20658"/>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498375"/>
              <a:ext cx="3709926" cy="377725"/>
            </a:xfrm>
            <a:prstGeom prst="rect">
              <a:avLst/>
            </a:prstGeom>
          </p:spPr>
          <p:txBody>
            <a:bodyPr wrap="none">
              <a:spAutoFit/>
            </a:bodyPr>
            <a:lstStyle/>
            <a:p>
              <a:r>
                <a:rPr lang="en-US" altLang="zh-CN" sz="2100" spc="225">
                  <a:solidFill>
                    <a:schemeClr val="bg1"/>
                  </a:solidFill>
                  <a:latin typeface="微软雅黑" panose="020B0503020204020204" pitchFamily="34" charset="-122"/>
                  <a:ea typeface="微软雅黑" panose="020B0503020204020204" pitchFamily="34" charset="-122"/>
                </a:rPr>
                <a:t>8.1  OpenStack</a:t>
              </a:r>
              <a:r>
                <a:rPr lang="zh-CN" altLang="en-US" sz="2100" spc="225">
                  <a:solidFill>
                    <a:schemeClr val="bg1"/>
                  </a:solidFill>
                  <a:latin typeface="微软雅黑" panose="020B0503020204020204" pitchFamily="34" charset="-122"/>
                  <a:ea typeface="微软雅黑" panose="020B0503020204020204" pitchFamily="34" charset="-122"/>
                </a:rPr>
                <a:t>背景介绍</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866360" y="3305448"/>
            <a:ext cx="5693399" cy="433620"/>
            <a:chOff x="2875069" y="1970869"/>
            <a:chExt cx="5693399" cy="394200"/>
          </a:xfrm>
        </p:grpSpPr>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2854820" cy="377725"/>
            </a:xfrm>
            <a:prstGeom prst="rect">
              <a:avLst/>
            </a:prstGeom>
          </p:spPr>
          <p:txBody>
            <a:bodyPr wrap="none">
              <a:spAutoFit/>
            </a:bodyPr>
            <a:lstStyle/>
            <a:p>
              <a:r>
                <a:rPr lang="en-US" altLang="zh-CN" sz="2100" spc="225" smtClean="0">
                  <a:solidFill>
                    <a:schemeClr val="tx1">
                      <a:lumMod val="75000"/>
                      <a:lumOff val="25000"/>
                    </a:schemeClr>
                  </a:solidFill>
                  <a:latin typeface="微软雅黑" panose="020B0503020204020204" pitchFamily="34" charset="-122"/>
                  <a:ea typeface="微软雅黑" panose="020B0503020204020204" pitchFamily="34" charset="-122"/>
                </a:rPr>
                <a:t>8.2  </a:t>
              </a:r>
              <a:r>
                <a:rPr lang="zh-CN" altLang="en-US" sz="2100" spc="225" smtClean="0">
                  <a:solidFill>
                    <a:schemeClr val="tx1">
                      <a:lumMod val="75000"/>
                      <a:lumOff val="25000"/>
                    </a:schemeClr>
                  </a:solidFill>
                  <a:latin typeface="微软雅黑" panose="020B0503020204020204" pitchFamily="34" charset="-122"/>
                  <a:ea typeface="微软雅黑" panose="020B0503020204020204" pitchFamily="34" charset="-122"/>
                </a:rPr>
                <a:t>计算</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服务</a:t>
              </a:r>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Nova</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866360" y="3971825"/>
            <a:ext cx="5693399" cy="433620"/>
            <a:chOff x="2875069" y="2436473"/>
            <a:chExt cx="5693399" cy="394200"/>
          </a:xfrm>
        </p:grpSpPr>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440237" cy="377725"/>
            </a:xfrm>
            <a:prstGeom prst="rect">
              <a:avLst/>
            </a:prstGeom>
          </p:spPr>
          <p:txBody>
            <a:bodyPr wrap="none">
              <a:spAutoFit/>
            </a:bodyPr>
            <a:lstStyle/>
            <a:p>
              <a:r>
                <a:rPr lang="en-US" altLang="zh-CN" sz="2100" spc="225" smtClean="0">
                  <a:solidFill>
                    <a:schemeClr val="tx1">
                      <a:lumMod val="75000"/>
                      <a:lumOff val="25000"/>
                    </a:schemeClr>
                  </a:solidFill>
                  <a:latin typeface="微软雅黑" panose="020B0503020204020204" pitchFamily="34" charset="-122"/>
                  <a:ea typeface="微软雅黑" panose="020B0503020204020204" pitchFamily="34" charset="-122"/>
                </a:rPr>
                <a:t>8.3  </a:t>
              </a:r>
              <a:r>
                <a:rPr lang="zh-CN" altLang="en-US" sz="2100" spc="225" smtClean="0">
                  <a:solidFill>
                    <a:schemeClr val="tx1">
                      <a:lumMod val="75000"/>
                      <a:lumOff val="25000"/>
                    </a:schemeClr>
                  </a:solidFill>
                  <a:latin typeface="微软雅黑" panose="020B0503020204020204" pitchFamily="34" charset="-122"/>
                  <a:ea typeface="微软雅黑" panose="020B0503020204020204" pitchFamily="34" charset="-122"/>
                </a:rPr>
                <a:t>对象</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存储服务</a:t>
              </a:r>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Swift</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866360" y="4638201"/>
            <a:ext cx="5693399" cy="433620"/>
            <a:chOff x="2875069" y="2902076"/>
            <a:chExt cx="5693399" cy="394200"/>
          </a:xfrm>
        </p:grpSpPr>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5618850" cy="377725"/>
            </a:xfrm>
            <a:prstGeom prst="rect">
              <a:avLst/>
            </a:prstGeom>
          </p:spPr>
          <p:txBody>
            <a:bodyPr wrap="square">
              <a:spAutoFit/>
            </a:bodyPr>
            <a:lstStyle/>
            <a:p>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8.4  </a:t>
              </a:r>
              <a:r>
                <a:rPr lang="zh-CN" altLang="en-US" sz="2100" spc="300" smtClean="0">
                  <a:solidFill>
                    <a:schemeClr val="tx1">
                      <a:lumMod val="75000"/>
                      <a:lumOff val="25000"/>
                    </a:schemeClr>
                  </a:solidFill>
                  <a:latin typeface="微软雅黑" panose="020B0503020204020204" pitchFamily="34" charset="-122"/>
                  <a:ea typeface="微软雅黑" panose="020B0503020204020204" pitchFamily="34" charset="-122"/>
                </a:rPr>
                <a:t>镜像</a:t>
              </a:r>
              <a:r>
                <a:rPr lang="zh-CN" altLang="en-US" sz="2100" spc="300">
                  <a:solidFill>
                    <a:schemeClr val="tx1">
                      <a:lumMod val="75000"/>
                      <a:lumOff val="25000"/>
                    </a:schemeClr>
                  </a:solidFill>
                  <a:latin typeface="微软雅黑" panose="020B0503020204020204" pitchFamily="34" charset="-122"/>
                  <a:ea typeface="微软雅黑" panose="020B0503020204020204" pitchFamily="34" charset="-122"/>
                </a:rPr>
                <a:t>服务</a:t>
              </a:r>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Glance</a:t>
              </a:r>
              <a:endParaRPr lang="zh-CN" altLang="en-US" sz="21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294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30</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1184940" cy="461665"/>
          </a:xfrm>
          <a:prstGeom prst="rect">
            <a:avLst/>
          </a:prstGeom>
          <a:noFill/>
        </p:spPr>
        <p:txBody>
          <a:bodyPr wrap="none" rtlCol="0">
            <a:spAutoFit/>
          </a:bodyPr>
          <a:lstStyle/>
          <a:p>
            <a:r>
              <a:rPr lang="en-US" altLang="zh-CN" sz="2400" b="1">
                <a:solidFill>
                  <a:schemeClr val="accent6"/>
                </a:solidFill>
              </a:rPr>
              <a:t>AMQP</a:t>
            </a:r>
            <a:endParaRPr lang="zh-CN" altLang="en-US" sz="2400" b="1">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61984" y="1332650"/>
            <a:ext cx="8718352" cy="369332"/>
          </a:xfrm>
          <a:prstGeom prst="rect">
            <a:avLst/>
          </a:prstGeom>
        </p:spPr>
        <p:txBody>
          <a:bodyPr wrap="square">
            <a:spAutoFit/>
          </a:bodyPr>
          <a:lstStyle/>
          <a:p>
            <a:r>
              <a:rPr lang="zh-CN" altLang="en-US">
                <a:solidFill>
                  <a:schemeClr val="tx1">
                    <a:lumMod val="75000"/>
                    <a:lumOff val="25000"/>
                  </a:schemeClr>
                </a:solidFill>
              </a:rPr>
              <a:t>构成</a:t>
            </a:r>
            <a:r>
              <a:rPr lang="en-US" altLang="zh-CN">
                <a:solidFill>
                  <a:schemeClr val="tx1">
                    <a:lumMod val="75000"/>
                    <a:lumOff val="25000"/>
                  </a:schemeClr>
                </a:solidFill>
              </a:rPr>
              <a:t>AMQP</a:t>
            </a:r>
            <a:r>
              <a:rPr lang="zh-CN" altLang="en-US">
                <a:solidFill>
                  <a:schemeClr val="tx1">
                    <a:lumMod val="75000"/>
                    <a:lumOff val="25000"/>
                  </a:schemeClr>
                </a:solidFill>
              </a:rPr>
              <a:t>的三个关键要素的工作方式如</a:t>
            </a:r>
            <a:r>
              <a:rPr lang="zh-CN" altLang="en-US" smtClean="0">
                <a:solidFill>
                  <a:schemeClr val="tx1">
                    <a:lumMod val="75000"/>
                    <a:lumOff val="25000"/>
                  </a:schemeClr>
                </a:solidFill>
              </a:rPr>
              <a:t>图所</a:t>
            </a:r>
            <a:r>
              <a:rPr lang="zh-CN" altLang="en-US">
                <a:solidFill>
                  <a:schemeClr val="tx1">
                    <a:lumMod val="75000"/>
                    <a:lumOff val="25000"/>
                  </a:schemeClr>
                </a:solidFill>
              </a:rPr>
              <a:t>示。</a:t>
            </a:r>
          </a:p>
        </p:txBody>
      </p:sp>
      <p:sp>
        <p:nvSpPr>
          <p:cNvPr id="3" name="矩形 2"/>
          <p:cNvSpPr/>
          <p:nvPr/>
        </p:nvSpPr>
        <p:spPr>
          <a:xfrm>
            <a:off x="435833" y="2336566"/>
            <a:ext cx="1078642" cy="8001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消息</a:t>
            </a:r>
            <a:endParaRPr lang="en-US" altLang="zh-CN" smtClean="0"/>
          </a:p>
          <a:p>
            <a:pPr algn="ctr"/>
            <a:r>
              <a:rPr lang="zh-CN" altLang="en-US" smtClean="0"/>
              <a:t>生产者</a:t>
            </a:r>
            <a:endParaRPr lang="zh-CN" altLang="en-US"/>
          </a:p>
        </p:txBody>
      </p:sp>
      <p:sp>
        <p:nvSpPr>
          <p:cNvPr id="9" name="矩形 8"/>
          <p:cNvSpPr/>
          <p:nvPr/>
        </p:nvSpPr>
        <p:spPr>
          <a:xfrm>
            <a:off x="435833" y="4283920"/>
            <a:ext cx="1078642" cy="8001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消息</a:t>
            </a:r>
            <a:endParaRPr lang="en-US" altLang="zh-CN" smtClean="0"/>
          </a:p>
          <a:p>
            <a:pPr algn="ctr"/>
            <a:r>
              <a:rPr lang="zh-CN" altLang="en-US" smtClean="0"/>
              <a:t>生产者</a:t>
            </a:r>
            <a:endParaRPr lang="zh-CN" altLang="en-US"/>
          </a:p>
        </p:txBody>
      </p:sp>
      <p:sp>
        <p:nvSpPr>
          <p:cNvPr id="10" name="矩形 9"/>
          <p:cNvSpPr/>
          <p:nvPr/>
        </p:nvSpPr>
        <p:spPr>
          <a:xfrm>
            <a:off x="2340217" y="3387725"/>
            <a:ext cx="1078642" cy="800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交换器</a:t>
            </a:r>
            <a:endParaRPr lang="zh-CN" altLang="en-US"/>
          </a:p>
        </p:txBody>
      </p:sp>
      <p:sp>
        <p:nvSpPr>
          <p:cNvPr id="11" name="矩形 10"/>
          <p:cNvSpPr/>
          <p:nvPr/>
        </p:nvSpPr>
        <p:spPr>
          <a:xfrm>
            <a:off x="4188323" y="2336566"/>
            <a:ext cx="2274670" cy="3875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消息队列</a:t>
            </a:r>
            <a:r>
              <a:rPr lang="en-US" altLang="zh-CN" smtClean="0"/>
              <a:t>-1</a:t>
            </a:r>
            <a:endParaRPr lang="zh-CN" altLang="en-US"/>
          </a:p>
        </p:txBody>
      </p:sp>
      <p:sp>
        <p:nvSpPr>
          <p:cNvPr id="12" name="矩形 11"/>
          <p:cNvSpPr/>
          <p:nvPr/>
        </p:nvSpPr>
        <p:spPr>
          <a:xfrm>
            <a:off x="4188323" y="2956856"/>
            <a:ext cx="2274670" cy="3875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消息队列</a:t>
            </a:r>
            <a:r>
              <a:rPr lang="en-US" altLang="zh-CN" smtClean="0"/>
              <a:t>-2</a:t>
            </a:r>
            <a:endParaRPr lang="zh-CN" altLang="en-US"/>
          </a:p>
        </p:txBody>
      </p:sp>
      <p:sp>
        <p:nvSpPr>
          <p:cNvPr id="16" name="矩形 15"/>
          <p:cNvSpPr/>
          <p:nvPr/>
        </p:nvSpPr>
        <p:spPr>
          <a:xfrm>
            <a:off x="4188323" y="3577146"/>
            <a:ext cx="2274670" cy="3875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消息队列</a:t>
            </a:r>
            <a:r>
              <a:rPr lang="en-US" altLang="zh-CN" smtClean="0"/>
              <a:t>-3</a:t>
            </a:r>
            <a:endParaRPr lang="zh-CN" altLang="en-US"/>
          </a:p>
        </p:txBody>
      </p:sp>
      <p:sp>
        <p:nvSpPr>
          <p:cNvPr id="17" name="矩形 16"/>
          <p:cNvSpPr/>
          <p:nvPr/>
        </p:nvSpPr>
        <p:spPr>
          <a:xfrm>
            <a:off x="4188323" y="4197436"/>
            <a:ext cx="2274670" cy="3875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a:t>
            </a:r>
            <a:endParaRPr lang="zh-CN" altLang="en-US"/>
          </a:p>
        </p:txBody>
      </p:sp>
      <p:sp>
        <p:nvSpPr>
          <p:cNvPr id="18" name="矩形 17"/>
          <p:cNvSpPr/>
          <p:nvPr/>
        </p:nvSpPr>
        <p:spPr>
          <a:xfrm>
            <a:off x="4188323" y="4817727"/>
            <a:ext cx="2274670" cy="3875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消息队列</a:t>
            </a:r>
            <a:r>
              <a:rPr lang="en-US" altLang="zh-CN" smtClean="0"/>
              <a:t>-N</a:t>
            </a:r>
            <a:endParaRPr lang="zh-CN" altLang="en-US"/>
          </a:p>
        </p:txBody>
      </p:sp>
      <p:sp>
        <p:nvSpPr>
          <p:cNvPr id="19" name="矩形 18"/>
          <p:cNvSpPr/>
          <p:nvPr/>
        </p:nvSpPr>
        <p:spPr>
          <a:xfrm>
            <a:off x="7560533" y="2336566"/>
            <a:ext cx="1078642" cy="8001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消息</a:t>
            </a:r>
            <a:endParaRPr lang="en-US" altLang="zh-CN" smtClean="0"/>
          </a:p>
          <a:p>
            <a:pPr algn="ctr"/>
            <a:r>
              <a:rPr lang="zh-CN" altLang="en-US" smtClean="0"/>
              <a:t>消费者</a:t>
            </a:r>
            <a:endParaRPr lang="zh-CN" altLang="en-US"/>
          </a:p>
        </p:txBody>
      </p:sp>
      <p:sp>
        <p:nvSpPr>
          <p:cNvPr id="20" name="矩形 19"/>
          <p:cNvSpPr/>
          <p:nvPr/>
        </p:nvSpPr>
        <p:spPr>
          <a:xfrm>
            <a:off x="7560533" y="4283920"/>
            <a:ext cx="1078642" cy="8001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消息</a:t>
            </a:r>
            <a:endParaRPr lang="en-US" altLang="zh-CN" smtClean="0"/>
          </a:p>
          <a:p>
            <a:pPr algn="ctr"/>
            <a:r>
              <a:rPr lang="zh-CN" altLang="en-US" smtClean="0"/>
              <a:t>消费者</a:t>
            </a:r>
            <a:endParaRPr lang="zh-CN" altLang="en-US"/>
          </a:p>
        </p:txBody>
      </p:sp>
      <p:cxnSp>
        <p:nvCxnSpPr>
          <p:cNvPr id="6" name="直接箭头连接符 5"/>
          <p:cNvCxnSpPr>
            <a:stCxn id="3" idx="3"/>
          </p:cNvCxnSpPr>
          <p:nvPr/>
        </p:nvCxnSpPr>
        <p:spPr>
          <a:xfrm>
            <a:off x="1514475" y="2736616"/>
            <a:ext cx="825742" cy="105115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3"/>
            <a:endCxn id="10" idx="1"/>
          </p:cNvCxnSpPr>
          <p:nvPr/>
        </p:nvCxnSpPr>
        <p:spPr>
          <a:xfrm flipV="1">
            <a:off x="1514475" y="3787775"/>
            <a:ext cx="825742" cy="89619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3"/>
          </p:cNvCxnSpPr>
          <p:nvPr/>
        </p:nvCxnSpPr>
        <p:spPr>
          <a:xfrm flipV="1">
            <a:off x="3418859" y="2503997"/>
            <a:ext cx="772760" cy="128377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0" idx="3"/>
            <a:endCxn id="12" idx="1"/>
          </p:cNvCxnSpPr>
          <p:nvPr/>
        </p:nvCxnSpPr>
        <p:spPr>
          <a:xfrm flipV="1">
            <a:off x="3418859" y="3150648"/>
            <a:ext cx="769464" cy="63712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0" idx="3"/>
            <a:endCxn id="16" idx="1"/>
          </p:cNvCxnSpPr>
          <p:nvPr/>
        </p:nvCxnSpPr>
        <p:spPr>
          <a:xfrm flipV="1">
            <a:off x="3418859" y="3770938"/>
            <a:ext cx="769464" cy="1683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0" idx="3"/>
            <a:endCxn id="17" idx="1"/>
          </p:cNvCxnSpPr>
          <p:nvPr/>
        </p:nvCxnSpPr>
        <p:spPr>
          <a:xfrm>
            <a:off x="3418859" y="3787775"/>
            <a:ext cx="769464" cy="60345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0" idx="3"/>
            <a:endCxn id="18" idx="1"/>
          </p:cNvCxnSpPr>
          <p:nvPr/>
        </p:nvCxnSpPr>
        <p:spPr>
          <a:xfrm>
            <a:off x="3418859" y="3787775"/>
            <a:ext cx="769464" cy="122374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1" idx="3"/>
            <a:endCxn id="19" idx="1"/>
          </p:cNvCxnSpPr>
          <p:nvPr/>
        </p:nvCxnSpPr>
        <p:spPr>
          <a:xfrm>
            <a:off x="6462993" y="2530358"/>
            <a:ext cx="1097540" cy="20625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2" idx="3"/>
            <a:endCxn id="19" idx="1"/>
          </p:cNvCxnSpPr>
          <p:nvPr/>
        </p:nvCxnSpPr>
        <p:spPr>
          <a:xfrm flipV="1">
            <a:off x="6462993" y="2736616"/>
            <a:ext cx="1097540" cy="41403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6" idx="3"/>
            <a:endCxn id="19" idx="1"/>
          </p:cNvCxnSpPr>
          <p:nvPr/>
        </p:nvCxnSpPr>
        <p:spPr>
          <a:xfrm flipV="1">
            <a:off x="6462993" y="2736616"/>
            <a:ext cx="1097540" cy="103432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7" idx="3"/>
            <a:endCxn id="20" idx="1"/>
          </p:cNvCxnSpPr>
          <p:nvPr/>
        </p:nvCxnSpPr>
        <p:spPr>
          <a:xfrm>
            <a:off x="6462993" y="4391228"/>
            <a:ext cx="1097540" cy="29274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8" idx="3"/>
            <a:endCxn id="20" idx="1"/>
          </p:cNvCxnSpPr>
          <p:nvPr/>
        </p:nvCxnSpPr>
        <p:spPr>
          <a:xfrm flipV="1">
            <a:off x="6462993" y="4683970"/>
            <a:ext cx="1097540" cy="32754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44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31</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557931" y="2184400"/>
            <a:ext cx="2895600" cy="28956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94437" y="3368713"/>
            <a:ext cx="1459740" cy="1459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97119" y="2840528"/>
            <a:ext cx="4826257" cy="1754326"/>
          </a:xfrm>
          <a:prstGeom prst="rect">
            <a:avLst/>
          </a:prstGeom>
        </p:spPr>
        <p:txBody>
          <a:bodyPr wrap="square">
            <a:spAutoFit/>
          </a:bodyPr>
          <a:lstStyle/>
          <a:p>
            <a:pPr>
              <a:lnSpc>
                <a:spcPct val="150000"/>
              </a:lnSpc>
            </a:pPr>
            <a:r>
              <a:rPr lang="zh-CN" altLang="en-US" dirty="0">
                <a:solidFill>
                  <a:schemeClr val="tx1">
                    <a:lumMod val="75000"/>
                    <a:lumOff val="25000"/>
                  </a:schemeClr>
                </a:solidFill>
              </a:rPr>
              <a:t>目前</a:t>
            </a:r>
            <a:r>
              <a:rPr lang="en-US" altLang="zh-CN" dirty="0">
                <a:solidFill>
                  <a:schemeClr val="tx1">
                    <a:lumMod val="75000"/>
                    <a:lumOff val="25000"/>
                  </a:schemeClr>
                </a:solidFill>
              </a:rPr>
              <a:t>Nova</a:t>
            </a:r>
            <a:r>
              <a:rPr lang="zh-CN" altLang="en-US" dirty="0">
                <a:solidFill>
                  <a:schemeClr val="tx1">
                    <a:lumMod val="75000"/>
                    <a:lumOff val="25000"/>
                  </a:schemeClr>
                </a:solidFill>
              </a:rPr>
              <a:t>中的各个模块通过</a:t>
            </a:r>
            <a:r>
              <a:rPr lang="en-US" altLang="zh-CN" dirty="0">
                <a:solidFill>
                  <a:schemeClr val="tx1">
                    <a:lumMod val="75000"/>
                    <a:lumOff val="25000"/>
                  </a:schemeClr>
                </a:solidFill>
              </a:rPr>
              <a:t>RabbitMQ</a:t>
            </a:r>
            <a:r>
              <a:rPr lang="zh-CN" altLang="en-US" dirty="0">
                <a:solidFill>
                  <a:schemeClr val="tx1">
                    <a:lumMod val="75000"/>
                    <a:lumOff val="25000"/>
                  </a:schemeClr>
                </a:solidFill>
              </a:rPr>
              <a:t>服务器以</a:t>
            </a:r>
            <a:r>
              <a:rPr lang="en-US" altLang="zh-CN" dirty="0">
                <a:solidFill>
                  <a:schemeClr val="tx1">
                    <a:lumMod val="75000"/>
                    <a:lumOff val="25000"/>
                  </a:schemeClr>
                </a:solidFill>
              </a:rPr>
              <a:t>RPC</a:t>
            </a:r>
            <a:r>
              <a:rPr lang="zh-CN" altLang="en-US" dirty="0">
                <a:solidFill>
                  <a:schemeClr val="tx1">
                    <a:lumMod val="75000"/>
                    <a:lumOff val="25000"/>
                  </a:schemeClr>
                </a:solidFill>
              </a:rPr>
              <a:t>（远程过程调用）的方式实现通信，而且各模块之间形成松耦合关联关系，在扩展性、安全性以及性能方面均体现</a:t>
            </a:r>
            <a:r>
              <a:rPr lang="zh-CN" altLang="en-US" dirty="0" smtClean="0">
                <a:solidFill>
                  <a:schemeClr val="tx1">
                    <a:lumMod val="75000"/>
                    <a:lumOff val="25000"/>
                  </a:schemeClr>
                </a:solidFill>
              </a:rPr>
              <a:t>优势。</a:t>
            </a:r>
            <a:endParaRPr lang="zh-CN" altLang="en-US" dirty="0">
              <a:solidFill>
                <a:schemeClr val="tx1">
                  <a:lumMod val="75000"/>
                  <a:lumOff val="25000"/>
                </a:schemeClr>
              </a:solidFill>
            </a:endParaRPr>
          </a:p>
        </p:txBody>
      </p:sp>
      <p:sp>
        <p:nvSpPr>
          <p:cNvPr id="10" name="矩形 9"/>
          <p:cNvSpPr/>
          <p:nvPr/>
        </p:nvSpPr>
        <p:spPr>
          <a:xfrm>
            <a:off x="1278460" y="2640473"/>
            <a:ext cx="1340239" cy="400110"/>
          </a:xfrm>
          <a:prstGeom prst="rect">
            <a:avLst/>
          </a:prstGeom>
        </p:spPr>
        <p:txBody>
          <a:bodyPr wrap="none">
            <a:spAutoFit/>
          </a:bodyPr>
          <a:lstStyle/>
          <a:p>
            <a:r>
              <a:rPr lang="en-US" altLang="zh-CN" sz="2000" smtClean="0">
                <a:solidFill>
                  <a:schemeClr val="bg1"/>
                </a:solidFill>
              </a:rPr>
              <a:t>Nova</a:t>
            </a:r>
            <a:r>
              <a:rPr lang="zh-CN" altLang="en-US" sz="2000" smtClean="0">
                <a:solidFill>
                  <a:schemeClr val="bg1"/>
                </a:solidFill>
              </a:rPr>
              <a:t>系统</a:t>
            </a:r>
            <a:endParaRPr lang="zh-CN" altLang="en-US" sz="2000">
              <a:solidFill>
                <a:schemeClr val="bg1"/>
              </a:solidFill>
            </a:endParaRPr>
          </a:p>
        </p:txBody>
      </p:sp>
      <p:sp>
        <p:nvSpPr>
          <p:cNvPr id="11" name="矩形 10"/>
          <p:cNvSpPr/>
          <p:nvPr/>
        </p:nvSpPr>
        <p:spPr>
          <a:xfrm>
            <a:off x="1682564" y="3745786"/>
            <a:ext cx="646331" cy="646331"/>
          </a:xfrm>
          <a:prstGeom prst="rect">
            <a:avLst/>
          </a:prstGeom>
        </p:spPr>
        <p:txBody>
          <a:bodyPr wrap="none">
            <a:spAutoFit/>
          </a:bodyPr>
          <a:lstStyle/>
          <a:p>
            <a:pPr algn="ctr"/>
            <a:r>
              <a:rPr lang="zh-CN" altLang="en-US" b="1" smtClean="0">
                <a:solidFill>
                  <a:schemeClr val="tx1">
                    <a:lumMod val="75000"/>
                    <a:lumOff val="25000"/>
                  </a:schemeClr>
                </a:solidFill>
              </a:rPr>
              <a:t>信息</a:t>
            </a:r>
            <a:endParaRPr lang="en-US" altLang="zh-CN" b="1" smtClean="0">
              <a:solidFill>
                <a:schemeClr val="tx1">
                  <a:lumMod val="75000"/>
                  <a:lumOff val="25000"/>
                </a:schemeClr>
              </a:solidFill>
            </a:endParaRPr>
          </a:p>
          <a:p>
            <a:pPr algn="ctr"/>
            <a:r>
              <a:rPr lang="zh-CN" altLang="en-US" b="1" smtClean="0">
                <a:solidFill>
                  <a:schemeClr val="tx1">
                    <a:lumMod val="75000"/>
                    <a:lumOff val="25000"/>
                  </a:schemeClr>
                </a:solidFill>
              </a:rPr>
              <a:t>中枢</a:t>
            </a:r>
            <a:endParaRPr lang="zh-CN" altLang="en-US" b="1">
              <a:solidFill>
                <a:schemeClr val="tx1">
                  <a:lumMod val="75000"/>
                  <a:lumOff val="25000"/>
                </a:schemeClr>
              </a:solidFill>
            </a:endParaRPr>
          </a:p>
        </p:txBody>
      </p:sp>
      <p:sp>
        <p:nvSpPr>
          <p:cNvPr id="12" name="矩形 11"/>
          <p:cNvSpPr/>
          <p:nvPr/>
        </p:nvSpPr>
        <p:spPr>
          <a:xfrm>
            <a:off x="3843162" y="2308688"/>
            <a:ext cx="1774845" cy="461665"/>
          </a:xfrm>
          <a:prstGeom prst="rect">
            <a:avLst/>
          </a:prstGeom>
        </p:spPr>
        <p:txBody>
          <a:bodyPr wrap="none">
            <a:spAutoFit/>
          </a:bodyPr>
          <a:lstStyle/>
          <a:p>
            <a:r>
              <a:rPr lang="en-US" altLang="zh-CN" sz="2400" b="1" dirty="0">
                <a:solidFill>
                  <a:schemeClr val="tx1">
                    <a:lumMod val="75000"/>
                    <a:lumOff val="25000"/>
                  </a:schemeClr>
                </a:solidFill>
              </a:rPr>
              <a:t>RabbitMQ</a:t>
            </a:r>
            <a:endParaRPr lang="zh-CN" altLang="en-US" sz="2400" b="1" dirty="0">
              <a:solidFill>
                <a:schemeClr val="tx1">
                  <a:lumMod val="75000"/>
                  <a:lumOff val="25000"/>
                </a:schemeClr>
              </a:solidFill>
            </a:endParaRPr>
          </a:p>
        </p:txBody>
      </p:sp>
      <p:sp>
        <p:nvSpPr>
          <p:cNvPr id="16" name="任意多边形 15"/>
          <p:cNvSpPr/>
          <p:nvPr/>
        </p:nvSpPr>
        <p:spPr>
          <a:xfrm>
            <a:off x="2590800" y="2781300"/>
            <a:ext cx="2857500" cy="889000"/>
          </a:xfrm>
          <a:custGeom>
            <a:avLst/>
            <a:gdLst>
              <a:gd name="connsiteX0" fmla="*/ 0 w 2857500"/>
              <a:gd name="connsiteY0" fmla="*/ 889000 h 889000"/>
              <a:gd name="connsiteX1" fmla="*/ 1308100 w 2857500"/>
              <a:gd name="connsiteY1" fmla="*/ 0 h 889000"/>
              <a:gd name="connsiteX2" fmla="*/ 2857500 w 2857500"/>
              <a:gd name="connsiteY2" fmla="*/ 0 h 889000"/>
            </a:gdLst>
            <a:ahLst/>
            <a:cxnLst>
              <a:cxn ang="0">
                <a:pos x="connsiteX0" y="connsiteY0"/>
              </a:cxn>
              <a:cxn ang="0">
                <a:pos x="connsiteX1" y="connsiteY1"/>
              </a:cxn>
              <a:cxn ang="0">
                <a:pos x="connsiteX2" y="connsiteY2"/>
              </a:cxn>
            </a:cxnLst>
            <a:rect l="l" t="t" r="r" b="b"/>
            <a:pathLst>
              <a:path w="2857500" h="889000">
                <a:moveTo>
                  <a:pt x="0" y="889000"/>
                </a:moveTo>
                <a:lnTo>
                  <a:pt x="1308100" y="0"/>
                </a:lnTo>
                <a:lnTo>
                  <a:pt x="285750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3937000" y="2840528"/>
            <a:ext cx="1531601"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6563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72548" y="1491371"/>
            <a:ext cx="8119002" cy="3693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2548" y="3209910"/>
            <a:ext cx="8119002"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72548" y="4627539"/>
            <a:ext cx="8119002" cy="3693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32</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494147" y="1491371"/>
            <a:ext cx="1242648" cy="369332"/>
          </a:xfrm>
          <a:prstGeom prst="rect">
            <a:avLst/>
          </a:prstGeom>
        </p:spPr>
        <p:txBody>
          <a:bodyPr wrap="none">
            <a:spAutoFit/>
          </a:bodyPr>
          <a:lstStyle/>
          <a:p>
            <a:r>
              <a:rPr lang="en-US" altLang="zh-CN">
                <a:solidFill>
                  <a:schemeClr val="bg1"/>
                </a:solidFill>
              </a:rPr>
              <a:t>1</a:t>
            </a:r>
            <a:r>
              <a:rPr lang="zh-CN" altLang="en-US">
                <a:solidFill>
                  <a:schemeClr val="bg1"/>
                </a:solidFill>
              </a:rPr>
              <a:t>）交换器</a:t>
            </a:r>
          </a:p>
        </p:txBody>
      </p:sp>
      <p:sp>
        <p:nvSpPr>
          <p:cNvPr id="5" name="矩形 4"/>
          <p:cNvSpPr/>
          <p:nvPr/>
        </p:nvSpPr>
        <p:spPr>
          <a:xfrm>
            <a:off x="472548" y="3206290"/>
            <a:ext cx="1011815" cy="369332"/>
          </a:xfrm>
          <a:prstGeom prst="rect">
            <a:avLst/>
          </a:prstGeom>
        </p:spPr>
        <p:txBody>
          <a:bodyPr wrap="none">
            <a:spAutoFit/>
          </a:bodyPr>
          <a:lstStyle/>
          <a:p>
            <a:r>
              <a:rPr lang="en-US" altLang="zh-CN">
                <a:solidFill>
                  <a:schemeClr val="bg1"/>
                </a:solidFill>
              </a:rPr>
              <a:t>2</a:t>
            </a:r>
            <a:r>
              <a:rPr lang="zh-CN" altLang="en-US">
                <a:solidFill>
                  <a:schemeClr val="bg1"/>
                </a:solidFill>
              </a:rPr>
              <a:t>）队列</a:t>
            </a:r>
          </a:p>
        </p:txBody>
      </p:sp>
      <p:sp>
        <p:nvSpPr>
          <p:cNvPr id="6" name="矩形 5"/>
          <p:cNvSpPr/>
          <p:nvPr/>
        </p:nvSpPr>
        <p:spPr>
          <a:xfrm>
            <a:off x="472548" y="4636470"/>
            <a:ext cx="1011815" cy="369332"/>
          </a:xfrm>
          <a:prstGeom prst="rect">
            <a:avLst/>
          </a:prstGeom>
        </p:spPr>
        <p:txBody>
          <a:bodyPr wrap="none">
            <a:spAutoFit/>
          </a:bodyPr>
          <a:lstStyle/>
          <a:p>
            <a:r>
              <a:rPr lang="en-US" altLang="zh-CN">
                <a:solidFill>
                  <a:schemeClr val="bg1"/>
                </a:solidFill>
              </a:rPr>
              <a:t>3</a:t>
            </a:r>
            <a:r>
              <a:rPr lang="zh-CN" altLang="en-US">
                <a:solidFill>
                  <a:schemeClr val="bg1"/>
                </a:solidFill>
              </a:rPr>
              <a:t>）绑定</a:t>
            </a:r>
          </a:p>
        </p:txBody>
      </p:sp>
      <p:sp>
        <p:nvSpPr>
          <p:cNvPr id="7" name="矩形 6"/>
          <p:cNvSpPr/>
          <p:nvPr/>
        </p:nvSpPr>
        <p:spPr>
          <a:xfrm>
            <a:off x="425648" y="1900275"/>
            <a:ext cx="3935693" cy="369332"/>
          </a:xfrm>
          <a:prstGeom prst="rect">
            <a:avLst/>
          </a:prstGeom>
        </p:spPr>
        <p:txBody>
          <a:bodyPr wrap="none">
            <a:spAutoFit/>
          </a:bodyPr>
          <a:lstStyle/>
          <a:p>
            <a:pPr marL="285750" indent="-285750">
              <a:buFont typeface="Wingdings" panose="05000000000000000000" pitchFamily="2" charset="2"/>
              <a:buChar char="l"/>
            </a:pPr>
            <a:r>
              <a:rPr lang="zh-CN" altLang="en-US">
                <a:solidFill>
                  <a:schemeClr val="tx1">
                    <a:lumMod val="75000"/>
                    <a:lumOff val="25000"/>
                  </a:schemeClr>
                </a:solidFill>
              </a:rPr>
              <a:t>接受消息并且将消息转发给队列。</a:t>
            </a:r>
          </a:p>
        </p:txBody>
      </p:sp>
      <p:sp>
        <p:nvSpPr>
          <p:cNvPr id="8" name="矩形 7"/>
          <p:cNvSpPr/>
          <p:nvPr/>
        </p:nvSpPr>
        <p:spPr>
          <a:xfrm>
            <a:off x="425648" y="2259844"/>
            <a:ext cx="8383973"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应用程序在它的权限范围之内可以创建、删除、使用和共享交换器实例。</a:t>
            </a:r>
          </a:p>
        </p:txBody>
      </p:sp>
      <p:sp>
        <p:nvSpPr>
          <p:cNvPr id="9" name="矩形 8"/>
          <p:cNvSpPr/>
          <p:nvPr/>
        </p:nvSpPr>
        <p:spPr>
          <a:xfrm>
            <a:off x="425648" y="2619413"/>
            <a:ext cx="7016552"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交换器可以是持久的、临时的或者自动删除的</a:t>
            </a:r>
          </a:p>
        </p:txBody>
      </p:sp>
      <p:sp>
        <p:nvSpPr>
          <p:cNvPr id="10" name="矩形 9"/>
          <p:cNvSpPr/>
          <p:nvPr/>
        </p:nvSpPr>
        <p:spPr>
          <a:xfrm>
            <a:off x="425648" y="3657248"/>
            <a:ext cx="8308912" cy="369332"/>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chemeClr val="tx1">
                    <a:lumMod val="75000"/>
                    <a:lumOff val="25000"/>
                  </a:schemeClr>
                </a:solidFill>
              </a:rPr>
              <a:t>“消息队列”，它是一</a:t>
            </a:r>
            <a:r>
              <a:rPr lang="zh-CN" altLang="en-US" dirty="0" smtClean="0">
                <a:solidFill>
                  <a:schemeClr val="tx1">
                    <a:lumMod val="75000"/>
                    <a:lumOff val="25000"/>
                  </a:schemeClr>
                </a:solidFill>
              </a:rPr>
              <a:t>个缓冲区</a:t>
            </a:r>
            <a:r>
              <a:rPr lang="zh-CN" altLang="en-US" dirty="0">
                <a:solidFill>
                  <a:schemeClr val="tx1">
                    <a:lumMod val="75000"/>
                    <a:lumOff val="25000"/>
                  </a:schemeClr>
                </a:solidFill>
              </a:rPr>
              <a:t>，它代表一组消费者应用程序保存消息。</a:t>
            </a:r>
          </a:p>
        </p:txBody>
      </p:sp>
      <p:sp>
        <p:nvSpPr>
          <p:cNvPr id="11" name="矩形 10"/>
          <p:cNvSpPr/>
          <p:nvPr/>
        </p:nvSpPr>
        <p:spPr>
          <a:xfrm>
            <a:off x="425648" y="4040662"/>
            <a:ext cx="7868052"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这些应用程序在它们的权限范围内可以创建、使用、共享消息队列。</a:t>
            </a:r>
          </a:p>
        </p:txBody>
      </p:sp>
      <p:sp>
        <p:nvSpPr>
          <p:cNvPr id="12" name="矩形 11"/>
          <p:cNvSpPr/>
          <p:nvPr/>
        </p:nvSpPr>
        <p:spPr>
          <a:xfrm>
            <a:off x="425649" y="4963503"/>
            <a:ext cx="8165902"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chemeClr val="tx1">
                    <a:lumMod val="75000"/>
                    <a:lumOff val="25000"/>
                  </a:schemeClr>
                </a:solidFill>
              </a:rPr>
              <a:t>可以理解为交换器和消息队列之间的一种关系，绑定之后交换器会知道应该把消息发给哪个队列，绑定的关键字称为</a:t>
            </a:r>
            <a:r>
              <a:rPr lang="en-US" altLang="zh-CN" dirty="0" err="1">
                <a:solidFill>
                  <a:schemeClr val="tx1">
                    <a:lumMod val="75000"/>
                    <a:lumOff val="25000"/>
                  </a:schemeClr>
                </a:solidFill>
              </a:rPr>
              <a:t>binding_key</a:t>
            </a:r>
            <a:r>
              <a:rPr lang="zh-CN" altLang="en-US" dirty="0" smtClean="0">
                <a:solidFill>
                  <a:schemeClr val="tx1">
                    <a:lumMod val="75000"/>
                    <a:lumOff val="25000"/>
                  </a:schemeClr>
                </a:solidFill>
              </a:rPr>
              <a:t>。</a:t>
            </a:r>
            <a:r>
              <a:rPr lang="en-US" altLang="zh-CN" dirty="0" smtClean="0">
                <a:solidFill>
                  <a:schemeClr val="tx1">
                    <a:lumMod val="75000"/>
                    <a:lumOff val="25000"/>
                  </a:schemeClr>
                </a:solidFill>
              </a:rPr>
              <a:t>   </a:t>
            </a:r>
            <a:endParaRPr lang="zh-CN" altLang="en-US" dirty="0">
              <a:solidFill>
                <a:schemeClr val="tx1">
                  <a:lumMod val="75000"/>
                  <a:lumOff val="25000"/>
                </a:schemeClr>
              </a:solidFill>
            </a:endParaRPr>
          </a:p>
        </p:txBody>
      </p:sp>
      <p:sp>
        <p:nvSpPr>
          <p:cNvPr id="4" name="矩形 3"/>
          <p:cNvSpPr/>
          <p:nvPr/>
        </p:nvSpPr>
        <p:spPr>
          <a:xfrm>
            <a:off x="718983" y="5717539"/>
            <a:ext cx="8425017" cy="415498"/>
          </a:xfrm>
          <a:prstGeom prst="rect">
            <a:avLst/>
          </a:prstGeom>
        </p:spPr>
        <p:txBody>
          <a:bodyPr wrap="square">
            <a:spAutoFit/>
          </a:bodyPr>
          <a:lstStyle/>
          <a:p>
            <a:pPr>
              <a:lnSpc>
                <a:spcPct val="150000"/>
              </a:lnSpc>
            </a:pPr>
            <a:r>
              <a:rPr lang="en-US" altLang="zh-CN" sz="1400" dirty="0" err="1" smtClean="0">
                <a:solidFill>
                  <a:schemeClr val="tx1">
                    <a:lumMod val="75000"/>
                    <a:lumOff val="25000"/>
                  </a:schemeClr>
                </a:solidFill>
              </a:rPr>
              <a:t>Channel</a:t>
            </a:r>
            <a:r>
              <a:rPr lang="en-US" altLang="zh-CN" sz="1400" dirty="0" err="1">
                <a:solidFill>
                  <a:schemeClr val="tx1">
                    <a:lumMod val="75000"/>
                    <a:lumOff val="25000"/>
                  </a:schemeClr>
                </a:solidFill>
              </a:rPr>
              <a:t>.</a:t>
            </a:r>
            <a:r>
              <a:rPr lang="en-US" altLang="zh-CN" sz="1400" dirty="0" err="1" smtClean="0">
                <a:solidFill>
                  <a:schemeClr val="tx1">
                    <a:lumMod val="75000"/>
                    <a:lumOff val="25000"/>
                  </a:schemeClr>
                </a:solidFill>
              </a:rPr>
              <a:t>Queue_bind</a:t>
            </a:r>
            <a:r>
              <a:rPr lang="en-US" altLang="zh-CN" sz="1400" dirty="0" smtClean="0">
                <a:solidFill>
                  <a:schemeClr val="tx1">
                    <a:lumMod val="75000"/>
                    <a:lumOff val="25000"/>
                  </a:schemeClr>
                </a:solidFill>
              </a:rPr>
              <a:t>(exchange=‘</a:t>
            </a:r>
            <a:r>
              <a:rPr lang="en-US" altLang="zh-CN" sz="1400" dirty="0" err="1" smtClean="0">
                <a:solidFill>
                  <a:schemeClr val="tx1">
                    <a:lumMod val="75000"/>
                    <a:lumOff val="25000"/>
                  </a:schemeClr>
                </a:solidFill>
              </a:rPr>
              <a:t>direct_log</a:t>
            </a:r>
            <a:r>
              <a:rPr lang="en-US" altLang="zh-CN" sz="1400" dirty="0" err="1">
                <a:solidFill>
                  <a:schemeClr val="tx1">
                    <a:lumMod val="75000"/>
                    <a:lumOff val="25000"/>
                  </a:schemeClr>
                </a:solidFill>
              </a:rPr>
              <a:t>’,</a:t>
            </a:r>
            <a:r>
              <a:rPr lang="en-US" altLang="zh-CN" sz="1400" dirty="0" err="1" smtClean="0">
                <a:solidFill>
                  <a:schemeClr val="tx1">
                    <a:lumMod val="75000"/>
                    <a:lumOff val="25000"/>
                  </a:schemeClr>
                </a:solidFill>
              </a:rPr>
              <a:t>queue</a:t>
            </a:r>
            <a:r>
              <a:rPr lang="en-US" altLang="zh-CN" sz="1400" dirty="0" smtClean="0">
                <a:solidFill>
                  <a:schemeClr val="tx1">
                    <a:lumMod val="75000"/>
                    <a:lumOff val="25000"/>
                  </a:schemeClr>
                </a:solidFill>
              </a:rPr>
              <a:t>=</a:t>
            </a:r>
            <a:r>
              <a:rPr lang="en-US" altLang="zh-CN" sz="1400" dirty="0" err="1" smtClean="0">
                <a:solidFill>
                  <a:schemeClr val="tx1">
                    <a:lumMod val="75000"/>
                    <a:lumOff val="25000"/>
                  </a:schemeClr>
                </a:solidFill>
              </a:rPr>
              <a:t>queuename,routing_key</a:t>
            </a:r>
            <a:r>
              <a:rPr lang="en-US" altLang="zh-CN" sz="1400" dirty="0" smtClean="0">
                <a:solidFill>
                  <a:schemeClr val="tx1">
                    <a:lumMod val="75000"/>
                    <a:lumOff val="25000"/>
                  </a:schemeClr>
                </a:solidFill>
              </a:rPr>
              <a:t>=</a:t>
            </a:r>
            <a:r>
              <a:rPr lang="en-US" altLang="zh-CN" sz="1400" dirty="0" err="1" smtClean="0">
                <a:solidFill>
                  <a:schemeClr val="tx1">
                    <a:lumMod val="75000"/>
                    <a:lumOff val="25000"/>
                  </a:schemeClr>
                </a:solidFill>
              </a:rPr>
              <a:t>binging_key</a:t>
            </a:r>
            <a:r>
              <a:rPr lang="en-US" altLang="zh-CN" sz="1400" dirty="0">
                <a:solidFill>
                  <a:schemeClr val="tx1">
                    <a:lumMod val="75000"/>
                    <a:lumOff val="25000"/>
                  </a:schemeClr>
                </a:solidFill>
              </a:rPr>
              <a:t>)</a:t>
            </a:r>
            <a:endParaRPr lang="zh-CN" altLang="en-US" sz="1400" dirty="0">
              <a:solidFill>
                <a:schemeClr val="tx1">
                  <a:lumMod val="75000"/>
                  <a:lumOff val="25000"/>
                </a:schemeClr>
              </a:solidFill>
            </a:endParaRPr>
          </a:p>
        </p:txBody>
      </p:sp>
    </p:spTree>
    <p:extLst>
      <p:ext uri="{BB962C8B-B14F-4D97-AF65-F5344CB8AC3E}">
        <p14:creationId xmlns:p14="http://schemas.microsoft.com/office/powerpoint/2010/main" val="36222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33</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541209" y="2038100"/>
            <a:ext cx="8286681" cy="3416320"/>
          </a:xfrm>
          <a:prstGeom prst="rect">
            <a:avLst/>
          </a:prstGeom>
        </p:spPr>
        <p:txBody>
          <a:bodyPr wrap="square">
            <a:spAutoFit/>
          </a:bodyPr>
          <a:lstStyle/>
          <a:p>
            <a:pPr>
              <a:lnSpc>
                <a:spcPct val="150000"/>
              </a:lnSpc>
            </a:pPr>
            <a:r>
              <a:rPr lang="zh-CN" altLang="en-US" smtClean="0">
                <a:solidFill>
                  <a:schemeClr val="tx1">
                    <a:lumMod val="75000"/>
                    <a:lumOff val="25000"/>
                  </a:schemeClr>
                </a:solidFill>
              </a:rPr>
              <a:t>该</a:t>
            </a:r>
            <a:r>
              <a:rPr lang="zh-CN" altLang="en-US">
                <a:solidFill>
                  <a:schemeClr val="tx1">
                    <a:lumMod val="75000"/>
                    <a:lumOff val="25000"/>
                  </a:schemeClr>
                </a:solidFill>
              </a:rPr>
              <a:t>类交换器不分析所接收到消息中的</a:t>
            </a:r>
            <a:r>
              <a:rPr lang="en-US" altLang="zh-CN" b="1">
                <a:solidFill>
                  <a:schemeClr val="accent6"/>
                </a:solidFill>
              </a:rPr>
              <a:t>Routing Key</a:t>
            </a:r>
            <a:r>
              <a:rPr lang="zh-CN" altLang="en-US">
                <a:solidFill>
                  <a:schemeClr val="tx1">
                    <a:lumMod val="75000"/>
                    <a:lumOff val="25000"/>
                  </a:schemeClr>
                </a:solidFill>
              </a:rPr>
              <a:t>，默认将消息转发到所有与该交换器绑定的队列中去</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a:lnSpc>
                <a:spcPct val="150000"/>
              </a:lnSpc>
            </a:pPr>
            <a:r>
              <a:rPr lang="zh-CN" altLang="en-US" smtClean="0">
                <a:solidFill>
                  <a:schemeClr val="tx1">
                    <a:lumMod val="75000"/>
                    <a:lumOff val="25000"/>
                  </a:schemeClr>
                </a:solidFill>
              </a:rPr>
              <a:t>广播</a:t>
            </a:r>
            <a:r>
              <a:rPr lang="zh-CN" altLang="en-US">
                <a:solidFill>
                  <a:schemeClr val="tx1">
                    <a:lumMod val="75000"/>
                    <a:lumOff val="25000"/>
                  </a:schemeClr>
                </a:solidFill>
              </a:rPr>
              <a:t>式交换器</a:t>
            </a:r>
            <a:r>
              <a:rPr lang="zh-CN" altLang="en-US" b="1">
                <a:solidFill>
                  <a:schemeClr val="accent6"/>
                </a:solidFill>
              </a:rPr>
              <a:t>转发效率最高</a:t>
            </a:r>
            <a:r>
              <a:rPr lang="zh-CN" altLang="en-US">
                <a:solidFill>
                  <a:schemeClr val="tx1">
                    <a:lumMod val="75000"/>
                    <a:lumOff val="25000"/>
                  </a:schemeClr>
                </a:solidFill>
              </a:rPr>
              <a:t>，但是</a:t>
            </a:r>
            <a:r>
              <a:rPr lang="zh-CN" altLang="en-US" b="1">
                <a:solidFill>
                  <a:schemeClr val="accent6"/>
                </a:solidFill>
              </a:rPr>
              <a:t>安全性较低</a:t>
            </a:r>
            <a:r>
              <a:rPr lang="zh-CN" altLang="en-US">
                <a:solidFill>
                  <a:schemeClr val="tx1">
                    <a:lumMod val="75000"/>
                    <a:lumOff val="25000"/>
                  </a:schemeClr>
                </a:solidFill>
              </a:rPr>
              <a:t>，消费者应用程序可获取本不属于自己的消息</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a:lnSpc>
                <a:spcPct val="150000"/>
              </a:lnSpc>
            </a:pPr>
            <a:endParaRPr lang="zh-CN" altLang="en-US">
              <a:solidFill>
                <a:schemeClr val="tx1">
                  <a:lumMod val="75000"/>
                  <a:lumOff val="25000"/>
                </a:schemeClr>
              </a:solidFill>
            </a:endParaRPr>
          </a:p>
          <a:p>
            <a:pPr>
              <a:lnSpc>
                <a:spcPct val="150000"/>
              </a:lnSpc>
            </a:pPr>
            <a:r>
              <a:rPr lang="zh-CN" altLang="en-US">
                <a:solidFill>
                  <a:schemeClr val="tx1">
                    <a:lumMod val="75000"/>
                    <a:lumOff val="25000"/>
                  </a:schemeClr>
                </a:solidFill>
              </a:rPr>
              <a:t>广播交换器是</a:t>
            </a:r>
            <a:r>
              <a:rPr lang="zh-CN" altLang="en-US" b="1">
                <a:solidFill>
                  <a:schemeClr val="accent6"/>
                </a:solidFill>
              </a:rPr>
              <a:t>最简单</a:t>
            </a:r>
            <a:r>
              <a:rPr lang="zh-CN" altLang="en-US">
                <a:solidFill>
                  <a:schemeClr val="tx1">
                    <a:lumMod val="75000"/>
                    <a:lumOff val="25000"/>
                  </a:schemeClr>
                </a:solidFill>
              </a:rPr>
              <a:t>的一种类型，就像我们从字面上理解到的一样，它把所有接收到的消息广播到所有它所知道的队列中去，不论消息的关键字是什么，消息都会被路由到和该交换器绑定的队列中去。</a:t>
            </a:r>
          </a:p>
        </p:txBody>
      </p:sp>
      <p:sp>
        <p:nvSpPr>
          <p:cNvPr id="3" name="矩形 2"/>
          <p:cNvSpPr/>
          <p:nvPr/>
        </p:nvSpPr>
        <p:spPr>
          <a:xfrm>
            <a:off x="404049" y="1396630"/>
            <a:ext cx="3586238" cy="369332"/>
          </a:xfrm>
          <a:prstGeom prst="rect">
            <a:avLst/>
          </a:prstGeom>
          <a:solidFill>
            <a:schemeClr val="tx1">
              <a:lumMod val="75000"/>
              <a:lumOff val="25000"/>
            </a:schemeClr>
          </a:solidFill>
        </p:spPr>
        <p:txBody>
          <a:bodyPr wrap="none">
            <a:spAutoFit/>
          </a:bodyPr>
          <a:lstStyle/>
          <a:p>
            <a:r>
              <a:rPr lang="en-US" altLang="zh-CN">
                <a:solidFill>
                  <a:schemeClr val="bg1"/>
                </a:solidFill>
              </a:rPr>
              <a:t>1</a:t>
            </a:r>
            <a:r>
              <a:rPr lang="zh-CN" altLang="en-US">
                <a:solidFill>
                  <a:schemeClr val="bg1"/>
                </a:solidFill>
              </a:rPr>
              <a:t>）广播式交换器类型（</a:t>
            </a:r>
            <a:r>
              <a:rPr lang="en-US" altLang="zh-CN">
                <a:solidFill>
                  <a:schemeClr val="bg1"/>
                </a:solidFill>
              </a:rPr>
              <a:t>fanout</a:t>
            </a:r>
            <a:r>
              <a:rPr lang="zh-CN" altLang="en-US">
                <a:solidFill>
                  <a:schemeClr val="bg1"/>
                </a:solidFill>
              </a:rPr>
              <a:t>）</a:t>
            </a:r>
          </a:p>
        </p:txBody>
      </p:sp>
      <p:sp>
        <p:nvSpPr>
          <p:cNvPr id="6" name="矩形 5"/>
          <p:cNvSpPr/>
          <p:nvPr/>
        </p:nvSpPr>
        <p:spPr>
          <a:xfrm>
            <a:off x="404049" y="2130552"/>
            <a:ext cx="101798" cy="16157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4049" y="4110850"/>
            <a:ext cx="101798" cy="1280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932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34</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23850" y="4948708"/>
            <a:ext cx="8225147" cy="369332"/>
          </a:xfrm>
          <a:prstGeom prst="rect">
            <a:avLst/>
          </a:prstGeom>
        </p:spPr>
        <p:txBody>
          <a:bodyPr wrap="square">
            <a:spAutoFit/>
          </a:bodyPr>
          <a:lstStyle/>
          <a:p>
            <a:r>
              <a:rPr lang="zh-CN" altLang="en-US"/>
              <a:t>在程序中申明一个广播式交换器的代码如下</a:t>
            </a:r>
            <a:r>
              <a:rPr lang="zh-CN" altLang="en-US" smtClean="0"/>
              <a:t>：</a:t>
            </a:r>
            <a:endParaRPr lang="zh-CN" altLang="en-US"/>
          </a:p>
        </p:txBody>
      </p:sp>
      <p:grpSp>
        <p:nvGrpSpPr>
          <p:cNvPr id="6" name="组合 5"/>
          <p:cNvGrpSpPr/>
          <p:nvPr/>
        </p:nvGrpSpPr>
        <p:grpSpPr>
          <a:xfrm>
            <a:off x="832104" y="2209965"/>
            <a:ext cx="6382513" cy="2500572"/>
            <a:chOff x="832104" y="2209965"/>
            <a:chExt cx="6382513" cy="2500572"/>
          </a:xfrm>
        </p:grpSpPr>
        <p:sp>
          <p:nvSpPr>
            <p:cNvPr id="5" name="椭圆 4"/>
            <p:cNvSpPr/>
            <p:nvPr/>
          </p:nvSpPr>
          <p:spPr>
            <a:xfrm>
              <a:off x="832104" y="3158726"/>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P</a:t>
              </a:r>
              <a:endParaRPr lang="zh-CN" altLang="en-US"/>
            </a:p>
          </p:txBody>
        </p:sp>
        <p:sp>
          <p:nvSpPr>
            <p:cNvPr id="10" name="椭圆 9"/>
            <p:cNvSpPr/>
            <p:nvPr/>
          </p:nvSpPr>
          <p:spPr>
            <a:xfrm>
              <a:off x="3161405" y="3158726"/>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X</a:t>
              </a:r>
              <a:endParaRPr lang="zh-CN" altLang="en-US"/>
            </a:p>
          </p:txBody>
        </p:sp>
        <p:cxnSp>
          <p:nvCxnSpPr>
            <p:cNvPr id="7" name="直接箭头连接符 6"/>
            <p:cNvCxnSpPr>
              <a:stCxn id="5" idx="6"/>
              <a:endCxn id="10" idx="2"/>
            </p:cNvCxnSpPr>
            <p:nvPr/>
          </p:nvCxnSpPr>
          <p:spPr>
            <a:xfrm>
              <a:off x="2093976" y="3523597"/>
              <a:ext cx="1067429"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294377" y="220996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678425" y="220996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062473" y="220996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446521" y="220996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830569" y="220996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4377" y="3946434"/>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678425" y="3946434"/>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062473" y="3946434"/>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446521" y="3946434"/>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830569" y="3946434"/>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a:stCxn id="10" idx="6"/>
              <a:endCxn id="8" idx="1"/>
            </p:cNvCxnSpPr>
            <p:nvPr/>
          </p:nvCxnSpPr>
          <p:spPr>
            <a:xfrm flipV="1">
              <a:off x="4423277" y="2592017"/>
              <a:ext cx="871100" cy="93158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6"/>
              <a:endCxn id="22" idx="1"/>
            </p:cNvCxnSpPr>
            <p:nvPr/>
          </p:nvCxnSpPr>
          <p:spPr>
            <a:xfrm>
              <a:off x="4423277" y="3523597"/>
              <a:ext cx="871100" cy="80488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04049" y="1396630"/>
            <a:ext cx="3586238" cy="369332"/>
          </a:xfrm>
          <a:prstGeom prst="rect">
            <a:avLst/>
          </a:prstGeom>
          <a:solidFill>
            <a:schemeClr val="tx1">
              <a:lumMod val="75000"/>
              <a:lumOff val="25000"/>
            </a:schemeClr>
          </a:solidFill>
        </p:spPr>
        <p:txBody>
          <a:bodyPr wrap="none">
            <a:spAutoFit/>
          </a:bodyPr>
          <a:lstStyle/>
          <a:p>
            <a:r>
              <a:rPr lang="en-US" altLang="zh-CN">
                <a:solidFill>
                  <a:schemeClr val="bg1"/>
                </a:solidFill>
              </a:rPr>
              <a:t>1</a:t>
            </a:r>
            <a:r>
              <a:rPr lang="zh-CN" altLang="en-US">
                <a:solidFill>
                  <a:schemeClr val="bg1"/>
                </a:solidFill>
              </a:rPr>
              <a:t>）广播式交换器类型（</a:t>
            </a:r>
            <a:r>
              <a:rPr lang="en-US" altLang="zh-CN">
                <a:solidFill>
                  <a:schemeClr val="bg1"/>
                </a:solidFill>
              </a:rPr>
              <a:t>fanout</a:t>
            </a:r>
            <a:r>
              <a:rPr lang="zh-CN" altLang="en-US">
                <a:solidFill>
                  <a:schemeClr val="bg1"/>
                </a:solidFill>
              </a:rPr>
              <a:t>）</a:t>
            </a:r>
          </a:p>
        </p:txBody>
      </p:sp>
      <p:sp>
        <p:nvSpPr>
          <p:cNvPr id="9" name="矩形 8"/>
          <p:cNvSpPr/>
          <p:nvPr/>
        </p:nvSpPr>
        <p:spPr>
          <a:xfrm>
            <a:off x="404049" y="5363523"/>
            <a:ext cx="7850244" cy="338554"/>
          </a:xfrm>
          <a:prstGeom prst="rect">
            <a:avLst/>
          </a:prstGeom>
          <a:solidFill>
            <a:schemeClr val="tx1">
              <a:lumMod val="85000"/>
              <a:lumOff val="15000"/>
            </a:schemeClr>
          </a:solidFill>
        </p:spPr>
        <p:txBody>
          <a:bodyPr wrap="square">
            <a:spAutoFit/>
          </a:bodyPr>
          <a:lstStyle/>
          <a:p>
            <a:r>
              <a:rPr lang="en-US" altLang="zh-CN" sz="1600">
                <a:solidFill>
                  <a:schemeClr val="bg1"/>
                </a:solidFill>
              </a:rPr>
              <a:t>channel.exchange_declare</a:t>
            </a:r>
            <a:r>
              <a:rPr lang="zh-CN" altLang="en-US" sz="1600">
                <a:solidFill>
                  <a:schemeClr val="bg1"/>
                </a:solidFill>
              </a:rPr>
              <a:t>（</a:t>
            </a:r>
            <a:r>
              <a:rPr lang="en-US" altLang="zh-CN" sz="1600">
                <a:solidFill>
                  <a:schemeClr val="bg1"/>
                </a:solidFill>
              </a:rPr>
              <a:t>exchange='fanout',type='fanout'</a:t>
            </a:r>
            <a:r>
              <a:rPr lang="zh-CN" altLang="en-US" sz="1600">
                <a:solidFill>
                  <a:schemeClr val="bg1"/>
                </a:solidFill>
              </a:rPr>
              <a:t>）</a:t>
            </a:r>
          </a:p>
        </p:txBody>
      </p:sp>
    </p:spTree>
    <p:extLst>
      <p:ext uri="{BB962C8B-B14F-4D97-AF65-F5344CB8AC3E}">
        <p14:creationId xmlns:p14="http://schemas.microsoft.com/office/powerpoint/2010/main" val="1409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35</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42423" y="2042445"/>
            <a:ext cx="8370536" cy="3000821"/>
          </a:xfrm>
          <a:prstGeom prst="rect">
            <a:avLst/>
          </a:prstGeom>
        </p:spPr>
        <p:txBody>
          <a:bodyPr wrap="square">
            <a:spAutoFit/>
          </a:bodyPr>
          <a:lstStyle/>
          <a:p>
            <a:pPr>
              <a:lnSpc>
                <a:spcPct val="150000"/>
              </a:lnSpc>
            </a:pPr>
            <a:r>
              <a:rPr lang="zh-CN" altLang="en-US" smtClean="0">
                <a:solidFill>
                  <a:schemeClr val="tx1">
                    <a:lumMod val="75000"/>
                    <a:lumOff val="25000"/>
                  </a:schemeClr>
                </a:solidFill>
              </a:rPr>
              <a:t>直接式</a:t>
            </a:r>
            <a:r>
              <a:rPr lang="zh-CN" altLang="en-US">
                <a:solidFill>
                  <a:schemeClr val="tx1">
                    <a:lumMod val="75000"/>
                    <a:lumOff val="25000"/>
                  </a:schemeClr>
                </a:solidFill>
              </a:rPr>
              <a:t>交换器的</a:t>
            </a:r>
            <a:r>
              <a:rPr lang="zh-CN" altLang="en-US" b="1">
                <a:solidFill>
                  <a:schemeClr val="accent6"/>
                </a:solidFill>
              </a:rPr>
              <a:t>转发效率较高</a:t>
            </a:r>
            <a:r>
              <a:rPr lang="zh-CN" altLang="en-US">
                <a:solidFill>
                  <a:schemeClr val="tx1">
                    <a:lumMod val="75000"/>
                    <a:lumOff val="25000"/>
                  </a:schemeClr>
                </a:solidFill>
              </a:rPr>
              <a:t>，</a:t>
            </a:r>
            <a:r>
              <a:rPr lang="zh-CN" altLang="en-US" b="1">
                <a:solidFill>
                  <a:schemeClr val="accent6"/>
                </a:solidFill>
              </a:rPr>
              <a:t>安全性较好</a:t>
            </a:r>
            <a:r>
              <a:rPr lang="zh-CN" altLang="en-US">
                <a:solidFill>
                  <a:schemeClr val="tx1">
                    <a:lumMod val="75000"/>
                    <a:lumOff val="25000"/>
                  </a:schemeClr>
                </a:solidFill>
              </a:rPr>
              <a:t>，但是</a:t>
            </a:r>
            <a:r>
              <a:rPr lang="zh-CN" altLang="en-US" b="1">
                <a:solidFill>
                  <a:schemeClr val="accent6"/>
                </a:solidFill>
              </a:rPr>
              <a:t>缺乏灵活性</a:t>
            </a:r>
            <a:r>
              <a:rPr lang="zh-CN" altLang="en-US">
                <a:solidFill>
                  <a:schemeClr val="tx1">
                    <a:lumMod val="75000"/>
                    <a:lumOff val="25000"/>
                  </a:schemeClr>
                </a:solidFill>
              </a:rPr>
              <a:t>，</a:t>
            </a:r>
            <a:r>
              <a:rPr lang="zh-CN" altLang="en-US" b="1">
                <a:solidFill>
                  <a:schemeClr val="accent6"/>
                </a:solidFill>
              </a:rPr>
              <a:t>系统配置量较大</a:t>
            </a:r>
            <a:r>
              <a:rPr lang="zh-CN" altLang="en-US" smtClean="0">
                <a:solidFill>
                  <a:schemeClr val="tx1">
                    <a:lumMod val="75000"/>
                    <a:lumOff val="25000"/>
                  </a:schemeClr>
                </a:solidFill>
              </a:rPr>
              <a:t>。</a:t>
            </a:r>
            <a:endParaRPr lang="zh-CN" altLang="en-US">
              <a:solidFill>
                <a:schemeClr val="tx1">
                  <a:lumMod val="75000"/>
                  <a:lumOff val="25000"/>
                </a:schemeClr>
              </a:solidFill>
            </a:endParaRPr>
          </a:p>
          <a:p>
            <a:pPr>
              <a:lnSpc>
                <a:spcPct val="150000"/>
              </a:lnSpc>
            </a:pPr>
            <a:r>
              <a:rPr lang="zh-CN" altLang="en-US">
                <a:solidFill>
                  <a:schemeClr val="tx1">
                    <a:lumMod val="75000"/>
                    <a:lumOff val="25000"/>
                  </a:schemeClr>
                </a:solidFill>
              </a:rPr>
              <a:t>相对广播交换器来说，直接交换器可以给我们带来</a:t>
            </a:r>
            <a:r>
              <a:rPr lang="zh-CN" altLang="en-US" b="1">
                <a:solidFill>
                  <a:schemeClr val="accent6"/>
                </a:solidFill>
              </a:rPr>
              <a:t>更多的灵活性</a:t>
            </a:r>
            <a:r>
              <a:rPr lang="zh-CN" altLang="en-US" smtClean="0">
                <a:solidFill>
                  <a:schemeClr val="tx1">
                    <a:lumMod val="75000"/>
                    <a:lumOff val="25000"/>
                  </a:schemeClr>
                </a:solidFill>
              </a:rPr>
              <a:t>。</a:t>
            </a:r>
            <a:endParaRPr lang="en-US" altLang="zh-CN">
              <a:solidFill>
                <a:schemeClr val="tx1">
                  <a:lumMod val="75000"/>
                  <a:lumOff val="25000"/>
                </a:schemeClr>
              </a:solidFill>
            </a:endParaRPr>
          </a:p>
          <a:p>
            <a:pPr>
              <a:lnSpc>
                <a:spcPct val="150000"/>
              </a:lnSpc>
            </a:pPr>
            <a:endParaRPr lang="en-US" altLang="zh-CN" smtClean="0">
              <a:solidFill>
                <a:schemeClr val="tx1">
                  <a:lumMod val="75000"/>
                  <a:lumOff val="25000"/>
                </a:schemeClr>
              </a:solidFill>
            </a:endParaRPr>
          </a:p>
          <a:p>
            <a:pPr>
              <a:lnSpc>
                <a:spcPct val="150000"/>
              </a:lnSpc>
            </a:pPr>
            <a:r>
              <a:rPr lang="zh-CN" altLang="en-US" smtClean="0">
                <a:solidFill>
                  <a:schemeClr val="tx1">
                    <a:lumMod val="75000"/>
                    <a:lumOff val="25000"/>
                  </a:schemeClr>
                </a:solidFill>
              </a:rPr>
              <a:t>直接</a:t>
            </a:r>
            <a:r>
              <a:rPr lang="zh-CN" altLang="en-US">
                <a:solidFill>
                  <a:schemeClr val="tx1">
                    <a:lumMod val="75000"/>
                    <a:lumOff val="25000"/>
                  </a:schemeClr>
                </a:solidFill>
              </a:rPr>
              <a:t>交换器的</a:t>
            </a:r>
            <a:r>
              <a:rPr lang="zh-CN" altLang="en-US" b="1">
                <a:solidFill>
                  <a:schemeClr val="accent6"/>
                </a:solidFill>
              </a:rPr>
              <a:t>路由算法很简单</a:t>
            </a:r>
            <a:r>
              <a:rPr lang="zh-CN" altLang="en-US">
                <a:solidFill>
                  <a:schemeClr val="tx1">
                    <a:lumMod val="75000"/>
                    <a:lumOff val="25000"/>
                  </a:schemeClr>
                </a:solidFill>
              </a:rPr>
              <a:t>：一个消息的</a:t>
            </a:r>
            <a:r>
              <a:rPr lang="en-US" altLang="zh-CN">
                <a:solidFill>
                  <a:schemeClr val="tx1">
                    <a:lumMod val="75000"/>
                    <a:lumOff val="25000"/>
                  </a:schemeClr>
                </a:solidFill>
              </a:rPr>
              <a:t>routing_key</a:t>
            </a:r>
            <a:r>
              <a:rPr lang="zh-CN" altLang="en-US">
                <a:solidFill>
                  <a:schemeClr val="tx1">
                    <a:lumMod val="75000"/>
                    <a:lumOff val="25000"/>
                  </a:schemeClr>
                </a:solidFill>
              </a:rPr>
              <a:t>完全匹配一个队列的</a:t>
            </a:r>
            <a:r>
              <a:rPr lang="en-US" altLang="zh-CN">
                <a:solidFill>
                  <a:schemeClr val="tx1">
                    <a:lumMod val="75000"/>
                    <a:lumOff val="25000"/>
                  </a:schemeClr>
                </a:solidFill>
              </a:rPr>
              <a:t>binding_key</a:t>
            </a:r>
            <a:r>
              <a:rPr lang="zh-CN" altLang="en-US">
                <a:solidFill>
                  <a:schemeClr val="tx1">
                    <a:lumMod val="75000"/>
                    <a:lumOff val="25000"/>
                  </a:schemeClr>
                </a:solidFill>
              </a:rPr>
              <a:t>，就将这个消息路由到该队列</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a:lnSpc>
                <a:spcPct val="150000"/>
              </a:lnSpc>
            </a:pPr>
            <a:r>
              <a:rPr lang="zh-CN" altLang="en-US" smtClean="0">
                <a:solidFill>
                  <a:schemeClr val="tx1">
                    <a:lumMod val="75000"/>
                    <a:lumOff val="25000"/>
                  </a:schemeClr>
                </a:solidFill>
              </a:rPr>
              <a:t>绑定</a:t>
            </a:r>
            <a:r>
              <a:rPr lang="zh-CN" altLang="en-US">
                <a:solidFill>
                  <a:schemeClr val="tx1">
                    <a:lumMod val="75000"/>
                    <a:lumOff val="25000"/>
                  </a:schemeClr>
                </a:solidFill>
              </a:rPr>
              <a:t>的关键字将队列和交换器绑定到一起。当消息的</a:t>
            </a:r>
            <a:r>
              <a:rPr lang="en-US" altLang="zh-CN">
                <a:solidFill>
                  <a:schemeClr val="tx1">
                    <a:lumMod val="75000"/>
                    <a:lumOff val="25000"/>
                  </a:schemeClr>
                </a:solidFill>
              </a:rPr>
              <a:t>routing_key</a:t>
            </a:r>
            <a:r>
              <a:rPr lang="zh-CN" altLang="en-US">
                <a:solidFill>
                  <a:schemeClr val="tx1">
                    <a:lumMod val="75000"/>
                    <a:lumOff val="25000"/>
                  </a:schemeClr>
                </a:solidFill>
              </a:rPr>
              <a:t>和多个绑定关键字匹配时消息可能会被发送到多个队列中</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p:txBody>
      </p:sp>
      <p:sp>
        <p:nvSpPr>
          <p:cNvPr id="7" name="矩形 6"/>
          <p:cNvSpPr/>
          <p:nvPr/>
        </p:nvSpPr>
        <p:spPr>
          <a:xfrm>
            <a:off x="404049" y="1396630"/>
            <a:ext cx="3586238" cy="369332"/>
          </a:xfrm>
          <a:prstGeom prst="rect">
            <a:avLst/>
          </a:prstGeom>
          <a:solidFill>
            <a:schemeClr val="tx1">
              <a:lumMod val="75000"/>
              <a:lumOff val="25000"/>
            </a:schemeClr>
          </a:solidFill>
        </p:spPr>
        <p:txBody>
          <a:bodyPr wrap="none">
            <a:spAutoFit/>
          </a:bodyPr>
          <a:lstStyle/>
          <a:p>
            <a:r>
              <a:rPr lang="en-US" altLang="zh-CN">
                <a:solidFill>
                  <a:schemeClr val="bg1"/>
                </a:solidFill>
              </a:rPr>
              <a:t>2</a:t>
            </a:r>
            <a:r>
              <a:rPr lang="zh-CN" altLang="en-US">
                <a:solidFill>
                  <a:schemeClr val="bg1"/>
                </a:solidFill>
              </a:rPr>
              <a:t>）直接式交换器类型（</a:t>
            </a:r>
            <a:r>
              <a:rPr lang="en-US" altLang="zh-CN">
                <a:solidFill>
                  <a:schemeClr val="bg1"/>
                </a:solidFill>
              </a:rPr>
              <a:t>direct</a:t>
            </a:r>
            <a:r>
              <a:rPr lang="zh-CN" altLang="en-US">
                <a:solidFill>
                  <a:schemeClr val="bg1"/>
                </a:solidFill>
              </a:rPr>
              <a:t>）</a:t>
            </a:r>
          </a:p>
        </p:txBody>
      </p:sp>
      <p:sp>
        <p:nvSpPr>
          <p:cNvPr id="8" name="矩形 7"/>
          <p:cNvSpPr/>
          <p:nvPr/>
        </p:nvSpPr>
        <p:spPr>
          <a:xfrm>
            <a:off x="404049" y="2130552"/>
            <a:ext cx="101798" cy="8444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4049" y="3396474"/>
            <a:ext cx="101798" cy="1606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468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36</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5" name="组合 34"/>
          <p:cNvGrpSpPr/>
          <p:nvPr/>
        </p:nvGrpSpPr>
        <p:grpSpPr>
          <a:xfrm>
            <a:off x="425648" y="2197260"/>
            <a:ext cx="8203892" cy="2905995"/>
            <a:chOff x="425648" y="2087532"/>
            <a:chExt cx="8203892" cy="2905995"/>
          </a:xfrm>
        </p:grpSpPr>
        <p:sp>
          <p:nvSpPr>
            <p:cNvPr id="8" name="椭圆 7"/>
            <p:cNvSpPr/>
            <p:nvPr/>
          </p:nvSpPr>
          <p:spPr>
            <a:xfrm>
              <a:off x="425648" y="3430677"/>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P</a:t>
              </a:r>
              <a:endParaRPr lang="zh-CN" altLang="en-US"/>
            </a:p>
          </p:txBody>
        </p:sp>
        <p:sp>
          <p:nvSpPr>
            <p:cNvPr id="9" name="椭圆 8"/>
            <p:cNvSpPr/>
            <p:nvPr/>
          </p:nvSpPr>
          <p:spPr>
            <a:xfrm>
              <a:off x="2754949" y="3430677"/>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X</a:t>
              </a:r>
              <a:endParaRPr lang="zh-CN" altLang="en-US"/>
            </a:p>
          </p:txBody>
        </p:sp>
        <p:cxnSp>
          <p:nvCxnSpPr>
            <p:cNvPr id="10" name="直接箭头连接符 9"/>
            <p:cNvCxnSpPr>
              <a:stCxn id="8" idx="6"/>
              <a:endCxn id="9" idx="2"/>
            </p:cNvCxnSpPr>
            <p:nvPr/>
          </p:nvCxnSpPr>
          <p:spPr>
            <a:xfrm>
              <a:off x="1687520" y="3795548"/>
              <a:ext cx="1067429"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887921"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271969"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656017"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040065"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424113"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887921"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71969"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56017"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040065"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4113"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stCxn id="9" idx="6"/>
              <a:endCxn id="11" idx="1"/>
            </p:cNvCxnSpPr>
            <p:nvPr/>
          </p:nvCxnSpPr>
          <p:spPr>
            <a:xfrm flipV="1">
              <a:off x="4016821" y="2863968"/>
              <a:ext cx="871100" cy="93158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9" idx="6"/>
              <a:endCxn id="19" idx="1"/>
            </p:cNvCxnSpPr>
            <p:nvPr/>
          </p:nvCxnSpPr>
          <p:spPr>
            <a:xfrm>
              <a:off x="4016821" y="3795548"/>
              <a:ext cx="871100" cy="80488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6821057" y="2863967"/>
              <a:ext cx="533715"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7367668" y="2499096"/>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28" name="直接箭头连接符 27"/>
            <p:cNvCxnSpPr/>
            <p:nvPr/>
          </p:nvCxnSpPr>
          <p:spPr>
            <a:xfrm>
              <a:off x="6821057" y="4628656"/>
              <a:ext cx="533715"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7367668" y="4263785"/>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6" name="文本框 5"/>
            <p:cNvSpPr txBox="1"/>
            <p:nvPr/>
          </p:nvSpPr>
          <p:spPr>
            <a:xfrm>
              <a:off x="5667768" y="2087532"/>
              <a:ext cx="506870" cy="369332"/>
            </a:xfrm>
            <a:prstGeom prst="rect">
              <a:avLst/>
            </a:prstGeom>
            <a:noFill/>
          </p:spPr>
          <p:txBody>
            <a:bodyPr wrap="none" rtlCol="0">
              <a:spAutoFit/>
            </a:bodyPr>
            <a:lstStyle/>
            <a:p>
              <a:r>
                <a:rPr lang="en-US" altLang="zh-CN" smtClean="0">
                  <a:solidFill>
                    <a:schemeClr val="tx1">
                      <a:lumMod val="75000"/>
                      <a:lumOff val="25000"/>
                    </a:schemeClr>
                  </a:solidFill>
                </a:rPr>
                <a:t>Q1</a:t>
              </a:r>
              <a:endParaRPr lang="zh-CN" altLang="en-US">
                <a:solidFill>
                  <a:schemeClr val="tx1">
                    <a:lumMod val="75000"/>
                    <a:lumOff val="25000"/>
                  </a:schemeClr>
                </a:solidFill>
              </a:endParaRPr>
            </a:p>
          </p:txBody>
        </p:sp>
        <p:sp>
          <p:nvSpPr>
            <p:cNvPr id="30" name="文本框 29"/>
            <p:cNvSpPr txBox="1"/>
            <p:nvPr/>
          </p:nvSpPr>
          <p:spPr>
            <a:xfrm>
              <a:off x="5667768" y="3836015"/>
              <a:ext cx="506870" cy="369332"/>
            </a:xfrm>
            <a:prstGeom prst="rect">
              <a:avLst/>
            </a:prstGeom>
            <a:noFill/>
          </p:spPr>
          <p:txBody>
            <a:bodyPr wrap="none" rtlCol="0">
              <a:spAutoFit/>
            </a:bodyPr>
            <a:lstStyle/>
            <a:p>
              <a:r>
                <a:rPr lang="en-US" altLang="zh-CN" smtClean="0">
                  <a:solidFill>
                    <a:schemeClr val="tx1">
                      <a:lumMod val="75000"/>
                      <a:lumOff val="25000"/>
                    </a:schemeClr>
                  </a:solidFill>
                </a:rPr>
                <a:t>Q2</a:t>
              </a:r>
              <a:endParaRPr lang="zh-CN" altLang="en-US">
                <a:solidFill>
                  <a:schemeClr val="tx1">
                    <a:lumMod val="75000"/>
                    <a:lumOff val="25000"/>
                  </a:schemeClr>
                </a:solidFill>
              </a:endParaRPr>
            </a:p>
          </p:txBody>
        </p:sp>
        <p:sp>
          <p:nvSpPr>
            <p:cNvPr id="31" name="文本框 30"/>
            <p:cNvSpPr txBox="1"/>
            <p:nvPr/>
          </p:nvSpPr>
          <p:spPr>
            <a:xfrm>
              <a:off x="3453531" y="3061345"/>
              <a:ext cx="970137" cy="369332"/>
            </a:xfrm>
            <a:prstGeom prst="rect">
              <a:avLst/>
            </a:prstGeom>
            <a:noFill/>
          </p:spPr>
          <p:txBody>
            <a:bodyPr wrap="none" rtlCol="0">
              <a:spAutoFit/>
            </a:bodyPr>
            <a:lstStyle/>
            <a:p>
              <a:r>
                <a:rPr lang="en-US" altLang="zh-CN" smtClean="0">
                  <a:solidFill>
                    <a:schemeClr val="tx1">
                      <a:lumMod val="75000"/>
                      <a:lumOff val="25000"/>
                    </a:schemeClr>
                  </a:solidFill>
                </a:rPr>
                <a:t>orange</a:t>
              </a:r>
              <a:endParaRPr lang="zh-CN" altLang="en-US">
                <a:solidFill>
                  <a:schemeClr val="tx1">
                    <a:lumMod val="75000"/>
                    <a:lumOff val="25000"/>
                  </a:schemeClr>
                </a:solidFill>
              </a:endParaRPr>
            </a:p>
          </p:txBody>
        </p:sp>
        <p:sp>
          <p:nvSpPr>
            <p:cNvPr id="32" name="文本框 31"/>
            <p:cNvSpPr txBox="1"/>
            <p:nvPr/>
          </p:nvSpPr>
          <p:spPr>
            <a:xfrm>
              <a:off x="3649361" y="4268648"/>
              <a:ext cx="822597" cy="369332"/>
            </a:xfrm>
            <a:prstGeom prst="rect">
              <a:avLst/>
            </a:prstGeom>
            <a:noFill/>
          </p:spPr>
          <p:txBody>
            <a:bodyPr wrap="none" rtlCol="0">
              <a:spAutoFit/>
            </a:bodyPr>
            <a:lstStyle/>
            <a:p>
              <a:r>
                <a:rPr lang="en-US" altLang="zh-CN" smtClean="0">
                  <a:solidFill>
                    <a:schemeClr val="tx1">
                      <a:lumMod val="75000"/>
                      <a:lumOff val="25000"/>
                    </a:schemeClr>
                  </a:solidFill>
                </a:rPr>
                <a:t>green</a:t>
              </a:r>
              <a:endParaRPr lang="zh-CN" altLang="en-US">
                <a:solidFill>
                  <a:schemeClr val="tx1">
                    <a:lumMod val="75000"/>
                    <a:lumOff val="25000"/>
                  </a:schemeClr>
                </a:solidFill>
              </a:endParaRPr>
            </a:p>
          </p:txBody>
        </p:sp>
        <p:sp>
          <p:nvSpPr>
            <p:cNvPr id="33" name="文本框 32"/>
            <p:cNvSpPr txBox="1"/>
            <p:nvPr/>
          </p:nvSpPr>
          <p:spPr>
            <a:xfrm>
              <a:off x="4373618" y="3796319"/>
              <a:ext cx="761747" cy="369332"/>
            </a:xfrm>
            <a:prstGeom prst="rect">
              <a:avLst/>
            </a:prstGeom>
            <a:noFill/>
          </p:spPr>
          <p:txBody>
            <a:bodyPr wrap="none" rtlCol="0">
              <a:spAutoFit/>
            </a:bodyPr>
            <a:lstStyle/>
            <a:p>
              <a:r>
                <a:rPr lang="en-US" altLang="zh-CN" smtClean="0">
                  <a:solidFill>
                    <a:schemeClr val="tx1">
                      <a:lumMod val="75000"/>
                      <a:lumOff val="25000"/>
                    </a:schemeClr>
                  </a:solidFill>
                </a:rPr>
                <a:t>black</a:t>
              </a:r>
              <a:endParaRPr lang="zh-CN" altLang="en-US">
                <a:solidFill>
                  <a:schemeClr val="tx1">
                    <a:lumMod val="75000"/>
                    <a:lumOff val="25000"/>
                  </a:schemeClr>
                </a:solidFill>
              </a:endParaRPr>
            </a:p>
          </p:txBody>
        </p:sp>
        <p:sp>
          <p:nvSpPr>
            <p:cNvPr id="34" name="文本框 33"/>
            <p:cNvSpPr txBox="1"/>
            <p:nvPr/>
          </p:nvSpPr>
          <p:spPr>
            <a:xfrm>
              <a:off x="2021411" y="2724712"/>
              <a:ext cx="1502976" cy="369332"/>
            </a:xfrm>
            <a:prstGeom prst="rect">
              <a:avLst/>
            </a:prstGeom>
            <a:noFill/>
          </p:spPr>
          <p:txBody>
            <a:bodyPr wrap="none" rtlCol="0">
              <a:spAutoFit/>
            </a:bodyPr>
            <a:lstStyle/>
            <a:p>
              <a:r>
                <a:rPr lang="en-US" altLang="zh-CN" smtClean="0">
                  <a:solidFill>
                    <a:schemeClr val="tx1">
                      <a:lumMod val="75000"/>
                      <a:lumOff val="25000"/>
                    </a:schemeClr>
                  </a:solidFill>
                </a:rPr>
                <a:t>Type=direct</a:t>
              </a:r>
            </a:p>
          </p:txBody>
        </p:sp>
        <p:sp>
          <p:nvSpPr>
            <p:cNvPr id="7" name="任意多边形 6"/>
            <p:cNvSpPr/>
            <p:nvPr/>
          </p:nvSpPr>
          <p:spPr>
            <a:xfrm>
              <a:off x="3374136" y="4169664"/>
              <a:ext cx="1435608" cy="593344"/>
            </a:xfrm>
            <a:custGeom>
              <a:avLst/>
              <a:gdLst>
                <a:gd name="connsiteX0" fmla="*/ 0 w 1435608"/>
                <a:gd name="connsiteY0" fmla="*/ 0 h 593344"/>
                <a:gd name="connsiteX1" fmla="*/ 448056 w 1435608"/>
                <a:gd name="connsiteY1" fmla="*/ 512064 h 593344"/>
                <a:gd name="connsiteX2" fmla="*/ 1435608 w 1435608"/>
                <a:gd name="connsiteY2" fmla="*/ 585216 h 593344"/>
              </a:gdLst>
              <a:ahLst/>
              <a:cxnLst>
                <a:cxn ang="0">
                  <a:pos x="connsiteX0" y="connsiteY0"/>
                </a:cxn>
                <a:cxn ang="0">
                  <a:pos x="connsiteX1" y="connsiteY1"/>
                </a:cxn>
                <a:cxn ang="0">
                  <a:pos x="connsiteX2" y="connsiteY2"/>
                </a:cxn>
              </a:cxnLst>
              <a:rect l="l" t="t" r="r" b="b"/>
              <a:pathLst>
                <a:path w="1435608" h="593344">
                  <a:moveTo>
                    <a:pt x="0" y="0"/>
                  </a:moveTo>
                  <a:cubicBezTo>
                    <a:pt x="104394" y="207264"/>
                    <a:pt x="208788" y="414528"/>
                    <a:pt x="448056" y="512064"/>
                  </a:cubicBezTo>
                  <a:cubicBezTo>
                    <a:pt x="687324" y="609600"/>
                    <a:pt x="1061466" y="597408"/>
                    <a:pt x="1435608" y="585216"/>
                  </a:cubicBez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 name="矩形 2"/>
          <p:cNvSpPr/>
          <p:nvPr/>
        </p:nvSpPr>
        <p:spPr>
          <a:xfrm>
            <a:off x="3374136" y="5567785"/>
            <a:ext cx="2236510" cy="338554"/>
          </a:xfrm>
          <a:prstGeom prst="rect">
            <a:avLst/>
          </a:prstGeom>
        </p:spPr>
        <p:txBody>
          <a:bodyPr wrap="none">
            <a:spAutoFit/>
          </a:bodyPr>
          <a:lstStyle/>
          <a:p>
            <a:r>
              <a:rPr lang="zh-CN" altLang="en-US" sz="1600" smtClean="0">
                <a:solidFill>
                  <a:schemeClr val="tx1">
                    <a:lumMod val="75000"/>
                    <a:lumOff val="25000"/>
                  </a:schemeClr>
                </a:solidFill>
              </a:rPr>
              <a:t>直接</a:t>
            </a:r>
            <a:r>
              <a:rPr lang="zh-CN" altLang="en-US" sz="1600">
                <a:solidFill>
                  <a:schemeClr val="tx1">
                    <a:lumMod val="75000"/>
                    <a:lumOff val="25000"/>
                  </a:schemeClr>
                </a:solidFill>
              </a:rPr>
              <a:t>交换器的工作方式</a:t>
            </a:r>
          </a:p>
        </p:txBody>
      </p:sp>
      <p:sp>
        <p:nvSpPr>
          <p:cNvPr id="36" name="矩形 35"/>
          <p:cNvSpPr/>
          <p:nvPr/>
        </p:nvSpPr>
        <p:spPr>
          <a:xfrm>
            <a:off x="404049" y="1396630"/>
            <a:ext cx="3586238" cy="369332"/>
          </a:xfrm>
          <a:prstGeom prst="rect">
            <a:avLst/>
          </a:prstGeom>
          <a:solidFill>
            <a:schemeClr val="tx1">
              <a:lumMod val="75000"/>
              <a:lumOff val="25000"/>
            </a:schemeClr>
          </a:solidFill>
        </p:spPr>
        <p:txBody>
          <a:bodyPr wrap="none">
            <a:spAutoFit/>
          </a:bodyPr>
          <a:lstStyle/>
          <a:p>
            <a:r>
              <a:rPr lang="en-US" altLang="zh-CN">
                <a:solidFill>
                  <a:schemeClr val="bg1"/>
                </a:solidFill>
              </a:rPr>
              <a:t>2</a:t>
            </a:r>
            <a:r>
              <a:rPr lang="zh-CN" altLang="en-US">
                <a:solidFill>
                  <a:schemeClr val="bg1"/>
                </a:solidFill>
              </a:rPr>
              <a:t>）直接式交换器类型（</a:t>
            </a:r>
            <a:r>
              <a:rPr lang="en-US" altLang="zh-CN">
                <a:solidFill>
                  <a:schemeClr val="bg1"/>
                </a:solidFill>
              </a:rPr>
              <a:t>direct</a:t>
            </a:r>
            <a:r>
              <a:rPr lang="zh-CN" altLang="en-US">
                <a:solidFill>
                  <a:schemeClr val="bg1"/>
                </a:solidFill>
              </a:rPr>
              <a:t>）</a:t>
            </a:r>
          </a:p>
        </p:txBody>
      </p:sp>
    </p:spTree>
    <p:extLst>
      <p:ext uri="{BB962C8B-B14F-4D97-AF65-F5344CB8AC3E}">
        <p14:creationId xmlns:p14="http://schemas.microsoft.com/office/powerpoint/2010/main" val="24781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37</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 name="组合 7"/>
          <p:cNvGrpSpPr/>
          <p:nvPr/>
        </p:nvGrpSpPr>
        <p:grpSpPr>
          <a:xfrm>
            <a:off x="396792" y="2265016"/>
            <a:ext cx="8203892" cy="2905995"/>
            <a:chOff x="425648" y="2087532"/>
            <a:chExt cx="8203892" cy="2905995"/>
          </a:xfrm>
        </p:grpSpPr>
        <p:sp>
          <p:nvSpPr>
            <p:cNvPr id="9" name="椭圆 8"/>
            <p:cNvSpPr/>
            <p:nvPr/>
          </p:nvSpPr>
          <p:spPr>
            <a:xfrm>
              <a:off x="425648" y="3430677"/>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P</a:t>
              </a:r>
              <a:endParaRPr lang="zh-CN" altLang="en-US"/>
            </a:p>
          </p:txBody>
        </p:sp>
        <p:sp>
          <p:nvSpPr>
            <p:cNvPr id="10" name="椭圆 9"/>
            <p:cNvSpPr/>
            <p:nvPr/>
          </p:nvSpPr>
          <p:spPr>
            <a:xfrm>
              <a:off x="2754949" y="3430677"/>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X</a:t>
              </a:r>
              <a:endParaRPr lang="zh-CN" altLang="en-US"/>
            </a:p>
          </p:txBody>
        </p:sp>
        <p:cxnSp>
          <p:nvCxnSpPr>
            <p:cNvPr id="11" name="直接箭头连接符 10"/>
            <p:cNvCxnSpPr>
              <a:stCxn id="9" idx="6"/>
              <a:endCxn id="10" idx="2"/>
            </p:cNvCxnSpPr>
            <p:nvPr/>
          </p:nvCxnSpPr>
          <p:spPr>
            <a:xfrm>
              <a:off x="1687520" y="3795548"/>
              <a:ext cx="1067429"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887921"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271969"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656017"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040065"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424113" y="2481916"/>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887921"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271969"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656017"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040065"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424113" y="4218385"/>
              <a:ext cx="384048" cy="764103"/>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10" idx="6"/>
              <a:endCxn id="12" idx="1"/>
            </p:cNvCxnSpPr>
            <p:nvPr/>
          </p:nvCxnSpPr>
          <p:spPr>
            <a:xfrm flipV="1">
              <a:off x="4016821" y="2863968"/>
              <a:ext cx="871100" cy="93158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0" idx="6"/>
              <a:endCxn id="20" idx="1"/>
            </p:cNvCxnSpPr>
            <p:nvPr/>
          </p:nvCxnSpPr>
          <p:spPr>
            <a:xfrm>
              <a:off x="4016821" y="3795548"/>
              <a:ext cx="871100" cy="80488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821057" y="2863967"/>
              <a:ext cx="533715"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7367668" y="2499096"/>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cxnSp>
          <p:nvCxnSpPr>
            <p:cNvPr id="29" name="直接箭头连接符 28"/>
            <p:cNvCxnSpPr/>
            <p:nvPr/>
          </p:nvCxnSpPr>
          <p:spPr>
            <a:xfrm>
              <a:off x="6821057" y="4628656"/>
              <a:ext cx="533715"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7367668" y="4263785"/>
              <a:ext cx="1261872" cy="729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C2</a:t>
              </a:r>
              <a:endParaRPr lang="zh-CN" altLang="en-US"/>
            </a:p>
          </p:txBody>
        </p:sp>
        <p:sp>
          <p:nvSpPr>
            <p:cNvPr id="31" name="文本框 30"/>
            <p:cNvSpPr txBox="1"/>
            <p:nvPr/>
          </p:nvSpPr>
          <p:spPr>
            <a:xfrm>
              <a:off x="5667768" y="2087532"/>
              <a:ext cx="506870" cy="369332"/>
            </a:xfrm>
            <a:prstGeom prst="rect">
              <a:avLst/>
            </a:prstGeom>
            <a:noFill/>
          </p:spPr>
          <p:txBody>
            <a:bodyPr wrap="none" rtlCol="0">
              <a:spAutoFit/>
            </a:bodyPr>
            <a:lstStyle/>
            <a:p>
              <a:r>
                <a:rPr lang="en-US" altLang="zh-CN" smtClean="0">
                  <a:solidFill>
                    <a:schemeClr val="tx1">
                      <a:lumMod val="75000"/>
                      <a:lumOff val="25000"/>
                    </a:schemeClr>
                  </a:solidFill>
                </a:rPr>
                <a:t>Q1</a:t>
              </a:r>
              <a:endParaRPr lang="zh-CN" altLang="en-US">
                <a:solidFill>
                  <a:schemeClr val="tx1">
                    <a:lumMod val="75000"/>
                    <a:lumOff val="25000"/>
                  </a:schemeClr>
                </a:solidFill>
              </a:endParaRPr>
            </a:p>
          </p:txBody>
        </p:sp>
        <p:sp>
          <p:nvSpPr>
            <p:cNvPr id="32" name="文本框 31"/>
            <p:cNvSpPr txBox="1"/>
            <p:nvPr/>
          </p:nvSpPr>
          <p:spPr>
            <a:xfrm>
              <a:off x="5667768" y="3836015"/>
              <a:ext cx="506870" cy="369332"/>
            </a:xfrm>
            <a:prstGeom prst="rect">
              <a:avLst/>
            </a:prstGeom>
            <a:noFill/>
          </p:spPr>
          <p:txBody>
            <a:bodyPr wrap="none" rtlCol="0">
              <a:spAutoFit/>
            </a:bodyPr>
            <a:lstStyle/>
            <a:p>
              <a:r>
                <a:rPr lang="en-US" altLang="zh-CN" smtClean="0">
                  <a:solidFill>
                    <a:schemeClr val="tx1">
                      <a:lumMod val="75000"/>
                      <a:lumOff val="25000"/>
                    </a:schemeClr>
                  </a:solidFill>
                </a:rPr>
                <a:t>Q2</a:t>
              </a:r>
              <a:endParaRPr lang="zh-CN" altLang="en-US">
                <a:solidFill>
                  <a:schemeClr val="tx1">
                    <a:lumMod val="75000"/>
                    <a:lumOff val="25000"/>
                  </a:schemeClr>
                </a:solidFill>
              </a:endParaRPr>
            </a:p>
          </p:txBody>
        </p:sp>
        <p:sp>
          <p:nvSpPr>
            <p:cNvPr id="33" name="文本框 32"/>
            <p:cNvSpPr txBox="1"/>
            <p:nvPr/>
          </p:nvSpPr>
          <p:spPr>
            <a:xfrm>
              <a:off x="3244606" y="3073234"/>
              <a:ext cx="1237839" cy="369332"/>
            </a:xfrm>
            <a:prstGeom prst="rect">
              <a:avLst/>
            </a:prstGeom>
            <a:noFill/>
          </p:spPr>
          <p:txBody>
            <a:bodyPr wrap="none" rtlCol="0">
              <a:spAutoFit/>
            </a:bodyPr>
            <a:lstStyle/>
            <a:p>
              <a:r>
                <a:rPr lang="en-US" altLang="zh-CN" smtClean="0">
                  <a:solidFill>
                    <a:schemeClr val="tx1">
                      <a:lumMod val="75000"/>
                      <a:lumOff val="25000"/>
                    </a:schemeClr>
                  </a:solidFill>
                </a:rPr>
                <a:t>*.orange*</a:t>
              </a:r>
              <a:endParaRPr lang="zh-CN" altLang="en-US">
                <a:solidFill>
                  <a:schemeClr val="tx1">
                    <a:lumMod val="75000"/>
                    <a:lumOff val="25000"/>
                  </a:schemeClr>
                </a:solidFill>
              </a:endParaRPr>
            </a:p>
          </p:txBody>
        </p:sp>
        <p:sp>
          <p:nvSpPr>
            <p:cNvPr id="34" name="文本框 33"/>
            <p:cNvSpPr txBox="1"/>
            <p:nvPr/>
          </p:nvSpPr>
          <p:spPr>
            <a:xfrm>
              <a:off x="3649361" y="4268648"/>
              <a:ext cx="855299" cy="369332"/>
            </a:xfrm>
            <a:prstGeom prst="rect">
              <a:avLst/>
            </a:prstGeom>
            <a:noFill/>
          </p:spPr>
          <p:txBody>
            <a:bodyPr wrap="none" rtlCol="0">
              <a:spAutoFit/>
            </a:bodyPr>
            <a:lstStyle/>
            <a:p>
              <a:r>
                <a:rPr lang="en-US" altLang="zh-CN" smtClean="0">
                  <a:solidFill>
                    <a:schemeClr val="tx1">
                      <a:lumMod val="75000"/>
                      <a:lumOff val="25000"/>
                    </a:schemeClr>
                  </a:solidFill>
                </a:rPr>
                <a:t>Lazy.#</a:t>
              </a:r>
              <a:endParaRPr lang="zh-CN" altLang="en-US">
                <a:solidFill>
                  <a:schemeClr val="tx1">
                    <a:lumMod val="75000"/>
                    <a:lumOff val="25000"/>
                  </a:schemeClr>
                </a:solidFill>
              </a:endParaRPr>
            </a:p>
          </p:txBody>
        </p:sp>
        <p:sp>
          <p:nvSpPr>
            <p:cNvPr id="35" name="文本框 34"/>
            <p:cNvSpPr txBox="1"/>
            <p:nvPr/>
          </p:nvSpPr>
          <p:spPr>
            <a:xfrm>
              <a:off x="4174699" y="3796319"/>
              <a:ext cx="1111202" cy="369332"/>
            </a:xfrm>
            <a:prstGeom prst="rect">
              <a:avLst/>
            </a:prstGeom>
            <a:noFill/>
          </p:spPr>
          <p:txBody>
            <a:bodyPr wrap="none" rtlCol="0">
              <a:spAutoFit/>
            </a:bodyPr>
            <a:lstStyle/>
            <a:p>
              <a:r>
                <a:rPr lang="en-US" altLang="zh-CN" smtClean="0">
                  <a:solidFill>
                    <a:schemeClr val="tx1">
                      <a:lumMod val="75000"/>
                      <a:lumOff val="25000"/>
                    </a:schemeClr>
                  </a:solidFill>
                </a:rPr>
                <a:t>*.*rabbit</a:t>
              </a:r>
              <a:endParaRPr lang="zh-CN" altLang="en-US">
                <a:solidFill>
                  <a:schemeClr val="tx1">
                    <a:lumMod val="75000"/>
                    <a:lumOff val="25000"/>
                  </a:schemeClr>
                </a:solidFill>
              </a:endParaRPr>
            </a:p>
          </p:txBody>
        </p:sp>
        <p:sp>
          <p:nvSpPr>
            <p:cNvPr id="36" name="文本框 35"/>
            <p:cNvSpPr txBox="1"/>
            <p:nvPr/>
          </p:nvSpPr>
          <p:spPr>
            <a:xfrm>
              <a:off x="2021411" y="2724712"/>
              <a:ext cx="1432187" cy="369332"/>
            </a:xfrm>
            <a:prstGeom prst="rect">
              <a:avLst/>
            </a:prstGeom>
            <a:noFill/>
          </p:spPr>
          <p:txBody>
            <a:bodyPr wrap="none" rtlCol="0">
              <a:spAutoFit/>
            </a:bodyPr>
            <a:lstStyle/>
            <a:p>
              <a:r>
                <a:rPr lang="en-US" altLang="zh-CN" smtClean="0">
                  <a:solidFill>
                    <a:schemeClr val="tx1">
                      <a:lumMod val="75000"/>
                      <a:lumOff val="25000"/>
                    </a:schemeClr>
                  </a:solidFill>
                </a:rPr>
                <a:t>Type=topic</a:t>
              </a:r>
            </a:p>
          </p:txBody>
        </p:sp>
        <p:sp>
          <p:nvSpPr>
            <p:cNvPr id="37" name="任意多边形 36"/>
            <p:cNvSpPr/>
            <p:nvPr/>
          </p:nvSpPr>
          <p:spPr>
            <a:xfrm>
              <a:off x="3374136" y="4169664"/>
              <a:ext cx="1435608" cy="593344"/>
            </a:xfrm>
            <a:custGeom>
              <a:avLst/>
              <a:gdLst>
                <a:gd name="connsiteX0" fmla="*/ 0 w 1435608"/>
                <a:gd name="connsiteY0" fmla="*/ 0 h 593344"/>
                <a:gd name="connsiteX1" fmla="*/ 448056 w 1435608"/>
                <a:gd name="connsiteY1" fmla="*/ 512064 h 593344"/>
                <a:gd name="connsiteX2" fmla="*/ 1435608 w 1435608"/>
                <a:gd name="connsiteY2" fmla="*/ 585216 h 593344"/>
              </a:gdLst>
              <a:ahLst/>
              <a:cxnLst>
                <a:cxn ang="0">
                  <a:pos x="connsiteX0" y="connsiteY0"/>
                </a:cxn>
                <a:cxn ang="0">
                  <a:pos x="connsiteX1" y="connsiteY1"/>
                </a:cxn>
                <a:cxn ang="0">
                  <a:pos x="connsiteX2" y="connsiteY2"/>
                </a:cxn>
              </a:cxnLst>
              <a:rect l="l" t="t" r="r" b="b"/>
              <a:pathLst>
                <a:path w="1435608" h="593344">
                  <a:moveTo>
                    <a:pt x="0" y="0"/>
                  </a:moveTo>
                  <a:cubicBezTo>
                    <a:pt x="104394" y="207264"/>
                    <a:pt x="208788" y="414528"/>
                    <a:pt x="448056" y="512064"/>
                  </a:cubicBezTo>
                  <a:cubicBezTo>
                    <a:pt x="687324" y="609600"/>
                    <a:pt x="1061466" y="597408"/>
                    <a:pt x="1435608" y="585216"/>
                  </a:cubicBez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8" name="矩形 37"/>
          <p:cNvSpPr/>
          <p:nvPr/>
        </p:nvSpPr>
        <p:spPr>
          <a:xfrm>
            <a:off x="404049" y="1396630"/>
            <a:ext cx="4094006" cy="369332"/>
          </a:xfrm>
          <a:prstGeom prst="rect">
            <a:avLst/>
          </a:prstGeom>
          <a:solidFill>
            <a:schemeClr val="tx1">
              <a:lumMod val="75000"/>
              <a:lumOff val="25000"/>
            </a:schemeClr>
          </a:solidFill>
        </p:spPr>
        <p:txBody>
          <a:bodyPr wrap="none">
            <a:spAutoFit/>
          </a:bodyPr>
          <a:lstStyle/>
          <a:p>
            <a:r>
              <a:rPr lang="en-US" altLang="zh-CN">
                <a:solidFill>
                  <a:schemeClr val="bg1"/>
                </a:solidFill>
              </a:rPr>
              <a:t>3</a:t>
            </a:r>
            <a:r>
              <a:rPr lang="zh-CN" altLang="en-US">
                <a:solidFill>
                  <a:schemeClr val="bg1"/>
                </a:solidFill>
              </a:rPr>
              <a:t>）主题式交换器（</a:t>
            </a:r>
            <a:r>
              <a:rPr lang="en-US" altLang="zh-CN">
                <a:solidFill>
                  <a:schemeClr val="bg1"/>
                </a:solidFill>
              </a:rPr>
              <a:t>Topic Exchange</a:t>
            </a:r>
            <a:r>
              <a:rPr lang="zh-CN" altLang="en-US">
                <a:solidFill>
                  <a:schemeClr val="bg1"/>
                </a:solidFill>
              </a:rPr>
              <a:t>）</a:t>
            </a:r>
          </a:p>
        </p:txBody>
      </p:sp>
    </p:spTree>
    <p:extLst>
      <p:ext uri="{BB962C8B-B14F-4D97-AF65-F5344CB8AC3E}">
        <p14:creationId xmlns:p14="http://schemas.microsoft.com/office/powerpoint/2010/main" val="182820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342464" y="3356687"/>
            <a:ext cx="6351592" cy="1121544"/>
          </a:xfrm>
          <a:prstGeom prst="rect">
            <a:avLst/>
          </a:prstGeom>
          <a:solidFill>
            <a:schemeClr val="bg1">
              <a:lumMod val="85000"/>
            </a:schemeClr>
          </a:solidFill>
        </p:spPr>
        <p:txBody>
          <a:bodyPr wrap="square">
            <a:spAutoFit/>
          </a:bodyPr>
          <a:lstStyle/>
          <a:p>
            <a:pPr algn="ctr"/>
            <a:endParaRPr lang="zh-CN" altLang="en-US">
              <a:solidFill>
                <a:schemeClr val="tx1">
                  <a:lumMod val="75000"/>
                  <a:lumOff val="25000"/>
                </a:schemeClr>
              </a:solidFill>
            </a:endParaRPr>
          </a:p>
        </p:txBody>
      </p:sp>
      <p:sp>
        <p:nvSpPr>
          <p:cNvPr id="25" name="矩形 24"/>
          <p:cNvSpPr/>
          <p:nvPr/>
        </p:nvSpPr>
        <p:spPr>
          <a:xfrm>
            <a:off x="2342464" y="4648480"/>
            <a:ext cx="6351592" cy="1121544"/>
          </a:xfrm>
          <a:prstGeom prst="rect">
            <a:avLst/>
          </a:prstGeom>
          <a:solidFill>
            <a:schemeClr val="bg1">
              <a:lumMod val="85000"/>
            </a:schemeClr>
          </a:solidFill>
        </p:spPr>
        <p:txBody>
          <a:bodyPr wrap="square">
            <a:spAutoFit/>
          </a:bodyPr>
          <a:lstStyle/>
          <a:p>
            <a:pPr algn="ctr"/>
            <a:endParaRPr lang="zh-CN" altLang="en-US">
              <a:solidFill>
                <a:schemeClr val="tx1">
                  <a:lumMod val="75000"/>
                  <a:lumOff val="25000"/>
                </a:schemeClr>
              </a:solidFill>
            </a:endParaRPr>
          </a:p>
        </p:txBody>
      </p:sp>
      <p:sp>
        <p:nvSpPr>
          <p:cNvPr id="22" name="矩形 21"/>
          <p:cNvSpPr/>
          <p:nvPr/>
        </p:nvSpPr>
        <p:spPr>
          <a:xfrm>
            <a:off x="449944" y="3329448"/>
            <a:ext cx="1747156" cy="114878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49944" y="4648480"/>
            <a:ext cx="1747156" cy="114878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84148" y="1885903"/>
            <a:ext cx="4109908" cy="6667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9944" y="1885903"/>
            <a:ext cx="4109908" cy="6667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38</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49944" y="1382261"/>
            <a:ext cx="8244112" cy="369332"/>
          </a:xfrm>
          <a:prstGeom prst="rect">
            <a:avLst/>
          </a:prstGeom>
          <a:solidFill>
            <a:schemeClr val="bg1">
              <a:lumMod val="85000"/>
            </a:schemeClr>
          </a:solidFill>
        </p:spPr>
        <p:txBody>
          <a:bodyPr wrap="square">
            <a:spAutoFit/>
          </a:bodyPr>
          <a:lstStyle/>
          <a:p>
            <a:pPr algn="ctr"/>
            <a:r>
              <a:rPr lang="en-US" altLang="zh-CN" dirty="0">
                <a:solidFill>
                  <a:schemeClr val="tx1">
                    <a:lumMod val="75000"/>
                    <a:lumOff val="25000"/>
                  </a:schemeClr>
                </a:solidFill>
              </a:rPr>
              <a:t>Nova</a:t>
            </a:r>
            <a:r>
              <a:rPr lang="zh-CN" altLang="en-US" dirty="0">
                <a:solidFill>
                  <a:schemeClr val="tx1">
                    <a:lumMod val="75000"/>
                    <a:lumOff val="25000"/>
                  </a:schemeClr>
                </a:solidFill>
              </a:rPr>
              <a:t>基于</a:t>
            </a:r>
            <a:r>
              <a:rPr lang="en-US" altLang="zh-CN" dirty="0">
                <a:solidFill>
                  <a:schemeClr val="tx1">
                    <a:lumMod val="75000"/>
                    <a:lumOff val="25000"/>
                  </a:schemeClr>
                </a:solidFill>
              </a:rPr>
              <a:t>RabbitMQ</a:t>
            </a:r>
            <a:r>
              <a:rPr lang="zh-CN" altLang="en-US" dirty="0">
                <a:solidFill>
                  <a:schemeClr val="tx1">
                    <a:lumMod val="75000"/>
                    <a:lumOff val="25000"/>
                  </a:schemeClr>
                </a:solidFill>
              </a:rPr>
              <a:t>实现两种</a:t>
            </a:r>
            <a:r>
              <a:rPr lang="en-US" altLang="zh-CN" dirty="0">
                <a:solidFill>
                  <a:schemeClr val="tx1">
                    <a:lumMod val="75000"/>
                    <a:lumOff val="25000"/>
                  </a:schemeClr>
                </a:solidFill>
              </a:rPr>
              <a:t>RPC</a:t>
            </a:r>
            <a:r>
              <a:rPr lang="zh-CN" altLang="en-US" dirty="0">
                <a:solidFill>
                  <a:schemeClr val="tx1">
                    <a:lumMod val="75000"/>
                    <a:lumOff val="25000"/>
                  </a:schemeClr>
                </a:solidFill>
              </a:rPr>
              <a:t>调用</a:t>
            </a:r>
          </a:p>
        </p:txBody>
      </p:sp>
      <p:sp>
        <p:nvSpPr>
          <p:cNvPr id="8" name="矩形 7"/>
          <p:cNvSpPr/>
          <p:nvPr/>
        </p:nvSpPr>
        <p:spPr>
          <a:xfrm>
            <a:off x="587040" y="2037698"/>
            <a:ext cx="3875551" cy="369332"/>
          </a:xfrm>
          <a:prstGeom prst="rect">
            <a:avLst/>
          </a:prstGeom>
          <a:solidFill>
            <a:schemeClr val="bg1">
              <a:lumMod val="95000"/>
            </a:schemeClr>
          </a:solidFill>
        </p:spPr>
        <p:txBody>
          <a:bodyPr wrap="square">
            <a:spAutoFit/>
          </a:bodyPr>
          <a:lstStyle/>
          <a:p>
            <a:r>
              <a:rPr lang="en-US" altLang="zh-CN" dirty="0" smtClean="0">
                <a:solidFill>
                  <a:schemeClr val="tx1">
                    <a:lumMod val="75000"/>
                    <a:lumOff val="25000"/>
                  </a:schemeClr>
                </a:solidFill>
              </a:rPr>
              <a:t>RPC.CALL</a:t>
            </a:r>
            <a:r>
              <a:rPr lang="zh-CN" altLang="en-US" dirty="0">
                <a:solidFill>
                  <a:schemeClr val="tx1">
                    <a:lumMod val="75000"/>
                    <a:lumOff val="25000"/>
                  </a:schemeClr>
                </a:solidFill>
              </a:rPr>
              <a:t>：基于请求与响应</a:t>
            </a:r>
            <a:r>
              <a:rPr lang="zh-CN" altLang="en-US" dirty="0" smtClean="0">
                <a:solidFill>
                  <a:schemeClr val="tx1">
                    <a:lumMod val="75000"/>
                    <a:lumOff val="25000"/>
                  </a:schemeClr>
                </a:solidFill>
              </a:rPr>
              <a:t>方式</a:t>
            </a:r>
            <a:endParaRPr lang="zh-CN" altLang="en-US" dirty="0">
              <a:solidFill>
                <a:schemeClr val="tx1">
                  <a:lumMod val="75000"/>
                  <a:lumOff val="25000"/>
                </a:schemeClr>
              </a:solidFill>
            </a:endParaRPr>
          </a:p>
        </p:txBody>
      </p:sp>
      <p:sp>
        <p:nvSpPr>
          <p:cNvPr id="9" name="矩形 8"/>
          <p:cNvSpPr/>
          <p:nvPr/>
        </p:nvSpPr>
        <p:spPr>
          <a:xfrm>
            <a:off x="4687097" y="2037698"/>
            <a:ext cx="3885404" cy="369332"/>
          </a:xfrm>
          <a:prstGeom prst="rect">
            <a:avLst/>
          </a:prstGeom>
          <a:solidFill>
            <a:schemeClr val="bg1">
              <a:lumMod val="95000"/>
            </a:schemeClr>
          </a:solidFill>
        </p:spPr>
        <p:txBody>
          <a:bodyPr wrap="square">
            <a:spAutoFit/>
          </a:bodyPr>
          <a:lstStyle/>
          <a:p>
            <a:r>
              <a:rPr lang="en-US" altLang="zh-CN" dirty="0" smtClean="0">
                <a:solidFill>
                  <a:schemeClr val="tx1">
                    <a:lumMod val="75000"/>
                    <a:lumOff val="25000"/>
                  </a:schemeClr>
                </a:solidFill>
              </a:rPr>
              <a:t>RPC.CAST</a:t>
            </a:r>
            <a:r>
              <a:rPr lang="zh-CN" altLang="en-US" dirty="0">
                <a:solidFill>
                  <a:schemeClr val="tx1">
                    <a:lumMod val="75000"/>
                    <a:lumOff val="25000"/>
                  </a:schemeClr>
                </a:solidFill>
              </a:rPr>
              <a:t>：只是提供单向</a:t>
            </a:r>
            <a:r>
              <a:rPr lang="zh-CN" altLang="en-US" dirty="0" smtClean="0">
                <a:solidFill>
                  <a:schemeClr val="tx1">
                    <a:lumMod val="75000"/>
                    <a:lumOff val="25000"/>
                  </a:schemeClr>
                </a:solidFill>
              </a:rPr>
              <a:t>请求</a:t>
            </a:r>
            <a:endParaRPr lang="zh-CN" altLang="en-US" dirty="0">
              <a:solidFill>
                <a:schemeClr val="tx1">
                  <a:lumMod val="75000"/>
                  <a:lumOff val="25000"/>
                </a:schemeClr>
              </a:solidFill>
            </a:endParaRPr>
          </a:p>
        </p:txBody>
      </p:sp>
      <p:sp>
        <p:nvSpPr>
          <p:cNvPr id="17" name="矩形 16"/>
          <p:cNvSpPr/>
          <p:nvPr/>
        </p:nvSpPr>
        <p:spPr>
          <a:xfrm>
            <a:off x="449944" y="2839522"/>
            <a:ext cx="8244112" cy="369332"/>
          </a:xfrm>
          <a:prstGeom prst="rect">
            <a:avLst/>
          </a:prstGeom>
          <a:solidFill>
            <a:schemeClr val="bg1">
              <a:lumMod val="85000"/>
            </a:schemeClr>
          </a:solidFill>
        </p:spPr>
        <p:txBody>
          <a:bodyPr wrap="square">
            <a:spAutoFit/>
          </a:bodyPr>
          <a:lstStyle/>
          <a:p>
            <a:pPr algn="ctr"/>
            <a:r>
              <a:rPr lang="en-US" altLang="zh-CN">
                <a:solidFill>
                  <a:schemeClr val="tx1">
                    <a:lumMod val="75000"/>
                    <a:lumOff val="25000"/>
                  </a:schemeClr>
                </a:solidFill>
              </a:rPr>
              <a:t>Nova</a:t>
            </a:r>
            <a:r>
              <a:rPr lang="zh-CN" altLang="en-US">
                <a:solidFill>
                  <a:schemeClr val="tx1">
                    <a:lumMod val="75000"/>
                    <a:lumOff val="25000"/>
                  </a:schemeClr>
                </a:solidFill>
              </a:rPr>
              <a:t>的各个模块在逻辑功能上可以划分为两种</a:t>
            </a:r>
          </a:p>
        </p:txBody>
      </p:sp>
      <p:sp>
        <p:nvSpPr>
          <p:cNvPr id="18" name="矩形 17"/>
          <p:cNvSpPr/>
          <p:nvPr/>
        </p:nvSpPr>
        <p:spPr>
          <a:xfrm>
            <a:off x="526406" y="3675813"/>
            <a:ext cx="1521891" cy="369332"/>
          </a:xfrm>
          <a:prstGeom prst="rect">
            <a:avLst/>
          </a:prstGeom>
        </p:spPr>
        <p:txBody>
          <a:bodyPr wrap="none">
            <a:spAutoFit/>
          </a:bodyPr>
          <a:lstStyle/>
          <a:p>
            <a:r>
              <a:rPr lang="en-US" altLang="zh-CN" b="1">
                <a:solidFill>
                  <a:schemeClr val="bg1"/>
                </a:solidFill>
              </a:rPr>
              <a:t>Invoker</a:t>
            </a:r>
            <a:r>
              <a:rPr lang="zh-CN" altLang="en-US" b="1">
                <a:solidFill>
                  <a:schemeClr val="bg1"/>
                </a:solidFill>
              </a:rPr>
              <a:t>模块</a:t>
            </a:r>
          </a:p>
        </p:txBody>
      </p:sp>
      <p:sp>
        <p:nvSpPr>
          <p:cNvPr id="19" name="矩形 18"/>
          <p:cNvSpPr/>
          <p:nvPr/>
        </p:nvSpPr>
        <p:spPr>
          <a:xfrm>
            <a:off x="538909" y="5018139"/>
            <a:ext cx="1505027" cy="369332"/>
          </a:xfrm>
          <a:prstGeom prst="rect">
            <a:avLst/>
          </a:prstGeom>
        </p:spPr>
        <p:txBody>
          <a:bodyPr wrap="none">
            <a:spAutoFit/>
          </a:bodyPr>
          <a:lstStyle/>
          <a:p>
            <a:r>
              <a:rPr lang="en-US" altLang="zh-CN" b="1">
                <a:solidFill>
                  <a:schemeClr val="bg1"/>
                </a:solidFill>
              </a:rPr>
              <a:t>Worker</a:t>
            </a:r>
            <a:r>
              <a:rPr lang="zh-CN" altLang="en-US" b="1">
                <a:solidFill>
                  <a:schemeClr val="bg1"/>
                </a:solidFill>
              </a:rPr>
              <a:t>模块</a:t>
            </a:r>
          </a:p>
        </p:txBody>
      </p:sp>
      <p:sp>
        <p:nvSpPr>
          <p:cNvPr id="20" name="矩形 19"/>
          <p:cNvSpPr/>
          <p:nvPr/>
        </p:nvSpPr>
        <p:spPr>
          <a:xfrm>
            <a:off x="2402285" y="3538679"/>
            <a:ext cx="6170216" cy="759182"/>
          </a:xfrm>
          <a:prstGeom prst="rect">
            <a:avLst/>
          </a:prstGeom>
        </p:spPr>
        <p:txBody>
          <a:bodyPr wrap="square">
            <a:spAutoFit/>
          </a:bodyPr>
          <a:lstStyle/>
          <a:p>
            <a:pPr>
              <a:lnSpc>
                <a:spcPts val="2600"/>
              </a:lnSpc>
            </a:pPr>
            <a:r>
              <a:rPr lang="zh-CN" altLang="en-US">
                <a:solidFill>
                  <a:schemeClr val="tx1">
                    <a:lumMod val="75000"/>
                    <a:lumOff val="25000"/>
                  </a:schemeClr>
                </a:solidFill>
              </a:rPr>
              <a:t>主要功能是向消息队列中发送系统请求消息，如</a:t>
            </a:r>
            <a:r>
              <a:rPr lang="en-US" altLang="zh-CN">
                <a:solidFill>
                  <a:schemeClr val="tx1">
                    <a:lumMod val="75000"/>
                    <a:lumOff val="25000"/>
                  </a:schemeClr>
                </a:solidFill>
              </a:rPr>
              <a:t>Nova-API</a:t>
            </a:r>
            <a:r>
              <a:rPr lang="zh-CN" altLang="en-US">
                <a:solidFill>
                  <a:schemeClr val="tx1">
                    <a:lumMod val="75000"/>
                    <a:lumOff val="25000"/>
                  </a:schemeClr>
                </a:solidFill>
              </a:rPr>
              <a:t>和</a:t>
            </a:r>
            <a:r>
              <a:rPr lang="en-US" altLang="zh-CN">
                <a:solidFill>
                  <a:schemeClr val="tx1">
                    <a:lumMod val="75000"/>
                    <a:lumOff val="25000"/>
                  </a:schemeClr>
                </a:solidFill>
              </a:rPr>
              <a:t>Nova-Scheduler</a:t>
            </a:r>
            <a:r>
              <a:rPr lang="zh-CN" altLang="en-US">
                <a:solidFill>
                  <a:schemeClr val="tx1">
                    <a:lumMod val="75000"/>
                    <a:lumOff val="25000"/>
                  </a:schemeClr>
                </a:solidFill>
              </a:rPr>
              <a:t>；</a:t>
            </a:r>
          </a:p>
        </p:txBody>
      </p:sp>
      <p:sp>
        <p:nvSpPr>
          <p:cNvPr id="21" name="矩形 20"/>
          <p:cNvSpPr/>
          <p:nvPr/>
        </p:nvSpPr>
        <p:spPr>
          <a:xfrm>
            <a:off x="2402285" y="4662948"/>
            <a:ext cx="6170216" cy="1092607"/>
          </a:xfrm>
          <a:prstGeom prst="rect">
            <a:avLst/>
          </a:prstGeom>
        </p:spPr>
        <p:txBody>
          <a:bodyPr wrap="square">
            <a:spAutoFit/>
          </a:bodyPr>
          <a:lstStyle/>
          <a:p>
            <a:pPr>
              <a:lnSpc>
                <a:spcPts val="2600"/>
              </a:lnSpc>
            </a:pPr>
            <a:r>
              <a:rPr lang="zh-CN" altLang="en-US">
                <a:solidFill>
                  <a:schemeClr val="tx1">
                    <a:lumMod val="75000"/>
                    <a:lumOff val="25000"/>
                  </a:schemeClr>
                </a:solidFill>
              </a:rPr>
              <a:t>从消息队列中获取</a:t>
            </a:r>
            <a:r>
              <a:rPr lang="en-US" altLang="zh-CN">
                <a:solidFill>
                  <a:schemeClr val="tx1">
                    <a:lumMod val="75000"/>
                    <a:lumOff val="25000"/>
                  </a:schemeClr>
                </a:solidFill>
              </a:rPr>
              <a:t>Invoker</a:t>
            </a:r>
            <a:r>
              <a:rPr lang="zh-CN" altLang="en-US">
                <a:solidFill>
                  <a:schemeClr val="tx1">
                    <a:lumMod val="75000"/>
                    <a:lumOff val="25000"/>
                  </a:schemeClr>
                </a:solidFill>
              </a:rPr>
              <a:t>模块发送的系统请求消息以及向</a:t>
            </a:r>
            <a:r>
              <a:rPr lang="en-US" altLang="zh-CN">
                <a:solidFill>
                  <a:schemeClr val="tx1">
                    <a:lumMod val="75000"/>
                    <a:lumOff val="25000"/>
                  </a:schemeClr>
                </a:solidFill>
              </a:rPr>
              <a:t>Invoker</a:t>
            </a:r>
            <a:r>
              <a:rPr lang="zh-CN" altLang="en-US">
                <a:solidFill>
                  <a:schemeClr val="tx1">
                    <a:lumMod val="75000"/>
                    <a:lumOff val="25000"/>
                  </a:schemeClr>
                </a:solidFill>
              </a:rPr>
              <a:t>模块回复系统响应</a:t>
            </a:r>
            <a:r>
              <a:rPr lang="zh-CN" altLang="en-US" smtClean="0">
                <a:solidFill>
                  <a:schemeClr val="tx1">
                    <a:lumMod val="75000"/>
                    <a:lumOff val="25000"/>
                  </a:schemeClr>
                </a:solidFill>
              </a:rPr>
              <a:t>消息</a:t>
            </a:r>
            <a:r>
              <a:rPr lang="zh-CN" altLang="en-US">
                <a:solidFill>
                  <a:schemeClr val="tx1">
                    <a:lumMod val="75000"/>
                    <a:lumOff val="25000"/>
                  </a:schemeClr>
                </a:solidFill>
              </a:rPr>
              <a:t>，如</a:t>
            </a:r>
            <a:r>
              <a:rPr lang="en-US" altLang="zh-CN">
                <a:solidFill>
                  <a:schemeClr val="tx1">
                    <a:lumMod val="75000"/>
                    <a:lumOff val="25000"/>
                  </a:schemeClr>
                </a:solidFill>
              </a:rPr>
              <a:t>Nova-Compute</a:t>
            </a:r>
            <a:r>
              <a:rPr lang="zh-CN" altLang="en-US">
                <a:solidFill>
                  <a:schemeClr val="tx1">
                    <a:lumMod val="75000"/>
                    <a:lumOff val="25000"/>
                  </a:schemeClr>
                </a:solidFill>
              </a:rPr>
              <a:t>、</a:t>
            </a:r>
            <a:r>
              <a:rPr lang="en-US" altLang="zh-CN">
                <a:solidFill>
                  <a:schemeClr val="tx1">
                    <a:lumMod val="75000"/>
                    <a:lumOff val="25000"/>
                  </a:schemeClr>
                </a:solidFill>
              </a:rPr>
              <a:t>Nova-Volume</a:t>
            </a:r>
            <a:r>
              <a:rPr lang="zh-CN" altLang="en-US">
                <a:solidFill>
                  <a:schemeClr val="tx1">
                    <a:lumMod val="75000"/>
                    <a:lumOff val="25000"/>
                  </a:schemeClr>
                </a:solidFill>
              </a:rPr>
              <a:t>和</a:t>
            </a:r>
            <a:r>
              <a:rPr lang="en-US" altLang="zh-CN">
                <a:solidFill>
                  <a:schemeClr val="tx1">
                    <a:lumMod val="75000"/>
                    <a:lumOff val="25000"/>
                  </a:schemeClr>
                </a:solidFill>
              </a:rPr>
              <a:t>Nova-Network</a:t>
            </a:r>
            <a:r>
              <a:rPr lang="zh-CN" altLang="en-US" smtClean="0">
                <a:solidFill>
                  <a:schemeClr val="tx1">
                    <a:lumMod val="75000"/>
                    <a:lumOff val="25000"/>
                  </a:schemeClr>
                </a:solidFill>
              </a:rPr>
              <a:t>。</a:t>
            </a:r>
            <a:endParaRPr lang="en-US" altLang="zh-CN">
              <a:solidFill>
                <a:schemeClr val="tx1">
                  <a:lumMod val="75000"/>
                  <a:lumOff val="25000"/>
                </a:schemeClr>
              </a:solidFill>
            </a:endParaRPr>
          </a:p>
        </p:txBody>
      </p:sp>
    </p:spTree>
    <p:extLst>
      <p:ext uri="{BB962C8B-B14F-4D97-AF65-F5344CB8AC3E}">
        <p14:creationId xmlns:p14="http://schemas.microsoft.com/office/powerpoint/2010/main" val="20278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39</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3" name="矩形 2"/>
          <p:cNvSpPr/>
          <p:nvPr/>
        </p:nvSpPr>
        <p:spPr>
          <a:xfrm>
            <a:off x="704088" y="2286315"/>
            <a:ext cx="12921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Topic</a:t>
            </a:r>
            <a:r>
              <a:rPr lang="zh-CN" altLang="en-US" smtClean="0"/>
              <a:t>消息生产者</a:t>
            </a:r>
            <a:endParaRPr lang="zh-CN" altLang="en-US"/>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741145" y="4581459"/>
            <a:ext cx="1270009" cy="64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Direct</a:t>
            </a:r>
            <a:r>
              <a:rPr lang="zh-CN" altLang="en-US" smtClean="0"/>
              <a:t>消息消费者</a:t>
            </a:r>
            <a:endParaRPr lang="zh-CN" altLang="en-US"/>
          </a:p>
        </p:txBody>
      </p:sp>
      <p:sp>
        <p:nvSpPr>
          <p:cNvPr id="9" name="矩形 8"/>
          <p:cNvSpPr/>
          <p:nvPr/>
        </p:nvSpPr>
        <p:spPr>
          <a:xfrm>
            <a:off x="2617064" y="4698649"/>
            <a:ext cx="1918821" cy="4056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Direct</a:t>
            </a:r>
            <a:r>
              <a:rPr lang="zh-CN" altLang="en-US" smtClean="0"/>
              <a:t>消息队列</a:t>
            </a:r>
            <a:endParaRPr lang="zh-CN" altLang="en-US"/>
          </a:p>
        </p:txBody>
      </p:sp>
      <p:sp>
        <p:nvSpPr>
          <p:cNvPr id="10" name="矩形 9"/>
          <p:cNvSpPr/>
          <p:nvPr/>
        </p:nvSpPr>
        <p:spPr>
          <a:xfrm>
            <a:off x="4262984" y="1973737"/>
            <a:ext cx="1918821" cy="4056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点对点消息队列</a:t>
            </a:r>
            <a:endParaRPr lang="zh-CN" altLang="en-US"/>
          </a:p>
        </p:txBody>
      </p:sp>
      <p:sp>
        <p:nvSpPr>
          <p:cNvPr id="11" name="矩形 10"/>
          <p:cNvSpPr/>
          <p:nvPr/>
        </p:nvSpPr>
        <p:spPr>
          <a:xfrm>
            <a:off x="4262984" y="2889180"/>
            <a:ext cx="1918821" cy="4056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共享</a:t>
            </a:r>
            <a:r>
              <a:rPr lang="zh-CN" altLang="en-US" smtClean="0"/>
              <a:t>消息队列</a:t>
            </a:r>
            <a:endParaRPr lang="zh-CN" altLang="en-US"/>
          </a:p>
        </p:txBody>
      </p:sp>
      <p:sp>
        <p:nvSpPr>
          <p:cNvPr id="12" name="矩形 11"/>
          <p:cNvSpPr/>
          <p:nvPr/>
        </p:nvSpPr>
        <p:spPr>
          <a:xfrm>
            <a:off x="5352223" y="4698649"/>
            <a:ext cx="950976" cy="4056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交换机</a:t>
            </a:r>
            <a:endParaRPr lang="zh-CN" altLang="en-US"/>
          </a:p>
        </p:txBody>
      </p:sp>
      <p:sp>
        <p:nvSpPr>
          <p:cNvPr id="16" name="矩形 15"/>
          <p:cNvSpPr/>
          <p:nvPr/>
        </p:nvSpPr>
        <p:spPr>
          <a:xfrm>
            <a:off x="7351317" y="4581459"/>
            <a:ext cx="1292143" cy="64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Direct</a:t>
            </a:r>
            <a:r>
              <a:rPr lang="zh-CN" altLang="en-US" smtClean="0"/>
              <a:t>消息生产者</a:t>
            </a:r>
            <a:endParaRPr lang="zh-CN" altLang="en-US"/>
          </a:p>
        </p:txBody>
      </p:sp>
      <p:sp>
        <p:nvSpPr>
          <p:cNvPr id="17" name="矩形 16"/>
          <p:cNvSpPr/>
          <p:nvPr/>
        </p:nvSpPr>
        <p:spPr>
          <a:xfrm>
            <a:off x="7351317" y="1536506"/>
            <a:ext cx="12921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Topic</a:t>
            </a:r>
            <a:r>
              <a:rPr lang="zh-CN" altLang="en-US" dirty="0" smtClean="0"/>
              <a:t>消息</a:t>
            </a:r>
            <a:r>
              <a:rPr lang="zh-CN" altLang="en-US" dirty="0"/>
              <a:t>消费</a:t>
            </a:r>
            <a:r>
              <a:rPr lang="zh-CN" altLang="en-US" dirty="0" smtClean="0"/>
              <a:t>者</a:t>
            </a:r>
            <a:r>
              <a:rPr lang="en-US" altLang="zh-CN" dirty="0" smtClean="0"/>
              <a:t>1</a:t>
            </a:r>
            <a:endParaRPr lang="zh-CN" altLang="en-US" dirty="0"/>
          </a:p>
        </p:txBody>
      </p:sp>
      <p:sp>
        <p:nvSpPr>
          <p:cNvPr id="18" name="矩形 17"/>
          <p:cNvSpPr/>
          <p:nvPr/>
        </p:nvSpPr>
        <p:spPr>
          <a:xfrm>
            <a:off x="7351317" y="2322500"/>
            <a:ext cx="12921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Topic</a:t>
            </a:r>
            <a:r>
              <a:rPr lang="zh-CN" altLang="en-US" dirty="0" smtClean="0"/>
              <a:t>消息</a:t>
            </a:r>
            <a:r>
              <a:rPr lang="zh-CN" altLang="en-US" dirty="0"/>
              <a:t>消费</a:t>
            </a:r>
            <a:r>
              <a:rPr lang="zh-CN" altLang="en-US" dirty="0" smtClean="0"/>
              <a:t>者</a:t>
            </a:r>
            <a:r>
              <a:rPr lang="en-US" altLang="zh-CN" dirty="0" smtClean="0"/>
              <a:t>2</a:t>
            </a:r>
            <a:endParaRPr lang="zh-CN" altLang="en-US" dirty="0"/>
          </a:p>
        </p:txBody>
      </p:sp>
      <p:sp>
        <p:nvSpPr>
          <p:cNvPr id="19" name="矩形 18"/>
          <p:cNvSpPr/>
          <p:nvPr/>
        </p:nvSpPr>
        <p:spPr>
          <a:xfrm>
            <a:off x="7351317" y="3116832"/>
            <a:ext cx="12921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Topic</a:t>
            </a:r>
            <a:r>
              <a:rPr lang="zh-CN" altLang="en-US" dirty="0" smtClean="0"/>
              <a:t>消息</a:t>
            </a:r>
            <a:r>
              <a:rPr lang="zh-CN" altLang="en-US" dirty="0"/>
              <a:t>消费</a:t>
            </a:r>
            <a:r>
              <a:rPr lang="zh-CN" altLang="en-US" dirty="0" smtClean="0"/>
              <a:t>者</a:t>
            </a:r>
            <a:r>
              <a:rPr lang="en-US" altLang="zh-CN" dirty="0" smtClean="0"/>
              <a:t>3</a:t>
            </a:r>
            <a:endParaRPr lang="zh-CN" altLang="en-US" dirty="0"/>
          </a:p>
        </p:txBody>
      </p:sp>
      <p:sp>
        <p:nvSpPr>
          <p:cNvPr id="20" name="矩形 19"/>
          <p:cNvSpPr/>
          <p:nvPr/>
        </p:nvSpPr>
        <p:spPr>
          <a:xfrm>
            <a:off x="2703657" y="2286315"/>
            <a:ext cx="9963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交换器</a:t>
            </a:r>
            <a:endParaRPr lang="zh-CN" altLang="en-US"/>
          </a:p>
        </p:txBody>
      </p:sp>
      <p:sp>
        <p:nvSpPr>
          <p:cNvPr id="4" name="任意多边形 3"/>
          <p:cNvSpPr/>
          <p:nvPr/>
        </p:nvSpPr>
        <p:spPr>
          <a:xfrm>
            <a:off x="1993900" y="2673494"/>
            <a:ext cx="692150" cy="45258"/>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H="1">
            <a:off x="6273949" y="4884086"/>
            <a:ext cx="1019312" cy="52534"/>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993900" y="4894009"/>
            <a:ext cx="692150" cy="45258"/>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20817510" flipH="1">
            <a:off x="6166018" y="2025419"/>
            <a:ext cx="1198332" cy="45719"/>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20817510" flipH="1">
            <a:off x="6166017" y="2864487"/>
            <a:ext cx="1198332" cy="45719"/>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783123" flipH="1">
            <a:off x="6166016" y="3162113"/>
            <a:ext cx="1198332" cy="45719"/>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2268220" y="1269724"/>
            <a:ext cx="0" cy="4757696"/>
          </a:xfrm>
          <a:prstGeom prst="line">
            <a:avLst/>
          </a:prstGeom>
          <a:noFill/>
          <a:ln>
            <a:solidFill>
              <a:schemeClr val="tx1">
                <a:lumMod val="75000"/>
                <a:lumOff val="2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6885203" y="1228319"/>
            <a:ext cx="0" cy="4757696"/>
          </a:xfrm>
          <a:prstGeom prst="line">
            <a:avLst/>
          </a:prstGeom>
          <a:noFill/>
          <a:ln>
            <a:solidFill>
              <a:schemeClr val="tx1">
                <a:lumMod val="75000"/>
                <a:lumOff val="2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直接箭头连接符 30"/>
          <p:cNvCxnSpPr>
            <a:stCxn id="20" idx="3"/>
          </p:cNvCxnSpPr>
          <p:nvPr/>
        </p:nvCxnSpPr>
        <p:spPr>
          <a:xfrm flipV="1">
            <a:off x="3700000" y="2176586"/>
            <a:ext cx="562984" cy="429769"/>
          </a:xfrm>
          <a:prstGeom prst="straightConnector1">
            <a:avLst/>
          </a:pr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直接箭头连接符 32"/>
          <p:cNvCxnSpPr>
            <a:stCxn id="20" idx="3"/>
            <a:endCxn id="11" idx="1"/>
          </p:cNvCxnSpPr>
          <p:nvPr/>
        </p:nvCxnSpPr>
        <p:spPr>
          <a:xfrm>
            <a:off x="3700000" y="2606355"/>
            <a:ext cx="562984" cy="485675"/>
          </a:xfrm>
          <a:prstGeom prst="straightConnector1">
            <a:avLst/>
          </a:pr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直接箭头连接符 35"/>
          <p:cNvCxnSpPr>
            <a:stCxn id="12" idx="1"/>
            <a:endCxn id="9" idx="3"/>
          </p:cNvCxnSpPr>
          <p:nvPr/>
        </p:nvCxnSpPr>
        <p:spPr>
          <a:xfrm flipH="1">
            <a:off x="4535885" y="4901499"/>
            <a:ext cx="816338" cy="0"/>
          </a:xfrm>
          <a:prstGeom prst="straightConnector1">
            <a:avLst/>
          </a:pr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8" name="文本框 37"/>
          <p:cNvSpPr txBox="1"/>
          <p:nvPr/>
        </p:nvSpPr>
        <p:spPr>
          <a:xfrm>
            <a:off x="4044840" y="2372698"/>
            <a:ext cx="2428165" cy="523220"/>
          </a:xfrm>
          <a:prstGeom prst="rect">
            <a:avLst/>
          </a:prstGeom>
          <a:noFill/>
        </p:spPr>
        <p:txBody>
          <a:bodyPr wrap="none" rtlCol="0">
            <a:spAutoFit/>
          </a:bodyPr>
          <a:lstStyle/>
          <a:p>
            <a:pPr algn="ctr"/>
            <a:r>
              <a:rPr lang="en-US" altLang="zh-CN" sz="1400" smtClean="0">
                <a:solidFill>
                  <a:schemeClr val="tx1">
                    <a:lumMod val="75000"/>
                    <a:lumOff val="25000"/>
                  </a:schemeClr>
                </a:solidFill>
              </a:rPr>
              <a:t>Routing Key=NODE-TYPE.</a:t>
            </a:r>
          </a:p>
          <a:p>
            <a:pPr algn="ctr"/>
            <a:r>
              <a:rPr lang="en-US" altLang="zh-CN" sz="1400" smtClean="0">
                <a:solidFill>
                  <a:schemeClr val="tx1">
                    <a:lumMod val="75000"/>
                    <a:lumOff val="25000"/>
                  </a:schemeClr>
                </a:solidFill>
              </a:rPr>
              <a:t>NODE-ID</a:t>
            </a:r>
            <a:endParaRPr lang="zh-CN" altLang="en-US" sz="1400">
              <a:solidFill>
                <a:schemeClr val="tx1">
                  <a:lumMod val="75000"/>
                  <a:lumOff val="25000"/>
                </a:schemeClr>
              </a:solidFill>
            </a:endParaRPr>
          </a:p>
        </p:txBody>
      </p:sp>
      <p:sp>
        <p:nvSpPr>
          <p:cNvPr id="40" name="文本框 39"/>
          <p:cNvSpPr txBox="1"/>
          <p:nvPr/>
        </p:nvSpPr>
        <p:spPr>
          <a:xfrm>
            <a:off x="4044840" y="3299390"/>
            <a:ext cx="2428165"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Routing Key=NODE-TYPE.</a:t>
            </a:r>
          </a:p>
        </p:txBody>
      </p:sp>
      <p:sp>
        <p:nvSpPr>
          <p:cNvPr id="41" name="文本框 40"/>
          <p:cNvSpPr txBox="1"/>
          <p:nvPr/>
        </p:nvSpPr>
        <p:spPr>
          <a:xfrm>
            <a:off x="4015352" y="3680548"/>
            <a:ext cx="1172950"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Topic</a:t>
            </a:r>
            <a:r>
              <a:rPr lang="zh-CN" altLang="en-US" sz="1400" smtClean="0">
                <a:solidFill>
                  <a:schemeClr val="tx1">
                    <a:lumMod val="75000"/>
                    <a:lumOff val="25000"/>
                  </a:schemeClr>
                </a:solidFill>
              </a:rPr>
              <a:t>交换域</a:t>
            </a:r>
            <a:endParaRPr lang="en-US" altLang="zh-CN" sz="1400" smtClean="0">
              <a:solidFill>
                <a:schemeClr val="tx1">
                  <a:lumMod val="75000"/>
                  <a:lumOff val="25000"/>
                </a:schemeClr>
              </a:solidFill>
            </a:endParaRPr>
          </a:p>
        </p:txBody>
      </p:sp>
      <p:sp>
        <p:nvSpPr>
          <p:cNvPr id="42" name="文本框 41"/>
          <p:cNvSpPr txBox="1"/>
          <p:nvPr/>
        </p:nvSpPr>
        <p:spPr>
          <a:xfrm>
            <a:off x="3984991" y="4031334"/>
            <a:ext cx="1233671"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Direct</a:t>
            </a:r>
            <a:r>
              <a:rPr lang="zh-CN" altLang="en-US" sz="1400" smtClean="0">
                <a:solidFill>
                  <a:schemeClr val="tx1">
                    <a:lumMod val="75000"/>
                    <a:lumOff val="25000"/>
                  </a:schemeClr>
                </a:solidFill>
              </a:rPr>
              <a:t>交换域</a:t>
            </a:r>
            <a:endParaRPr lang="en-US" altLang="zh-CN" sz="1400" smtClean="0">
              <a:solidFill>
                <a:schemeClr val="tx1">
                  <a:lumMod val="75000"/>
                  <a:lumOff val="25000"/>
                </a:schemeClr>
              </a:solidFill>
            </a:endParaRPr>
          </a:p>
        </p:txBody>
      </p:sp>
      <p:sp>
        <p:nvSpPr>
          <p:cNvPr id="43" name="文本框 42"/>
          <p:cNvSpPr txBox="1"/>
          <p:nvPr/>
        </p:nvSpPr>
        <p:spPr>
          <a:xfrm>
            <a:off x="3798562" y="5625995"/>
            <a:ext cx="1606530" cy="307777"/>
          </a:xfrm>
          <a:prstGeom prst="rect">
            <a:avLst/>
          </a:prstGeom>
          <a:noFill/>
        </p:spPr>
        <p:txBody>
          <a:bodyPr wrap="none" rtlCol="0">
            <a:spAutoFit/>
          </a:bodyPr>
          <a:lstStyle/>
          <a:p>
            <a:pPr algn="ctr"/>
            <a:r>
              <a:rPr lang="en-US" altLang="zh-CN" sz="1400" dirty="0" smtClean="0">
                <a:solidFill>
                  <a:schemeClr val="tx1">
                    <a:lumMod val="75000"/>
                    <a:lumOff val="25000"/>
                  </a:schemeClr>
                </a:solidFill>
              </a:rPr>
              <a:t>RabbitMQ</a:t>
            </a:r>
            <a:r>
              <a:rPr lang="zh-CN" altLang="en-US" sz="1400" dirty="0" smtClean="0">
                <a:solidFill>
                  <a:schemeClr val="tx1">
                    <a:lumMod val="75000"/>
                    <a:lumOff val="25000"/>
                  </a:schemeClr>
                </a:solidFill>
              </a:rPr>
              <a:t>服务器</a:t>
            </a:r>
            <a:endParaRPr lang="en-US" altLang="zh-CN" sz="1400" dirty="0" smtClean="0">
              <a:solidFill>
                <a:schemeClr val="tx1">
                  <a:lumMod val="75000"/>
                  <a:lumOff val="25000"/>
                </a:schemeClr>
              </a:solidFill>
            </a:endParaRPr>
          </a:p>
        </p:txBody>
      </p:sp>
      <p:sp>
        <p:nvSpPr>
          <p:cNvPr id="44" name="文本框 43"/>
          <p:cNvSpPr txBox="1"/>
          <p:nvPr/>
        </p:nvSpPr>
        <p:spPr>
          <a:xfrm>
            <a:off x="939726" y="5625995"/>
            <a:ext cx="820866"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Invoker</a:t>
            </a:r>
          </a:p>
        </p:txBody>
      </p:sp>
      <p:sp>
        <p:nvSpPr>
          <p:cNvPr id="45" name="文本框 44"/>
          <p:cNvSpPr txBox="1"/>
          <p:nvPr/>
        </p:nvSpPr>
        <p:spPr>
          <a:xfrm>
            <a:off x="7610286" y="5625995"/>
            <a:ext cx="810991"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Worker</a:t>
            </a:r>
          </a:p>
        </p:txBody>
      </p:sp>
      <p:sp>
        <p:nvSpPr>
          <p:cNvPr id="39" name="任意多边形 38"/>
          <p:cNvSpPr/>
          <p:nvPr/>
        </p:nvSpPr>
        <p:spPr>
          <a:xfrm>
            <a:off x="149860" y="3954780"/>
            <a:ext cx="9067800" cy="53340"/>
          </a:xfrm>
          <a:custGeom>
            <a:avLst/>
            <a:gdLst>
              <a:gd name="connsiteX0" fmla="*/ 0 w 9067800"/>
              <a:gd name="connsiteY0" fmla="*/ 53340 h 53340"/>
              <a:gd name="connsiteX1" fmla="*/ 2042160 w 9067800"/>
              <a:gd name="connsiteY1" fmla="*/ 53340 h 53340"/>
              <a:gd name="connsiteX2" fmla="*/ 2080260 w 9067800"/>
              <a:gd name="connsiteY2" fmla="*/ 15240 h 53340"/>
              <a:gd name="connsiteX3" fmla="*/ 2148840 w 9067800"/>
              <a:gd name="connsiteY3" fmla="*/ 15240 h 53340"/>
              <a:gd name="connsiteX4" fmla="*/ 2179320 w 9067800"/>
              <a:gd name="connsiteY4" fmla="*/ 45720 h 53340"/>
              <a:gd name="connsiteX5" fmla="*/ 6667500 w 9067800"/>
              <a:gd name="connsiteY5" fmla="*/ 45720 h 53340"/>
              <a:gd name="connsiteX6" fmla="*/ 6713220 w 9067800"/>
              <a:gd name="connsiteY6" fmla="*/ 0 h 53340"/>
              <a:gd name="connsiteX7" fmla="*/ 6758940 w 9067800"/>
              <a:gd name="connsiteY7" fmla="*/ 0 h 53340"/>
              <a:gd name="connsiteX8" fmla="*/ 6804660 w 9067800"/>
              <a:gd name="connsiteY8" fmla="*/ 45720 h 53340"/>
              <a:gd name="connsiteX9" fmla="*/ 9067800 w 9067800"/>
              <a:gd name="connsiteY9" fmla="*/ 45720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7800" h="53340">
                <a:moveTo>
                  <a:pt x="0" y="53340"/>
                </a:moveTo>
                <a:lnTo>
                  <a:pt x="2042160" y="53340"/>
                </a:lnTo>
                <a:lnTo>
                  <a:pt x="2080260" y="15240"/>
                </a:lnTo>
                <a:lnTo>
                  <a:pt x="2148840" y="15240"/>
                </a:lnTo>
                <a:lnTo>
                  <a:pt x="2179320" y="45720"/>
                </a:lnTo>
                <a:lnTo>
                  <a:pt x="6667500" y="45720"/>
                </a:lnTo>
                <a:lnTo>
                  <a:pt x="6713220" y="0"/>
                </a:lnTo>
                <a:lnTo>
                  <a:pt x="6758940" y="0"/>
                </a:lnTo>
                <a:lnTo>
                  <a:pt x="6804660" y="45720"/>
                </a:lnTo>
                <a:lnTo>
                  <a:pt x="9067800" y="45720"/>
                </a:lnTo>
              </a:path>
            </a:pathLst>
          </a:custGeom>
          <a:noFill/>
          <a:ln>
            <a:solidFill>
              <a:schemeClr val="tx1">
                <a:lumMod val="75000"/>
                <a:lumOff val="2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674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394755" y="1911096"/>
            <a:ext cx="2404872" cy="350215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07008" y="1911096"/>
            <a:ext cx="2404872" cy="350215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a:t>
            </a:fld>
            <a:endParaRPr lang="zh-CN" altLang="en-US" dirty="0"/>
          </a:p>
        </p:txBody>
      </p:sp>
      <p:sp>
        <p:nvSpPr>
          <p:cNvPr id="13" name="Rectangle 2_1"/>
          <p:cNvSpPr/>
          <p:nvPr/>
        </p:nvSpPr>
        <p:spPr>
          <a:xfrm>
            <a:off x="199435" y="96020"/>
            <a:ext cx="4244495"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8.1  OpenStack</a:t>
            </a:r>
            <a:r>
              <a:rPr lang="zh-CN" altLang="en-US" sz="2400" b="1" spc="225">
                <a:solidFill>
                  <a:schemeClr val="bg1"/>
                </a:solidFill>
                <a:latin typeface="微软雅黑" panose="020B0503020204020204" pitchFamily="34" charset="-122"/>
                <a:ea typeface="微软雅黑" panose="020B0503020204020204" pitchFamily="34" charset="-122"/>
              </a:rPr>
              <a:t>背景介绍</a:t>
            </a:r>
          </a:p>
        </p:txBody>
      </p:sp>
      <p:sp>
        <p:nvSpPr>
          <p:cNvPr id="3" name="矩形 2"/>
          <p:cNvSpPr/>
          <p:nvPr/>
        </p:nvSpPr>
        <p:spPr>
          <a:xfrm>
            <a:off x="3804362" y="2349703"/>
            <a:ext cx="1430200" cy="369332"/>
          </a:xfrm>
          <a:prstGeom prst="rect">
            <a:avLst/>
          </a:prstGeom>
        </p:spPr>
        <p:txBody>
          <a:bodyPr wrap="none">
            <a:spAutoFit/>
          </a:bodyPr>
          <a:lstStyle/>
          <a:p>
            <a:r>
              <a:rPr lang="en-US" altLang="zh-CN" b="1">
                <a:solidFill>
                  <a:schemeClr val="tx1">
                    <a:lumMod val="75000"/>
                    <a:lumOff val="25000"/>
                  </a:schemeClr>
                </a:solidFill>
              </a:rPr>
              <a:t>OpenStack</a:t>
            </a:r>
            <a:endParaRPr lang="zh-CN" altLang="en-US" b="1">
              <a:solidFill>
                <a:schemeClr val="tx1">
                  <a:lumMod val="75000"/>
                  <a:lumOff val="25000"/>
                </a:schemeClr>
              </a:solidFill>
            </a:endParaRPr>
          </a:p>
        </p:txBody>
      </p:sp>
      <p:sp>
        <p:nvSpPr>
          <p:cNvPr id="6" name="矩形 5"/>
          <p:cNvSpPr/>
          <p:nvPr/>
        </p:nvSpPr>
        <p:spPr>
          <a:xfrm>
            <a:off x="1425104" y="4468085"/>
            <a:ext cx="1993430" cy="646331"/>
          </a:xfrm>
          <a:prstGeom prst="rect">
            <a:avLst/>
          </a:prstGeom>
          <a:solidFill>
            <a:schemeClr val="bg1">
              <a:lumMod val="85000"/>
            </a:schemeClr>
          </a:solidFill>
        </p:spPr>
        <p:txBody>
          <a:bodyPr wrap="square">
            <a:spAutoFit/>
          </a:bodyPr>
          <a:lstStyle/>
          <a:p>
            <a:r>
              <a:rPr lang="zh-CN" altLang="en-US">
                <a:solidFill>
                  <a:schemeClr val="tx1">
                    <a:lumMod val="75000"/>
                    <a:lumOff val="25000"/>
                  </a:schemeClr>
                </a:solidFill>
              </a:rPr>
              <a:t>为</a:t>
            </a:r>
            <a:r>
              <a:rPr lang="en-US" altLang="zh-CN">
                <a:solidFill>
                  <a:schemeClr val="tx1">
                    <a:lumMod val="75000"/>
                    <a:lumOff val="25000"/>
                  </a:schemeClr>
                </a:solidFill>
              </a:rPr>
              <a:t>NASA</a:t>
            </a:r>
            <a:r>
              <a:rPr lang="zh-CN" altLang="en-US" smtClean="0">
                <a:solidFill>
                  <a:schemeClr val="tx1">
                    <a:lumMod val="75000"/>
                    <a:lumOff val="25000"/>
                  </a:schemeClr>
                </a:solidFill>
              </a:rPr>
              <a:t>的计算</a:t>
            </a:r>
            <a:r>
              <a:rPr lang="zh-CN" altLang="en-US">
                <a:solidFill>
                  <a:schemeClr val="tx1">
                    <a:lumMod val="75000"/>
                    <a:lumOff val="25000"/>
                  </a:schemeClr>
                </a:solidFill>
              </a:rPr>
              <a:t>处理服务而开发</a:t>
            </a:r>
          </a:p>
        </p:txBody>
      </p:sp>
      <p:sp>
        <p:nvSpPr>
          <p:cNvPr id="7" name="矩形 6"/>
          <p:cNvSpPr/>
          <p:nvPr/>
        </p:nvSpPr>
        <p:spPr>
          <a:xfrm>
            <a:off x="5687878" y="4468084"/>
            <a:ext cx="1818626" cy="646331"/>
          </a:xfrm>
          <a:prstGeom prst="rect">
            <a:avLst/>
          </a:prstGeom>
          <a:solidFill>
            <a:schemeClr val="bg1">
              <a:lumMod val="85000"/>
            </a:schemeClr>
          </a:solidFill>
        </p:spPr>
        <p:txBody>
          <a:bodyPr wrap="square">
            <a:spAutoFit/>
          </a:bodyPr>
          <a:lstStyle/>
          <a:p>
            <a:r>
              <a:rPr lang="en-US" altLang="zh-CN">
                <a:solidFill>
                  <a:schemeClr val="tx1">
                    <a:lumMod val="75000"/>
                    <a:lumOff val="25000"/>
                  </a:schemeClr>
                </a:solidFill>
              </a:rPr>
              <a:t>Rackspace</a:t>
            </a:r>
            <a:r>
              <a:rPr lang="zh-CN" altLang="en-US">
                <a:solidFill>
                  <a:schemeClr val="tx1">
                    <a:lumMod val="75000"/>
                    <a:lumOff val="25000"/>
                  </a:schemeClr>
                </a:solidFill>
              </a:rPr>
              <a:t>开发的存储服务组件</a:t>
            </a:r>
          </a:p>
        </p:txBody>
      </p:sp>
      <p:grpSp>
        <p:nvGrpSpPr>
          <p:cNvPr id="10" name="组合 9"/>
          <p:cNvGrpSpPr/>
          <p:nvPr/>
        </p:nvGrpSpPr>
        <p:grpSpPr>
          <a:xfrm>
            <a:off x="1530139" y="2383067"/>
            <a:ext cx="1786186" cy="1786186"/>
            <a:chOff x="859191" y="2464470"/>
            <a:chExt cx="1786186" cy="1786186"/>
          </a:xfrm>
        </p:grpSpPr>
        <p:sp>
          <p:nvSpPr>
            <p:cNvPr id="8" name="椭圆 7"/>
            <p:cNvSpPr/>
            <p:nvPr/>
          </p:nvSpPr>
          <p:spPr>
            <a:xfrm>
              <a:off x="924781" y="2530059"/>
              <a:ext cx="1655007" cy="165500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9191" y="2464470"/>
              <a:ext cx="1786186" cy="1786186"/>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20016" y="3202070"/>
              <a:ext cx="861711" cy="400110"/>
            </a:xfrm>
            <a:prstGeom prst="rect">
              <a:avLst/>
            </a:prstGeom>
          </p:spPr>
          <p:txBody>
            <a:bodyPr wrap="none">
              <a:spAutoFit/>
            </a:bodyPr>
            <a:lstStyle/>
            <a:p>
              <a:r>
                <a:rPr lang="en-US" altLang="zh-CN" sz="2000" b="1">
                  <a:solidFill>
                    <a:schemeClr val="bg1"/>
                  </a:solidFill>
                </a:rPr>
                <a:t>Nova</a:t>
              </a:r>
              <a:endParaRPr lang="zh-CN" altLang="en-US" sz="2000" b="1">
                <a:solidFill>
                  <a:schemeClr val="bg1"/>
                </a:solidFill>
              </a:endParaRPr>
            </a:p>
          </p:txBody>
        </p:sp>
      </p:grpSp>
      <p:grpSp>
        <p:nvGrpSpPr>
          <p:cNvPr id="9" name="组合 8"/>
          <p:cNvGrpSpPr/>
          <p:nvPr/>
        </p:nvGrpSpPr>
        <p:grpSpPr>
          <a:xfrm>
            <a:off x="5705511" y="2398880"/>
            <a:ext cx="1786186" cy="1786186"/>
            <a:chOff x="7278279" y="2464470"/>
            <a:chExt cx="1786186" cy="1786186"/>
          </a:xfrm>
        </p:grpSpPr>
        <p:sp>
          <p:nvSpPr>
            <p:cNvPr id="17" name="椭圆 16"/>
            <p:cNvSpPr/>
            <p:nvPr/>
          </p:nvSpPr>
          <p:spPr>
            <a:xfrm>
              <a:off x="7343869" y="2530059"/>
              <a:ext cx="1655007" cy="165500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278279" y="2464470"/>
              <a:ext cx="1786186" cy="178618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39104" y="3202070"/>
              <a:ext cx="861711" cy="400110"/>
            </a:xfrm>
            <a:prstGeom prst="rect">
              <a:avLst/>
            </a:prstGeom>
          </p:spPr>
          <p:txBody>
            <a:bodyPr wrap="none">
              <a:spAutoFit/>
            </a:bodyPr>
            <a:lstStyle/>
            <a:p>
              <a:r>
                <a:rPr lang="en-US" altLang="zh-CN" sz="2000" b="1">
                  <a:solidFill>
                    <a:schemeClr val="bg1"/>
                  </a:solidFill>
                </a:rPr>
                <a:t>Swift</a:t>
              </a:r>
            </a:p>
          </p:txBody>
        </p:sp>
      </p:grpSp>
      <p:sp>
        <p:nvSpPr>
          <p:cNvPr id="12" name="十字形 11"/>
          <p:cNvSpPr/>
          <p:nvPr/>
        </p:nvSpPr>
        <p:spPr>
          <a:xfrm>
            <a:off x="4127500" y="2970213"/>
            <a:ext cx="774700" cy="774700"/>
          </a:xfrm>
          <a:prstGeom prst="plus">
            <a:avLst>
              <a:gd name="adj" fmla="val 3975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6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40</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704088" y="2286315"/>
            <a:ext cx="12921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Topic</a:t>
            </a:r>
            <a:r>
              <a:rPr lang="zh-CN" altLang="en-US" smtClean="0"/>
              <a:t>消息生产者</a:t>
            </a:r>
            <a:endParaRPr lang="zh-CN" altLang="en-US"/>
          </a:p>
        </p:txBody>
      </p:sp>
      <p:sp>
        <p:nvSpPr>
          <p:cNvPr id="8" name="矩形 7"/>
          <p:cNvSpPr/>
          <p:nvPr/>
        </p:nvSpPr>
        <p:spPr>
          <a:xfrm>
            <a:off x="769515" y="4581459"/>
            <a:ext cx="1241639" cy="64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Direct</a:t>
            </a:r>
            <a:r>
              <a:rPr lang="zh-CN" altLang="en-US" smtClean="0"/>
              <a:t>消息消费者</a:t>
            </a:r>
            <a:endParaRPr lang="zh-CN" altLang="en-US"/>
          </a:p>
        </p:txBody>
      </p:sp>
      <p:sp>
        <p:nvSpPr>
          <p:cNvPr id="9" name="矩形 8"/>
          <p:cNvSpPr/>
          <p:nvPr/>
        </p:nvSpPr>
        <p:spPr>
          <a:xfrm>
            <a:off x="2617064" y="4698649"/>
            <a:ext cx="1918821" cy="4056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Direct</a:t>
            </a:r>
            <a:r>
              <a:rPr lang="zh-CN" altLang="en-US" smtClean="0"/>
              <a:t>消息队列</a:t>
            </a:r>
            <a:endParaRPr lang="zh-CN" altLang="en-US"/>
          </a:p>
        </p:txBody>
      </p:sp>
      <p:sp>
        <p:nvSpPr>
          <p:cNvPr id="10" name="矩形 9"/>
          <p:cNvSpPr/>
          <p:nvPr/>
        </p:nvSpPr>
        <p:spPr>
          <a:xfrm>
            <a:off x="4250779" y="2409403"/>
            <a:ext cx="1918821" cy="4056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点对点消息队列</a:t>
            </a:r>
            <a:endParaRPr lang="zh-CN" altLang="en-US"/>
          </a:p>
        </p:txBody>
      </p:sp>
      <p:sp>
        <p:nvSpPr>
          <p:cNvPr id="12" name="矩形 11"/>
          <p:cNvSpPr/>
          <p:nvPr/>
        </p:nvSpPr>
        <p:spPr>
          <a:xfrm>
            <a:off x="5352223" y="4698649"/>
            <a:ext cx="950976" cy="4056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交换机</a:t>
            </a:r>
            <a:endParaRPr lang="zh-CN" altLang="en-US"/>
          </a:p>
        </p:txBody>
      </p:sp>
      <p:sp>
        <p:nvSpPr>
          <p:cNvPr id="16" name="矩形 15"/>
          <p:cNvSpPr/>
          <p:nvPr/>
        </p:nvSpPr>
        <p:spPr>
          <a:xfrm>
            <a:off x="7351317" y="4581459"/>
            <a:ext cx="1292143" cy="64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Direct</a:t>
            </a:r>
            <a:r>
              <a:rPr lang="zh-CN" altLang="en-US" smtClean="0"/>
              <a:t>消息生产者</a:t>
            </a:r>
            <a:endParaRPr lang="zh-CN" altLang="en-US"/>
          </a:p>
        </p:txBody>
      </p:sp>
      <p:sp>
        <p:nvSpPr>
          <p:cNvPr id="17" name="矩形 16"/>
          <p:cNvSpPr/>
          <p:nvPr/>
        </p:nvSpPr>
        <p:spPr>
          <a:xfrm>
            <a:off x="7351317" y="2271879"/>
            <a:ext cx="12921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Topic</a:t>
            </a:r>
            <a:r>
              <a:rPr lang="zh-CN" altLang="en-US" smtClean="0"/>
              <a:t>消息</a:t>
            </a:r>
            <a:r>
              <a:rPr lang="zh-CN" altLang="en-US"/>
              <a:t>消费</a:t>
            </a:r>
            <a:r>
              <a:rPr lang="zh-CN" altLang="en-US" smtClean="0"/>
              <a:t>者</a:t>
            </a:r>
            <a:r>
              <a:rPr lang="en-US" altLang="zh-CN" smtClean="0"/>
              <a:t>1</a:t>
            </a:r>
            <a:endParaRPr lang="zh-CN" altLang="en-US"/>
          </a:p>
        </p:txBody>
      </p:sp>
      <p:sp>
        <p:nvSpPr>
          <p:cNvPr id="20" name="矩形 19"/>
          <p:cNvSpPr/>
          <p:nvPr/>
        </p:nvSpPr>
        <p:spPr>
          <a:xfrm>
            <a:off x="2703657" y="2286315"/>
            <a:ext cx="9963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交换器</a:t>
            </a:r>
            <a:endParaRPr lang="zh-CN" altLang="en-US"/>
          </a:p>
        </p:txBody>
      </p:sp>
      <p:sp>
        <p:nvSpPr>
          <p:cNvPr id="21" name="任意多边形 20"/>
          <p:cNvSpPr/>
          <p:nvPr/>
        </p:nvSpPr>
        <p:spPr>
          <a:xfrm>
            <a:off x="1993900" y="2673494"/>
            <a:ext cx="692150" cy="45258"/>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flipH="1">
            <a:off x="6273949" y="4884086"/>
            <a:ext cx="1019312" cy="52534"/>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993900" y="4894009"/>
            <a:ext cx="692150" cy="45258"/>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flipH="1">
            <a:off x="6166018" y="2549954"/>
            <a:ext cx="1198332" cy="45719"/>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2268220" y="1269724"/>
            <a:ext cx="0" cy="4757696"/>
          </a:xfrm>
          <a:prstGeom prst="line">
            <a:avLst/>
          </a:prstGeom>
          <a:noFill/>
          <a:ln>
            <a:solidFill>
              <a:schemeClr val="tx1">
                <a:lumMod val="75000"/>
                <a:lumOff val="2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直接箭头连接符 27"/>
          <p:cNvCxnSpPr>
            <a:stCxn id="20" idx="3"/>
            <a:endCxn id="10" idx="1"/>
          </p:cNvCxnSpPr>
          <p:nvPr/>
        </p:nvCxnSpPr>
        <p:spPr>
          <a:xfrm>
            <a:off x="3700000" y="2606355"/>
            <a:ext cx="550779" cy="5898"/>
          </a:xfrm>
          <a:prstGeom prst="straightConnector1">
            <a:avLst/>
          </a:pr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直接箭头连接符 29"/>
          <p:cNvCxnSpPr>
            <a:stCxn id="12" idx="1"/>
            <a:endCxn id="9" idx="3"/>
          </p:cNvCxnSpPr>
          <p:nvPr/>
        </p:nvCxnSpPr>
        <p:spPr>
          <a:xfrm flipH="1">
            <a:off x="4535885" y="4901499"/>
            <a:ext cx="816338" cy="0"/>
          </a:xfrm>
          <a:prstGeom prst="straightConnector1">
            <a:avLst/>
          </a:pr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1" name="文本框 30"/>
          <p:cNvSpPr txBox="1"/>
          <p:nvPr/>
        </p:nvSpPr>
        <p:spPr>
          <a:xfrm>
            <a:off x="4282363" y="2853641"/>
            <a:ext cx="2050048" cy="523220"/>
          </a:xfrm>
          <a:prstGeom prst="rect">
            <a:avLst/>
          </a:prstGeom>
          <a:noFill/>
        </p:spPr>
        <p:txBody>
          <a:bodyPr wrap="none" rtlCol="0">
            <a:spAutoFit/>
          </a:bodyPr>
          <a:lstStyle/>
          <a:p>
            <a:pPr algn="ctr"/>
            <a:r>
              <a:rPr lang="en-US" altLang="zh-CN" sz="1400" smtClean="0">
                <a:solidFill>
                  <a:schemeClr val="tx1">
                    <a:lumMod val="75000"/>
                    <a:lumOff val="25000"/>
                  </a:schemeClr>
                </a:solidFill>
              </a:rPr>
              <a:t>Routing Key=</a:t>
            </a:r>
          </a:p>
          <a:p>
            <a:pPr algn="ctr"/>
            <a:r>
              <a:rPr lang="en-US" altLang="zh-CN" sz="1400" smtClean="0">
                <a:solidFill>
                  <a:schemeClr val="tx1">
                    <a:lumMod val="75000"/>
                    <a:lumOff val="25000"/>
                  </a:schemeClr>
                </a:solidFill>
              </a:rPr>
              <a:t>NODE-TYPE.NODE-ID</a:t>
            </a:r>
            <a:endParaRPr lang="zh-CN" altLang="en-US" sz="1400">
              <a:solidFill>
                <a:schemeClr val="tx1">
                  <a:lumMod val="75000"/>
                  <a:lumOff val="25000"/>
                </a:schemeClr>
              </a:solidFill>
            </a:endParaRPr>
          </a:p>
        </p:txBody>
      </p:sp>
      <p:sp>
        <p:nvSpPr>
          <p:cNvPr id="33" name="文本框 32"/>
          <p:cNvSpPr txBox="1"/>
          <p:nvPr/>
        </p:nvSpPr>
        <p:spPr>
          <a:xfrm>
            <a:off x="4015352" y="3680548"/>
            <a:ext cx="1172950"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Topic</a:t>
            </a:r>
            <a:r>
              <a:rPr lang="zh-CN" altLang="en-US" sz="1400" smtClean="0">
                <a:solidFill>
                  <a:schemeClr val="tx1">
                    <a:lumMod val="75000"/>
                    <a:lumOff val="25000"/>
                  </a:schemeClr>
                </a:solidFill>
              </a:rPr>
              <a:t>交换域</a:t>
            </a:r>
            <a:endParaRPr lang="en-US" altLang="zh-CN" sz="1400" smtClean="0">
              <a:solidFill>
                <a:schemeClr val="tx1">
                  <a:lumMod val="75000"/>
                  <a:lumOff val="25000"/>
                </a:schemeClr>
              </a:solidFill>
            </a:endParaRPr>
          </a:p>
        </p:txBody>
      </p:sp>
      <p:sp>
        <p:nvSpPr>
          <p:cNvPr id="34" name="文本框 33"/>
          <p:cNvSpPr txBox="1"/>
          <p:nvPr/>
        </p:nvSpPr>
        <p:spPr>
          <a:xfrm>
            <a:off x="3984991" y="4031334"/>
            <a:ext cx="1233671"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Direct</a:t>
            </a:r>
            <a:r>
              <a:rPr lang="zh-CN" altLang="en-US" sz="1400" smtClean="0">
                <a:solidFill>
                  <a:schemeClr val="tx1">
                    <a:lumMod val="75000"/>
                    <a:lumOff val="25000"/>
                  </a:schemeClr>
                </a:solidFill>
              </a:rPr>
              <a:t>交换域</a:t>
            </a:r>
            <a:endParaRPr lang="en-US" altLang="zh-CN" sz="1400" smtClean="0">
              <a:solidFill>
                <a:schemeClr val="tx1">
                  <a:lumMod val="75000"/>
                  <a:lumOff val="25000"/>
                </a:schemeClr>
              </a:solidFill>
            </a:endParaRPr>
          </a:p>
        </p:txBody>
      </p:sp>
      <p:sp>
        <p:nvSpPr>
          <p:cNvPr id="35" name="文本框 34"/>
          <p:cNvSpPr txBox="1"/>
          <p:nvPr/>
        </p:nvSpPr>
        <p:spPr>
          <a:xfrm>
            <a:off x="3798562" y="5625995"/>
            <a:ext cx="1606530" cy="307777"/>
          </a:xfrm>
          <a:prstGeom prst="rect">
            <a:avLst/>
          </a:prstGeom>
          <a:noFill/>
        </p:spPr>
        <p:txBody>
          <a:bodyPr wrap="none" rtlCol="0">
            <a:spAutoFit/>
          </a:bodyPr>
          <a:lstStyle/>
          <a:p>
            <a:pPr algn="ctr"/>
            <a:r>
              <a:rPr lang="en-US" altLang="zh-CN" sz="1400" dirty="0" smtClean="0">
                <a:solidFill>
                  <a:schemeClr val="tx1">
                    <a:lumMod val="75000"/>
                    <a:lumOff val="25000"/>
                  </a:schemeClr>
                </a:solidFill>
              </a:rPr>
              <a:t>RabbitMQ</a:t>
            </a:r>
            <a:r>
              <a:rPr lang="zh-CN" altLang="en-US" sz="1400" dirty="0" smtClean="0">
                <a:solidFill>
                  <a:schemeClr val="tx1">
                    <a:lumMod val="75000"/>
                    <a:lumOff val="25000"/>
                  </a:schemeClr>
                </a:solidFill>
              </a:rPr>
              <a:t>服务器</a:t>
            </a:r>
            <a:endParaRPr lang="en-US" altLang="zh-CN" sz="1400" dirty="0" smtClean="0">
              <a:solidFill>
                <a:schemeClr val="tx1">
                  <a:lumMod val="75000"/>
                  <a:lumOff val="25000"/>
                </a:schemeClr>
              </a:solidFill>
            </a:endParaRPr>
          </a:p>
        </p:txBody>
      </p:sp>
      <p:sp>
        <p:nvSpPr>
          <p:cNvPr id="36" name="文本框 35"/>
          <p:cNvSpPr txBox="1"/>
          <p:nvPr/>
        </p:nvSpPr>
        <p:spPr>
          <a:xfrm>
            <a:off x="939726" y="5625995"/>
            <a:ext cx="820866"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Invoker</a:t>
            </a:r>
          </a:p>
        </p:txBody>
      </p:sp>
      <p:sp>
        <p:nvSpPr>
          <p:cNvPr id="37" name="文本框 36"/>
          <p:cNvSpPr txBox="1"/>
          <p:nvPr/>
        </p:nvSpPr>
        <p:spPr>
          <a:xfrm>
            <a:off x="7610286" y="5625995"/>
            <a:ext cx="810991"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Worker</a:t>
            </a:r>
          </a:p>
        </p:txBody>
      </p:sp>
      <p:sp>
        <p:nvSpPr>
          <p:cNvPr id="38" name="任意多边形 37"/>
          <p:cNvSpPr/>
          <p:nvPr/>
        </p:nvSpPr>
        <p:spPr>
          <a:xfrm>
            <a:off x="149860" y="3954780"/>
            <a:ext cx="9067800" cy="53340"/>
          </a:xfrm>
          <a:custGeom>
            <a:avLst/>
            <a:gdLst>
              <a:gd name="connsiteX0" fmla="*/ 0 w 9067800"/>
              <a:gd name="connsiteY0" fmla="*/ 53340 h 53340"/>
              <a:gd name="connsiteX1" fmla="*/ 2042160 w 9067800"/>
              <a:gd name="connsiteY1" fmla="*/ 53340 h 53340"/>
              <a:gd name="connsiteX2" fmla="*/ 2080260 w 9067800"/>
              <a:gd name="connsiteY2" fmla="*/ 15240 h 53340"/>
              <a:gd name="connsiteX3" fmla="*/ 2148840 w 9067800"/>
              <a:gd name="connsiteY3" fmla="*/ 15240 h 53340"/>
              <a:gd name="connsiteX4" fmla="*/ 2179320 w 9067800"/>
              <a:gd name="connsiteY4" fmla="*/ 45720 h 53340"/>
              <a:gd name="connsiteX5" fmla="*/ 6667500 w 9067800"/>
              <a:gd name="connsiteY5" fmla="*/ 45720 h 53340"/>
              <a:gd name="connsiteX6" fmla="*/ 6713220 w 9067800"/>
              <a:gd name="connsiteY6" fmla="*/ 0 h 53340"/>
              <a:gd name="connsiteX7" fmla="*/ 6758940 w 9067800"/>
              <a:gd name="connsiteY7" fmla="*/ 0 h 53340"/>
              <a:gd name="connsiteX8" fmla="*/ 6804660 w 9067800"/>
              <a:gd name="connsiteY8" fmla="*/ 45720 h 53340"/>
              <a:gd name="connsiteX9" fmla="*/ 9067800 w 9067800"/>
              <a:gd name="connsiteY9" fmla="*/ 45720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7800" h="53340">
                <a:moveTo>
                  <a:pt x="0" y="53340"/>
                </a:moveTo>
                <a:lnTo>
                  <a:pt x="2042160" y="53340"/>
                </a:lnTo>
                <a:lnTo>
                  <a:pt x="2080260" y="15240"/>
                </a:lnTo>
                <a:lnTo>
                  <a:pt x="2148840" y="15240"/>
                </a:lnTo>
                <a:lnTo>
                  <a:pt x="2179320" y="45720"/>
                </a:lnTo>
                <a:lnTo>
                  <a:pt x="6667500" y="45720"/>
                </a:lnTo>
                <a:lnTo>
                  <a:pt x="6713220" y="0"/>
                </a:lnTo>
                <a:lnTo>
                  <a:pt x="6758940" y="0"/>
                </a:lnTo>
                <a:lnTo>
                  <a:pt x="6804660" y="45720"/>
                </a:lnTo>
                <a:lnTo>
                  <a:pt x="9067800" y="45720"/>
                </a:lnTo>
              </a:path>
            </a:pathLst>
          </a:custGeom>
          <a:noFill/>
          <a:ln>
            <a:solidFill>
              <a:schemeClr val="tx1">
                <a:lumMod val="75000"/>
                <a:lumOff val="2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2578515" y="5228292"/>
            <a:ext cx="2034339"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Routing Key=MSG-ID</a:t>
            </a:r>
          </a:p>
        </p:txBody>
      </p:sp>
      <p:cxnSp>
        <p:nvCxnSpPr>
          <p:cNvPr id="40" name="直接连接符 39"/>
          <p:cNvCxnSpPr/>
          <p:nvPr/>
        </p:nvCxnSpPr>
        <p:spPr>
          <a:xfrm>
            <a:off x="6885203" y="1228319"/>
            <a:ext cx="0" cy="4757696"/>
          </a:xfrm>
          <a:prstGeom prst="line">
            <a:avLst/>
          </a:prstGeom>
          <a:noFill/>
          <a:ln>
            <a:solidFill>
              <a:schemeClr val="tx1">
                <a:lumMod val="75000"/>
                <a:lumOff val="2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149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41</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504824" y="1520098"/>
            <a:ext cx="8264271" cy="7803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latin typeface="+mn-ea"/>
              </a:rPr>
              <a:t>1</a:t>
            </a:r>
            <a:r>
              <a:rPr lang="en-US" altLang="zh-CN" dirty="0">
                <a:latin typeface="+mn-ea"/>
              </a:rPr>
              <a:t>)</a:t>
            </a:r>
            <a:r>
              <a:rPr lang="en-US" altLang="zh-CN" dirty="0" smtClean="0">
                <a:latin typeface="+mn-ea"/>
              </a:rPr>
              <a:t>Invoker</a:t>
            </a:r>
            <a:r>
              <a:rPr lang="zh-CN" altLang="en-US" dirty="0">
                <a:latin typeface="+mn-ea"/>
              </a:rPr>
              <a:t>端生成一个</a:t>
            </a:r>
            <a:r>
              <a:rPr lang="en-US" altLang="zh-CN" dirty="0">
                <a:latin typeface="+mn-ea"/>
              </a:rPr>
              <a:t>Topic</a:t>
            </a:r>
            <a:r>
              <a:rPr lang="zh-CN" altLang="en-US" dirty="0">
                <a:latin typeface="+mn-ea"/>
              </a:rPr>
              <a:t>消息生产者和一个</a:t>
            </a:r>
            <a:r>
              <a:rPr lang="en-US" altLang="zh-CN" dirty="0">
                <a:latin typeface="+mn-ea"/>
              </a:rPr>
              <a:t>Direct</a:t>
            </a:r>
            <a:r>
              <a:rPr lang="zh-CN" altLang="en-US" dirty="0">
                <a:latin typeface="+mn-ea"/>
              </a:rPr>
              <a:t>消息消费者。其中，</a:t>
            </a:r>
            <a:r>
              <a:rPr lang="en-US" altLang="zh-CN" dirty="0">
                <a:latin typeface="+mn-ea"/>
              </a:rPr>
              <a:t>Topic</a:t>
            </a:r>
            <a:r>
              <a:rPr lang="zh-CN" altLang="en-US" dirty="0">
                <a:latin typeface="+mn-ea"/>
              </a:rPr>
              <a:t>消息生产者发送系统请求消息到</a:t>
            </a:r>
            <a:r>
              <a:rPr lang="en-US" altLang="zh-CN" dirty="0">
                <a:latin typeface="+mn-ea"/>
              </a:rPr>
              <a:t>Topic</a:t>
            </a:r>
            <a:r>
              <a:rPr lang="zh-CN" altLang="en-US" dirty="0">
                <a:latin typeface="+mn-ea"/>
              </a:rPr>
              <a:t>交换器，</a:t>
            </a:r>
            <a:r>
              <a:rPr lang="en-US" altLang="zh-CN" dirty="0">
                <a:latin typeface="+mn-ea"/>
              </a:rPr>
              <a:t>Direct</a:t>
            </a:r>
            <a:r>
              <a:rPr lang="zh-CN" altLang="en-US" dirty="0">
                <a:latin typeface="+mn-ea"/>
              </a:rPr>
              <a:t>消息消费者等待</a:t>
            </a:r>
            <a:r>
              <a:rPr lang="zh-CN" altLang="en-US" dirty="0" smtClean="0">
                <a:latin typeface="+mn-ea"/>
              </a:rPr>
              <a:t>响应消息</a:t>
            </a:r>
            <a:r>
              <a:rPr lang="zh-CN" altLang="en-US" dirty="0">
                <a:latin typeface="+mn-ea"/>
              </a:rPr>
              <a:t>。</a:t>
            </a:r>
          </a:p>
        </p:txBody>
      </p:sp>
      <p:sp>
        <p:nvSpPr>
          <p:cNvPr id="8" name="矩形 7"/>
          <p:cNvSpPr/>
          <p:nvPr/>
        </p:nvSpPr>
        <p:spPr>
          <a:xfrm>
            <a:off x="504824" y="2690530"/>
            <a:ext cx="8264271" cy="7803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latin typeface="+mn-ea"/>
              </a:rPr>
              <a:t>2)Topic</a:t>
            </a:r>
            <a:r>
              <a:rPr lang="zh-CN" altLang="en-US" dirty="0">
                <a:latin typeface="+mn-ea"/>
              </a:rPr>
              <a:t>交换器根据消息的</a:t>
            </a:r>
            <a:r>
              <a:rPr lang="en-US" altLang="zh-CN" dirty="0">
                <a:latin typeface="+mn-ea"/>
              </a:rPr>
              <a:t>Routing Key</a:t>
            </a:r>
            <a:r>
              <a:rPr lang="zh-CN" altLang="en-US" dirty="0">
                <a:latin typeface="+mn-ea"/>
              </a:rPr>
              <a:t>转发消息，</a:t>
            </a:r>
            <a:r>
              <a:rPr lang="en-US" altLang="zh-CN" dirty="0">
                <a:latin typeface="+mn-ea"/>
              </a:rPr>
              <a:t>Topic</a:t>
            </a:r>
            <a:r>
              <a:rPr lang="zh-CN" altLang="en-US" dirty="0">
                <a:latin typeface="+mn-ea"/>
              </a:rPr>
              <a:t>消费者从相应的消息队列中接收消息，并传递给负责执行相关任务的</a:t>
            </a:r>
            <a:r>
              <a:rPr lang="en-US" altLang="zh-CN" dirty="0">
                <a:latin typeface="+mn-ea"/>
              </a:rPr>
              <a:t>Worker</a:t>
            </a:r>
            <a:r>
              <a:rPr lang="zh-CN" altLang="en-US" dirty="0">
                <a:latin typeface="+mn-ea"/>
              </a:rPr>
              <a:t>。</a:t>
            </a:r>
          </a:p>
        </p:txBody>
      </p:sp>
      <p:sp>
        <p:nvSpPr>
          <p:cNvPr id="9" name="矩形 8"/>
          <p:cNvSpPr/>
          <p:nvPr/>
        </p:nvSpPr>
        <p:spPr>
          <a:xfrm>
            <a:off x="504824" y="3857167"/>
            <a:ext cx="8264271" cy="7803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latin typeface="+mn-ea"/>
              </a:rPr>
              <a:t>3)Worker</a:t>
            </a:r>
            <a:r>
              <a:rPr lang="zh-CN" altLang="en-US" dirty="0">
                <a:latin typeface="+mn-ea"/>
              </a:rPr>
              <a:t>根据请求消息执行完任务之后，分配一个</a:t>
            </a:r>
            <a:r>
              <a:rPr lang="en-US" altLang="zh-CN" dirty="0">
                <a:latin typeface="+mn-ea"/>
              </a:rPr>
              <a:t>Direct</a:t>
            </a:r>
            <a:r>
              <a:rPr lang="zh-CN" altLang="en-US" dirty="0">
                <a:latin typeface="+mn-ea"/>
              </a:rPr>
              <a:t>消息生产者，</a:t>
            </a:r>
            <a:r>
              <a:rPr lang="en-US" altLang="zh-CN" dirty="0">
                <a:latin typeface="+mn-ea"/>
              </a:rPr>
              <a:t>Direct</a:t>
            </a:r>
            <a:r>
              <a:rPr lang="zh-CN" altLang="en-US" dirty="0">
                <a:latin typeface="+mn-ea"/>
              </a:rPr>
              <a:t>消息生产者将响应消息发送到</a:t>
            </a:r>
            <a:r>
              <a:rPr lang="en-US" altLang="zh-CN" dirty="0">
                <a:latin typeface="+mn-ea"/>
              </a:rPr>
              <a:t>Direct</a:t>
            </a:r>
            <a:r>
              <a:rPr lang="zh-CN" altLang="en-US" dirty="0">
                <a:latin typeface="+mn-ea"/>
              </a:rPr>
              <a:t>交换器。</a:t>
            </a:r>
          </a:p>
        </p:txBody>
      </p:sp>
      <p:sp>
        <p:nvSpPr>
          <p:cNvPr id="10" name="矩形 9"/>
          <p:cNvSpPr/>
          <p:nvPr/>
        </p:nvSpPr>
        <p:spPr>
          <a:xfrm>
            <a:off x="504824" y="5023804"/>
            <a:ext cx="8264271" cy="7803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latin typeface="+mn-ea"/>
              </a:rPr>
              <a:t>4)Direct</a:t>
            </a:r>
            <a:r>
              <a:rPr lang="zh-CN" altLang="en-US" dirty="0">
                <a:latin typeface="+mn-ea"/>
              </a:rPr>
              <a:t>交换器根据响应消息的</a:t>
            </a:r>
            <a:r>
              <a:rPr lang="en-US" altLang="zh-CN" dirty="0">
                <a:latin typeface="+mn-ea"/>
              </a:rPr>
              <a:t>Routing Key</a:t>
            </a:r>
            <a:r>
              <a:rPr lang="zh-CN" altLang="en-US" dirty="0">
                <a:latin typeface="+mn-ea"/>
              </a:rPr>
              <a:t>转发至相应的消息队列，</a:t>
            </a:r>
            <a:r>
              <a:rPr lang="en-US" altLang="zh-CN" dirty="0">
                <a:latin typeface="+mn-ea"/>
              </a:rPr>
              <a:t>Direct</a:t>
            </a:r>
            <a:r>
              <a:rPr lang="zh-CN" altLang="en-US" dirty="0">
                <a:latin typeface="+mn-ea"/>
              </a:rPr>
              <a:t>消费者接收并把它传递给</a:t>
            </a:r>
            <a:r>
              <a:rPr lang="en-US" altLang="zh-CN" dirty="0">
                <a:latin typeface="+mn-ea"/>
              </a:rPr>
              <a:t>Invoker</a:t>
            </a:r>
            <a:r>
              <a:rPr lang="zh-CN" altLang="en-US" dirty="0">
                <a:latin typeface="+mn-ea"/>
              </a:rPr>
              <a:t>。</a:t>
            </a:r>
          </a:p>
        </p:txBody>
      </p:sp>
      <p:sp>
        <p:nvSpPr>
          <p:cNvPr id="5" name="下箭头 4"/>
          <p:cNvSpPr/>
          <p:nvPr/>
        </p:nvSpPr>
        <p:spPr>
          <a:xfrm>
            <a:off x="3988836" y="2300494"/>
            <a:ext cx="1166327" cy="35768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 name="下箭头 11"/>
          <p:cNvSpPr/>
          <p:nvPr/>
        </p:nvSpPr>
        <p:spPr>
          <a:xfrm>
            <a:off x="3988836" y="3499486"/>
            <a:ext cx="1166327" cy="35768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下箭头 15"/>
          <p:cNvSpPr/>
          <p:nvPr/>
        </p:nvSpPr>
        <p:spPr>
          <a:xfrm>
            <a:off x="3988836" y="4649946"/>
            <a:ext cx="1166327" cy="357682"/>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extLst>
      <p:ext uri="{BB962C8B-B14F-4D97-AF65-F5344CB8AC3E}">
        <p14:creationId xmlns:p14="http://schemas.microsoft.com/office/powerpoint/2010/main" val="363224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42</a:t>
            </a:fld>
            <a:endParaRPr lang="zh-CN" altLang="en-US" dirty="0"/>
          </a:p>
        </p:txBody>
      </p:sp>
      <p:sp>
        <p:nvSpPr>
          <p:cNvPr id="13" name="Rectangle 2_1"/>
          <p:cNvSpPr/>
          <p:nvPr/>
        </p:nvSpPr>
        <p:spPr>
          <a:xfrm>
            <a:off x="199435" y="96020"/>
            <a:ext cx="325409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8.2  </a:t>
            </a:r>
            <a:r>
              <a:rPr lang="zh-CN" altLang="en-US" sz="2400" b="1" spc="225">
                <a:solidFill>
                  <a:schemeClr val="bg1"/>
                </a:solidFill>
                <a:latin typeface="微软雅黑" panose="020B0503020204020204" pitchFamily="34" charset="-122"/>
                <a:ea typeface="微软雅黑" panose="020B0503020204020204" pitchFamily="34" charset="-122"/>
              </a:rPr>
              <a:t>计算服务</a:t>
            </a:r>
            <a:r>
              <a:rPr lang="en-US" altLang="zh-CN" sz="2400" b="1" spc="225">
                <a:solidFill>
                  <a:schemeClr val="bg1"/>
                </a:solidFill>
                <a:latin typeface="微软雅黑" panose="020B0503020204020204" pitchFamily="34" charset="-122"/>
                <a:ea typeface="微软雅黑" panose="020B0503020204020204" pitchFamily="34" charset="-122"/>
              </a:rPr>
              <a:t>Nova</a:t>
            </a:r>
          </a:p>
        </p:txBody>
      </p:sp>
      <p:sp>
        <p:nvSpPr>
          <p:cNvPr id="14" name="TextBox 3_1"/>
          <p:cNvSpPr txBox="1"/>
          <p:nvPr/>
        </p:nvSpPr>
        <p:spPr>
          <a:xfrm>
            <a:off x="404049" y="808059"/>
            <a:ext cx="3819956" cy="461665"/>
          </a:xfrm>
          <a:prstGeom prst="rect">
            <a:avLst/>
          </a:prstGeom>
          <a:noFill/>
        </p:spPr>
        <p:txBody>
          <a:bodyPr wrap="none" rtlCol="0">
            <a:spAutoFit/>
          </a:bodyPr>
          <a:lstStyle/>
          <a:p>
            <a:r>
              <a:rPr lang="en-US" altLang="zh-CN" sz="2400" b="1" dirty="0">
                <a:solidFill>
                  <a:schemeClr val="accent6"/>
                </a:solidFill>
              </a:rPr>
              <a:t>Nova</a:t>
            </a:r>
            <a:r>
              <a:rPr lang="zh-CN" altLang="en-US" sz="2400" b="1" dirty="0">
                <a:solidFill>
                  <a:schemeClr val="accent6"/>
                </a:solidFill>
              </a:rPr>
              <a:t>中的</a:t>
            </a:r>
            <a:r>
              <a:rPr lang="en-US" altLang="zh-CN" sz="2400" b="1" dirty="0">
                <a:solidFill>
                  <a:schemeClr val="accent6"/>
                </a:solidFill>
              </a:rPr>
              <a:t>RabbitMQ</a:t>
            </a:r>
            <a:r>
              <a:rPr lang="zh-CN" altLang="en-US" sz="2400" b="1" dirty="0">
                <a:solidFill>
                  <a:schemeClr val="accent6"/>
                </a:solidFill>
              </a:rPr>
              <a:t>应用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p:nvGrpSpPr>
        <p:grpSpPr>
          <a:xfrm>
            <a:off x="602314" y="2132433"/>
            <a:ext cx="7939372" cy="3053395"/>
            <a:chOff x="704088" y="2360433"/>
            <a:chExt cx="7939372" cy="3053395"/>
          </a:xfrm>
        </p:grpSpPr>
        <p:sp>
          <p:nvSpPr>
            <p:cNvPr id="7" name="矩形 6"/>
            <p:cNvSpPr/>
            <p:nvPr/>
          </p:nvSpPr>
          <p:spPr>
            <a:xfrm>
              <a:off x="704088" y="3418429"/>
              <a:ext cx="12921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Topic</a:t>
              </a:r>
              <a:r>
                <a:rPr lang="zh-CN" altLang="en-US" smtClean="0"/>
                <a:t>消息生产者</a:t>
              </a:r>
              <a:endParaRPr lang="zh-CN" altLang="en-US"/>
            </a:p>
          </p:txBody>
        </p:sp>
        <p:sp>
          <p:nvSpPr>
            <p:cNvPr id="10" name="矩形 9"/>
            <p:cNvSpPr/>
            <p:nvPr/>
          </p:nvSpPr>
          <p:spPr>
            <a:xfrm>
              <a:off x="4250779" y="3541517"/>
              <a:ext cx="1918821" cy="4056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共享消息队列</a:t>
              </a:r>
              <a:endParaRPr lang="zh-CN" altLang="en-US"/>
            </a:p>
          </p:txBody>
        </p:sp>
        <p:sp>
          <p:nvSpPr>
            <p:cNvPr id="16" name="矩形 15"/>
            <p:cNvSpPr/>
            <p:nvPr/>
          </p:nvSpPr>
          <p:spPr>
            <a:xfrm>
              <a:off x="7351317" y="2877382"/>
              <a:ext cx="12921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Topic</a:t>
              </a:r>
              <a:r>
                <a:rPr lang="zh-CN" altLang="en-US" smtClean="0"/>
                <a:t>消息</a:t>
              </a:r>
              <a:r>
                <a:rPr lang="zh-CN" altLang="en-US"/>
                <a:t>消费</a:t>
              </a:r>
              <a:r>
                <a:rPr lang="zh-CN" altLang="en-US" smtClean="0"/>
                <a:t>者</a:t>
              </a:r>
              <a:r>
                <a:rPr lang="en-US" altLang="zh-CN" smtClean="0"/>
                <a:t>1</a:t>
              </a:r>
              <a:endParaRPr lang="zh-CN" altLang="en-US"/>
            </a:p>
          </p:txBody>
        </p:sp>
        <p:sp>
          <p:nvSpPr>
            <p:cNvPr id="17" name="矩形 16"/>
            <p:cNvSpPr/>
            <p:nvPr/>
          </p:nvSpPr>
          <p:spPr>
            <a:xfrm>
              <a:off x="2703657" y="3418429"/>
              <a:ext cx="9963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交换器</a:t>
              </a:r>
              <a:endParaRPr lang="zh-CN" altLang="en-US"/>
            </a:p>
          </p:txBody>
        </p:sp>
        <p:sp>
          <p:nvSpPr>
            <p:cNvPr id="18" name="任意多边形 17"/>
            <p:cNvSpPr/>
            <p:nvPr/>
          </p:nvSpPr>
          <p:spPr>
            <a:xfrm>
              <a:off x="1993900" y="3805608"/>
              <a:ext cx="692150" cy="45258"/>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20387072" flipH="1">
              <a:off x="6166018" y="3453881"/>
              <a:ext cx="1198332" cy="45719"/>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2268220" y="2401838"/>
              <a:ext cx="0" cy="3011990"/>
            </a:xfrm>
            <a:prstGeom prst="line">
              <a:avLst/>
            </a:prstGeom>
            <a:noFill/>
            <a:ln>
              <a:solidFill>
                <a:schemeClr val="tx1">
                  <a:lumMod val="75000"/>
                  <a:lumOff val="2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直接箭头连接符 22"/>
            <p:cNvCxnSpPr>
              <a:stCxn id="17" idx="3"/>
              <a:endCxn id="10" idx="1"/>
            </p:cNvCxnSpPr>
            <p:nvPr/>
          </p:nvCxnSpPr>
          <p:spPr>
            <a:xfrm>
              <a:off x="3700000" y="3738469"/>
              <a:ext cx="550779" cy="5898"/>
            </a:xfrm>
            <a:prstGeom prst="straightConnector1">
              <a:avLst/>
            </a:prstGeom>
            <a:noFill/>
            <a:ln>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5" name="文本框 24"/>
            <p:cNvSpPr txBox="1"/>
            <p:nvPr/>
          </p:nvSpPr>
          <p:spPr>
            <a:xfrm>
              <a:off x="3751935" y="4019698"/>
              <a:ext cx="2900212" cy="307777"/>
            </a:xfrm>
            <a:prstGeom prst="rect">
              <a:avLst/>
            </a:prstGeom>
            <a:noFill/>
          </p:spPr>
          <p:txBody>
            <a:bodyPr wrap="square" rtlCol="0">
              <a:spAutoFit/>
            </a:bodyPr>
            <a:lstStyle/>
            <a:p>
              <a:pPr algn="ctr"/>
              <a:r>
                <a:rPr lang="en-US" altLang="zh-CN" sz="1400" smtClean="0">
                  <a:solidFill>
                    <a:schemeClr val="tx1">
                      <a:lumMod val="75000"/>
                      <a:lumOff val="25000"/>
                    </a:schemeClr>
                  </a:solidFill>
                </a:rPr>
                <a:t>Routing Key-NODE-TYPE</a:t>
              </a:r>
              <a:endParaRPr lang="zh-CN" altLang="en-US" sz="1400">
                <a:solidFill>
                  <a:schemeClr val="tx1">
                    <a:lumMod val="75000"/>
                    <a:lumOff val="25000"/>
                  </a:schemeClr>
                </a:solidFill>
              </a:endParaRPr>
            </a:p>
          </p:txBody>
        </p:sp>
        <p:sp>
          <p:nvSpPr>
            <p:cNvPr id="26" name="文本框 25"/>
            <p:cNvSpPr txBox="1"/>
            <p:nvPr/>
          </p:nvSpPr>
          <p:spPr>
            <a:xfrm>
              <a:off x="4015351" y="4522354"/>
              <a:ext cx="1172950" cy="307777"/>
            </a:xfrm>
            <a:prstGeom prst="rect">
              <a:avLst/>
            </a:prstGeom>
            <a:noFill/>
          </p:spPr>
          <p:txBody>
            <a:bodyPr wrap="none" rtlCol="0">
              <a:spAutoFit/>
            </a:bodyPr>
            <a:lstStyle/>
            <a:p>
              <a:pPr algn="ctr"/>
              <a:r>
                <a:rPr lang="en-US" altLang="zh-CN" sz="1400" smtClean="0">
                  <a:solidFill>
                    <a:schemeClr val="tx1">
                      <a:lumMod val="75000"/>
                      <a:lumOff val="25000"/>
                    </a:schemeClr>
                  </a:solidFill>
                </a:rPr>
                <a:t>Topic</a:t>
              </a:r>
              <a:r>
                <a:rPr lang="zh-CN" altLang="en-US" sz="1400" smtClean="0">
                  <a:solidFill>
                    <a:schemeClr val="tx1">
                      <a:lumMod val="75000"/>
                      <a:lumOff val="25000"/>
                    </a:schemeClr>
                  </a:solidFill>
                </a:rPr>
                <a:t>交换域</a:t>
              </a:r>
              <a:endParaRPr lang="en-US" altLang="zh-CN" sz="1400" smtClean="0">
                <a:solidFill>
                  <a:schemeClr val="tx1">
                    <a:lumMod val="75000"/>
                    <a:lumOff val="25000"/>
                  </a:schemeClr>
                </a:solidFill>
              </a:endParaRPr>
            </a:p>
          </p:txBody>
        </p:sp>
        <p:cxnSp>
          <p:nvCxnSpPr>
            <p:cNvPr id="33" name="直接连接符 32"/>
            <p:cNvCxnSpPr/>
            <p:nvPr/>
          </p:nvCxnSpPr>
          <p:spPr>
            <a:xfrm>
              <a:off x="6885203" y="2360433"/>
              <a:ext cx="0" cy="3053395"/>
            </a:xfrm>
            <a:prstGeom prst="line">
              <a:avLst/>
            </a:prstGeom>
            <a:noFill/>
            <a:ln>
              <a:solidFill>
                <a:schemeClr val="tx1">
                  <a:lumMod val="75000"/>
                  <a:lumOff val="2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4" name="文本框 33"/>
            <p:cNvSpPr txBox="1"/>
            <p:nvPr/>
          </p:nvSpPr>
          <p:spPr>
            <a:xfrm>
              <a:off x="3595782" y="4886067"/>
              <a:ext cx="2012090" cy="369332"/>
            </a:xfrm>
            <a:prstGeom prst="rect">
              <a:avLst/>
            </a:prstGeom>
            <a:noFill/>
          </p:spPr>
          <p:txBody>
            <a:bodyPr wrap="none" rtlCol="0">
              <a:spAutoFit/>
            </a:bodyPr>
            <a:lstStyle/>
            <a:p>
              <a:pPr algn="ctr"/>
              <a:r>
                <a:rPr lang="en-US" altLang="zh-CN" dirty="0" smtClean="0">
                  <a:solidFill>
                    <a:schemeClr val="tx1">
                      <a:lumMod val="75000"/>
                      <a:lumOff val="25000"/>
                    </a:schemeClr>
                  </a:solidFill>
                </a:rPr>
                <a:t>RabbitMQ</a:t>
              </a:r>
              <a:r>
                <a:rPr lang="zh-CN" altLang="en-US" dirty="0" smtClean="0">
                  <a:solidFill>
                    <a:schemeClr val="tx1">
                      <a:lumMod val="75000"/>
                      <a:lumOff val="25000"/>
                    </a:schemeClr>
                  </a:solidFill>
                </a:rPr>
                <a:t>服务器</a:t>
              </a:r>
              <a:endParaRPr lang="en-US" altLang="zh-CN" dirty="0" smtClean="0">
                <a:solidFill>
                  <a:schemeClr val="tx1">
                    <a:lumMod val="75000"/>
                    <a:lumOff val="25000"/>
                  </a:schemeClr>
                </a:solidFill>
              </a:endParaRPr>
            </a:p>
          </p:txBody>
        </p:sp>
        <p:sp>
          <p:nvSpPr>
            <p:cNvPr id="35" name="文本框 34"/>
            <p:cNvSpPr txBox="1"/>
            <p:nvPr/>
          </p:nvSpPr>
          <p:spPr>
            <a:xfrm>
              <a:off x="849061" y="4886067"/>
              <a:ext cx="1002197" cy="369332"/>
            </a:xfrm>
            <a:prstGeom prst="rect">
              <a:avLst/>
            </a:prstGeom>
            <a:noFill/>
          </p:spPr>
          <p:txBody>
            <a:bodyPr wrap="none" rtlCol="0">
              <a:spAutoFit/>
            </a:bodyPr>
            <a:lstStyle/>
            <a:p>
              <a:pPr algn="ctr"/>
              <a:r>
                <a:rPr lang="en-US" altLang="zh-CN" smtClean="0">
                  <a:solidFill>
                    <a:schemeClr val="tx1">
                      <a:lumMod val="75000"/>
                      <a:lumOff val="25000"/>
                    </a:schemeClr>
                  </a:solidFill>
                </a:rPr>
                <a:t>Invoker</a:t>
              </a:r>
            </a:p>
          </p:txBody>
        </p:sp>
        <p:sp>
          <p:nvSpPr>
            <p:cNvPr id="36" name="文本框 35"/>
            <p:cNvSpPr txBox="1"/>
            <p:nvPr/>
          </p:nvSpPr>
          <p:spPr>
            <a:xfrm>
              <a:off x="7520934" y="4886067"/>
              <a:ext cx="989695" cy="369332"/>
            </a:xfrm>
            <a:prstGeom prst="rect">
              <a:avLst/>
            </a:prstGeom>
            <a:noFill/>
          </p:spPr>
          <p:txBody>
            <a:bodyPr wrap="none" rtlCol="0">
              <a:spAutoFit/>
            </a:bodyPr>
            <a:lstStyle/>
            <a:p>
              <a:pPr algn="ctr"/>
              <a:r>
                <a:rPr lang="en-US" altLang="zh-CN" smtClean="0">
                  <a:solidFill>
                    <a:schemeClr val="tx1">
                      <a:lumMod val="75000"/>
                      <a:lumOff val="25000"/>
                    </a:schemeClr>
                  </a:solidFill>
                </a:rPr>
                <a:t>Worker</a:t>
              </a:r>
            </a:p>
          </p:txBody>
        </p:sp>
        <p:sp>
          <p:nvSpPr>
            <p:cNvPr id="37" name="矩形 36"/>
            <p:cNvSpPr/>
            <p:nvPr/>
          </p:nvSpPr>
          <p:spPr>
            <a:xfrm>
              <a:off x="7351317" y="3947216"/>
              <a:ext cx="1292143"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Topic</a:t>
              </a:r>
              <a:r>
                <a:rPr lang="zh-CN" altLang="en-US" smtClean="0"/>
                <a:t>消息消费者</a:t>
              </a:r>
              <a:r>
                <a:rPr lang="en-US" altLang="zh-CN" smtClean="0"/>
                <a:t>2</a:t>
              </a:r>
              <a:endParaRPr lang="zh-CN" altLang="en-US"/>
            </a:p>
          </p:txBody>
        </p:sp>
        <p:sp>
          <p:nvSpPr>
            <p:cNvPr id="38" name="任意多边形 37"/>
            <p:cNvSpPr/>
            <p:nvPr/>
          </p:nvSpPr>
          <p:spPr>
            <a:xfrm rot="1435796" flipH="1">
              <a:off x="6166018" y="4030363"/>
              <a:ext cx="1198332" cy="45719"/>
            </a:xfrm>
            <a:custGeom>
              <a:avLst/>
              <a:gdLst>
                <a:gd name="connsiteX0" fmla="*/ 0 w 692150"/>
                <a:gd name="connsiteY0" fmla="*/ 34925 h 38100"/>
                <a:gd name="connsiteX1" fmla="*/ 238125 w 692150"/>
                <a:gd name="connsiteY1" fmla="*/ 34925 h 38100"/>
                <a:gd name="connsiteX2" fmla="*/ 273050 w 692150"/>
                <a:gd name="connsiteY2" fmla="*/ 0 h 38100"/>
                <a:gd name="connsiteX3" fmla="*/ 279400 w 692150"/>
                <a:gd name="connsiteY3" fmla="*/ 0 h 38100"/>
                <a:gd name="connsiteX4" fmla="*/ 317500 w 692150"/>
                <a:gd name="connsiteY4" fmla="*/ 38100 h 38100"/>
                <a:gd name="connsiteX5" fmla="*/ 692150 w 692150"/>
                <a:gd name="connsiteY5" fmla="*/ 38100 h 38100"/>
                <a:gd name="connsiteX0" fmla="*/ 0 w 692150"/>
                <a:gd name="connsiteY0" fmla="*/ 34925 h 38100"/>
                <a:gd name="connsiteX1" fmla="*/ 238125 w 692150"/>
                <a:gd name="connsiteY1" fmla="*/ 34925 h 38100"/>
                <a:gd name="connsiteX2" fmla="*/ 273050 w 692150"/>
                <a:gd name="connsiteY2" fmla="*/ 0 h 38100"/>
                <a:gd name="connsiteX3" fmla="*/ 317500 w 692150"/>
                <a:gd name="connsiteY3" fmla="*/ 38100 h 38100"/>
                <a:gd name="connsiteX4" fmla="*/ 692150 w 692150"/>
                <a:gd name="connsiteY4" fmla="*/ 38100 h 38100"/>
                <a:gd name="connsiteX0" fmla="*/ 0 w 692150"/>
                <a:gd name="connsiteY0" fmla="*/ 34931 h 38106"/>
                <a:gd name="connsiteX1" fmla="*/ 238125 w 692150"/>
                <a:gd name="connsiteY1" fmla="*/ 34931 h 38106"/>
                <a:gd name="connsiteX2" fmla="*/ 273050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06388 w 692150"/>
                <a:gd name="connsiteY2" fmla="*/ 6 h 38106"/>
                <a:gd name="connsiteX3" fmla="*/ 317500 w 692150"/>
                <a:gd name="connsiteY3" fmla="*/ 38106 h 38106"/>
                <a:gd name="connsiteX4" fmla="*/ 692150 w 692150"/>
                <a:gd name="connsiteY4" fmla="*/ 38106 h 38106"/>
                <a:gd name="connsiteX0" fmla="*/ 0 w 692150"/>
                <a:gd name="connsiteY0" fmla="*/ 34931 h 38106"/>
                <a:gd name="connsiteX1" fmla="*/ 238125 w 692150"/>
                <a:gd name="connsiteY1" fmla="*/ 34931 h 38106"/>
                <a:gd name="connsiteX2" fmla="*/ 339725 w 692150"/>
                <a:gd name="connsiteY2" fmla="*/ 6 h 38106"/>
                <a:gd name="connsiteX3" fmla="*/ 317500 w 692150"/>
                <a:gd name="connsiteY3" fmla="*/ 38106 h 38106"/>
                <a:gd name="connsiteX4" fmla="*/ 692150 w 692150"/>
                <a:gd name="connsiteY4" fmla="*/ 38106 h 38106"/>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68"/>
                <a:gd name="connsiteX1" fmla="*/ 238125 w 692150"/>
                <a:gd name="connsiteY1" fmla="*/ 39693 h 42868"/>
                <a:gd name="connsiteX2" fmla="*/ 287338 w 692150"/>
                <a:gd name="connsiteY2" fmla="*/ 6 h 42868"/>
                <a:gd name="connsiteX3" fmla="*/ 317500 w 692150"/>
                <a:gd name="connsiteY3" fmla="*/ 42868 h 42868"/>
                <a:gd name="connsiteX4" fmla="*/ 692150 w 692150"/>
                <a:gd name="connsiteY4" fmla="*/ 42868 h 42868"/>
                <a:gd name="connsiteX0" fmla="*/ 0 w 692150"/>
                <a:gd name="connsiteY0" fmla="*/ 39693 h 42878"/>
                <a:gd name="connsiteX1" fmla="*/ 238125 w 692150"/>
                <a:gd name="connsiteY1" fmla="*/ 39693 h 42878"/>
                <a:gd name="connsiteX2" fmla="*/ 287338 w 692150"/>
                <a:gd name="connsiteY2" fmla="*/ 6 h 42878"/>
                <a:gd name="connsiteX3" fmla="*/ 317500 w 692150"/>
                <a:gd name="connsiteY3" fmla="*/ 42868 h 42878"/>
                <a:gd name="connsiteX4" fmla="*/ 692150 w 692150"/>
                <a:gd name="connsiteY4" fmla="*/ 42868 h 42878"/>
                <a:gd name="connsiteX0" fmla="*/ 0 w 692150"/>
                <a:gd name="connsiteY0" fmla="*/ 42073 h 45258"/>
                <a:gd name="connsiteX1" fmla="*/ 238125 w 692150"/>
                <a:gd name="connsiteY1" fmla="*/ 42073 h 45258"/>
                <a:gd name="connsiteX2" fmla="*/ 277813 w 692150"/>
                <a:gd name="connsiteY2" fmla="*/ 5 h 45258"/>
                <a:gd name="connsiteX3" fmla="*/ 317500 w 692150"/>
                <a:gd name="connsiteY3" fmla="*/ 45248 h 45258"/>
                <a:gd name="connsiteX4" fmla="*/ 692150 w 692150"/>
                <a:gd name="connsiteY4" fmla="*/ 45248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45258">
                  <a:moveTo>
                    <a:pt x="0" y="42073"/>
                  </a:moveTo>
                  <a:lnTo>
                    <a:pt x="238125" y="42073"/>
                  </a:lnTo>
                  <a:cubicBezTo>
                    <a:pt x="243152" y="41015"/>
                    <a:pt x="243152" y="-524"/>
                    <a:pt x="277813" y="5"/>
                  </a:cubicBezTo>
                  <a:cubicBezTo>
                    <a:pt x="312474" y="534"/>
                    <a:pt x="307181" y="46042"/>
                    <a:pt x="317500" y="45248"/>
                  </a:cubicBezTo>
                  <a:lnTo>
                    <a:pt x="692150" y="45248"/>
                  </a:lnTo>
                </a:path>
              </a:pathLst>
            </a:custGeom>
            <a:noFill/>
            <a:ln>
              <a:solidFill>
                <a:schemeClr val="tx1">
                  <a:lumMod val="75000"/>
                  <a:lumOff val="2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425648" y="1299935"/>
            <a:ext cx="8115300" cy="369332"/>
          </a:xfrm>
          <a:prstGeom prst="rect">
            <a:avLst/>
          </a:prstGeom>
        </p:spPr>
        <p:txBody>
          <a:bodyPr wrap="square">
            <a:spAutoFit/>
          </a:bodyPr>
          <a:lstStyle/>
          <a:p>
            <a:r>
              <a:rPr lang="en-US" altLang="zh-CN">
                <a:solidFill>
                  <a:schemeClr val="tx1">
                    <a:lumMod val="75000"/>
                    <a:lumOff val="25000"/>
                  </a:schemeClr>
                </a:solidFill>
              </a:rPr>
              <a:t>RPC.CAST</a:t>
            </a:r>
            <a:r>
              <a:rPr lang="zh-CN" altLang="en-US">
                <a:solidFill>
                  <a:schemeClr val="tx1">
                    <a:lumMod val="75000"/>
                    <a:lumOff val="25000"/>
                  </a:schemeClr>
                </a:solidFill>
              </a:rPr>
              <a:t>的远程调用流程与</a:t>
            </a:r>
            <a:r>
              <a:rPr lang="en-US" altLang="zh-CN">
                <a:solidFill>
                  <a:schemeClr val="tx1">
                    <a:lumMod val="75000"/>
                    <a:lumOff val="25000"/>
                  </a:schemeClr>
                </a:solidFill>
              </a:rPr>
              <a:t>RPC.CALL</a:t>
            </a:r>
            <a:r>
              <a:rPr lang="zh-CN" altLang="en-US">
                <a:solidFill>
                  <a:schemeClr val="tx1">
                    <a:lumMod val="75000"/>
                    <a:lumOff val="25000"/>
                  </a:schemeClr>
                </a:solidFill>
              </a:rPr>
              <a:t>类似，只是缺少了系统消息响应流程</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Tree>
    <p:extLst>
      <p:ext uri="{BB962C8B-B14F-4D97-AF65-F5344CB8AC3E}">
        <p14:creationId xmlns:p14="http://schemas.microsoft.com/office/powerpoint/2010/main" val="263617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6360" y="2621596"/>
            <a:ext cx="5693399" cy="451095"/>
            <a:chOff x="2875069" y="1498375"/>
            <a:chExt cx="5693399" cy="410086"/>
          </a:xfrm>
        </p:grpSpPr>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498375"/>
              <a:ext cx="3709926" cy="377725"/>
            </a:xfrm>
            <a:prstGeom prst="rect">
              <a:avLst/>
            </a:prstGeom>
          </p:spPr>
          <p:txBody>
            <a:bodyPr wrap="none">
              <a:spAutoFit/>
            </a:bodyPr>
            <a:lstStyle/>
            <a:p>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8.1  OpenStack</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背景介绍</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866360" y="3305448"/>
            <a:ext cx="5693399" cy="433620"/>
            <a:chOff x="2875069" y="1970869"/>
            <a:chExt cx="5693399" cy="394200"/>
          </a:xfrm>
        </p:grpSpPr>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2854820" cy="377725"/>
            </a:xfrm>
            <a:prstGeom prst="rect">
              <a:avLst/>
            </a:prstGeom>
          </p:spPr>
          <p:txBody>
            <a:bodyPr wrap="none">
              <a:spAutoFit/>
            </a:bodyPr>
            <a:lstStyle/>
            <a:p>
              <a:r>
                <a:rPr lang="en-US" altLang="zh-CN" sz="2100" spc="225" smtClean="0">
                  <a:solidFill>
                    <a:schemeClr val="tx1">
                      <a:lumMod val="75000"/>
                      <a:lumOff val="25000"/>
                    </a:schemeClr>
                  </a:solidFill>
                  <a:latin typeface="微软雅黑" panose="020B0503020204020204" pitchFamily="34" charset="-122"/>
                  <a:ea typeface="微软雅黑" panose="020B0503020204020204" pitchFamily="34" charset="-122"/>
                </a:rPr>
                <a:t>8.2  </a:t>
              </a:r>
              <a:r>
                <a:rPr lang="zh-CN" altLang="en-US" sz="2100" spc="225" smtClean="0">
                  <a:solidFill>
                    <a:schemeClr val="tx1">
                      <a:lumMod val="75000"/>
                      <a:lumOff val="25000"/>
                    </a:schemeClr>
                  </a:solidFill>
                  <a:latin typeface="微软雅黑" panose="020B0503020204020204" pitchFamily="34" charset="-122"/>
                  <a:ea typeface="微软雅黑" panose="020B0503020204020204" pitchFamily="34" charset="-122"/>
                </a:rPr>
                <a:t>计算</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服务</a:t>
              </a:r>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Nova</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866360" y="3971825"/>
            <a:ext cx="5693399" cy="433620"/>
            <a:chOff x="2875069" y="2436473"/>
            <a:chExt cx="5693399" cy="394200"/>
          </a:xfrm>
        </p:grpSpPr>
        <p:sp>
          <p:nvSpPr>
            <p:cNvPr id="35" name="圆角矩形 34"/>
            <p:cNvSpPr/>
            <p:nvPr/>
          </p:nvSpPr>
          <p:spPr>
            <a:xfrm>
              <a:off x="2875069" y="2436473"/>
              <a:ext cx="5693399" cy="394200"/>
            </a:xfrm>
            <a:prstGeom prst="roundRect">
              <a:avLst>
                <a:gd name="adj" fmla="val 20658"/>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440237" cy="377725"/>
            </a:xfrm>
            <a:prstGeom prst="rect">
              <a:avLst/>
            </a:prstGeom>
          </p:spPr>
          <p:txBody>
            <a:bodyPr wrap="none">
              <a:spAutoFit/>
            </a:bodyPr>
            <a:lstStyle/>
            <a:p>
              <a:r>
                <a:rPr lang="en-US" altLang="zh-CN" sz="2100" spc="225" smtClean="0">
                  <a:solidFill>
                    <a:schemeClr val="bg1">
                      <a:lumMod val="95000"/>
                    </a:schemeClr>
                  </a:solidFill>
                  <a:latin typeface="微软雅黑" panose="020B0503020204020204" pitchFamily="34" charset="-122"/>
                  <a:ea typeface="微软雅黑" panose="020B0503020204020204" pitchFamily="34" charset="-122"/>
                </a:rPr>
                <a:t>8.3  </a:t>
              </a:r>
              <a:r>
                <a:rPr lang="zh-CN" altLang="en-US" sz="2100" spc="225" smtClean="0">
                  <a:solidFill>
                    <a:schemeClr val="bg1">
                      <a:lumMod val="95000"/>
                    </a:schemeClr>
                  </a:solidFill>
                  <a:latin typeface="微软雅黑" panose="020B0503020204020204" pitchFamily="34" charset="-122"/>
                  <a:ea typeface="微软雅黑" panose="020B0503020204020204" pitchFamily="34" charset="-122"/>
                </a:rPr>
                <a:t>对象</a:t>
              </a:r>
              <a:r>
                <a:rPr lang="zh-CN" altLang="en-US" sz="2100" spc="225">
                  <a:solidFill>
                    <a:schemeClr val="bg1">
                      <a:lumMod val="95000"/>
                    </a:schemeClr>
                  </a:solidFill>
                  <a:latin typeface="微软雅黑" panose="020B0503020204020204" pitchFamily="34" charset="-122"/>
                  <a:ea typeface="微软雅黑" panose="020B0503020204020204" pitchFamily="34" charset="-122"/>
                </a:rPr>
                <a:t>存储服务</a:t>
              </a:r>
              <a:r>
                <a:rPr lang="en-US" altLang="zh-CN" sz="2100" spc="225">
                  <a:solidFill>
                    <a:schemeClr val="bg1">
                      <a:lumMod val="95000"/>
                    </a:schemeClr>
                  </a:solidFill>
                  <a:latin typeface="微软雅黑" panose="020B0503020204020204" pitchFamily="34" charset="-122"/>
                  <a:ea typeface="微软雅黑" panose="020B0503020204020204" pitchFamily="34" charset="-122"/>
                </a:rPr>
                <a:t>Swift</a:t>
              </a:r>
              <a:endParaRPr lang="zh-CN" altLang="en-US" sz="2100" spc="225"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866360" y="4638201"/>
            <a:ext cx="5693399" cy="433620"/>
            <a:chOff x="2875069" y="2902076"/>
            <a:chExt cx="5693399" cy="394200"/>
          </a:xfrm>
        </p:grpSpPr>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5618850" cy="377725"/>
            </a:xfrm>
            <a:prstGeom prst="rect">
              <a:avLst/>
            </a:prstGeom>
          </p:spPr>
          <p:txBody>
            <a:bodyPr wrap="square">
              <a:spAutoFit/>
            </a:bodyPr>
            <a:lstStyle/>
            <a:p>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8.4  </a:t>
              </a:r>
              <a:r>
                <a:rPr lang="zh-CN" altLang="en-US" sz="2100" spc="300" smtClean="0">
                  <a:solidFill>
                    <a:schemeClr val="tx1">
                      <a:lumMod val="75000"/>
                      <a:lumOff val="25000"/>
                    </a:schemeClr>
                  </a:solidFill>
                  <a:latin typeface="微软雅黑" panose="020B0503020204020204" pitchFamily="34" charset="-122"/>
                  <a:ea typeface="微软雅黑" panose="020B0503020204020204" pitchFamily="34" charset="-122"/>
                </a:rPr>
                <a:t>镜像</a:t>
              </a:r>
              <a:r>
                <a:rPr lang="zh-CN" altLang="en-US" sz="2100" spc="300">
                  <a:solidFill>
                    <a:schemeClr val="tx1">
                      <a:lumMod val="75000"/>
                      <a:lumOff val="25000"/>
                    </a:schemeClr>
                  </a:solidFill>
                  <a:latin typeface="微软雅黑" panose="020B0503020204020204" pitchFamily="34" charset="-122"/>
                  <a:ea typeface="微软雅黑" panose="020B0503020204020204" pitchFamily="34" charset="-122"/>
                </a:rPr>
                <a:t>服务</a:t>
              </a:r>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Glance</a:t>
              </a:r>
              <a:endParaRPr lang="zh-CN" altLang="en-US" sz="21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8471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486998" y="2624328"/>
            <a:ext cx="6151717" cy="548640"/>
          </a:xfrm>
          <a:prstGeom prst="rect">
            <a:avLst/>
          </a:prstGeom>
          <a:gradFill flip="none" rotWithShape="1">
            <a:gsLst>
              <a:gs pos="0">
                <a:schemeClr val="accent1">
                  <a:lumMod val="5000"/>
                  <a:lumOff val="95000"/>
                </a:schemeClr>
              </a:gs>
              <a:gs pos="53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59874" y="1303816"/>
            <a:ext cx="1424251" cy="6553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50386" y="1359899"/>
            <a:ext cx="1243225" cy="584775"/>
          </a:xfrm>
          <a:prstGeom prst="rect">
            <a:avLst/>
          </a:prstGeom>
        </p:spPr>
        <p:txBody>
          <a:bodyPr wrap="none">
            <a:spAutoFit/>
          </a:bodyPr>
          <a:lstStyle/>
          <a:p>
            <a:r>
              <a:rPr lang="en-US" altLang="zh-CN" sz="3200" b="1">
                <a:solidFill>
                  <a:schemeClr val="bg1">
                    <a:lumMod val="95000"/>
                  </a:schemeClr>
                </a:solidFill>
              </a:rPr>
              <a:t>Swift</a:t>
            </a:r>
            <a:endParaRPr lang="zh-CN" altLang="en-US" sz="3200" b="1">
              <a:solidFill>
                <a:schemeClr val="bg1">
                  <a:lumMod val="95000"/>
                </a:schemeClr>
              </a:solidFill>
            </a:endParaRPr>
          </a:p>
        </p:txBody>
      </p:sp>
      <p:sp>
        <p:nvSpPr>
          <p:cNvPr id="4" name="矩形 3"/>
          <p:cNvSpPr/>
          <p:nvPr/>
        </p:nvSpPr>
        <p:spPr>
          <a:xfrm>
            <a:off x="2384542" y="2182342"/>
            <a:ext cx="4374916" cy="369332"/>
          </a:xfrm>
          <a:prstGeom prst="rect">
            <a:avLst/>
          </a:prstGeom>
        </p:spPr>
        <p:txBody>
          <a:bodyPr wrap="none">
            <a:spAutoFit/>
          </a:bodyPr>
          <a:lstStyle/>
          <a:p>
            <a:r>
              <a:rPr lang="en-US" altLang="zh-CN" dirty="0">
                <a:solidFill>
                  <a:schemeClr val="tx1">
                    <a:lumMod val="75000"/>
                    <a:lumOff val="25000"/>
                  </a:schemeClr>
                </a:solidFill>
              </a:rPr>
              <a:t>OpenStack</a:t>
            </a:r>
            <a:r>
              <a:rPr lang="zh-CN" altLang="en-US" dirty="0">
                <a:solidFill>
                  <a:schemeClr val="tx1">
                    <a:lumMod val="75000"/>
                    <a:lumOff val="25000"/>
                  </a:schemeClr>
                </a:solidFill>
              </a:rPr>
              <a:t>开源云计算项目的子项目之一</a:t>
            </a:r>
          </a:p>
        </p:txBody>
      </p:sp>
      <p:sp>
        <p:nvSpPr>
          <p:cNvPr id="5" name="矩形 4"/>
          <p:cNvSpPr/>
          <p:nvPr/>
        </p:nvSpPr>
        <p:spPr>
          <a:xfrm>
            <a:off x="3394639" y="2717033"/>
            <a:ext cx="2492990" cy="369332"/>
          </a:xfrm>
          <a:prstGeom prst="rect">
            <a:avLst/>
          </a:prstGeom>
        </p:spPr>
        <p:txBody>
          <a:bodyPr wrap="none">
            <a:spAutoFit/>
          </a:bodyPr>
          <a:lstStyle/>
          <a:p>
            <a:r>
              <a:rPr lang="zh-CN" altLang="en-US" dirty="0">
                <a:solidFill>
                  <a:schemeClr val="tx1">
                    <a:lumMod val="75000"/>
                    <a:lumOff val="25000"/>
                  </a:schemeClr>
                </a:solidFill>
              </a:rPr>
              <a:t>可扩展的对象存储系统</a:t>
            </a:r>
          </a:p>
        </p:txBody>
      </p:sp>
      <p:sp>
        <p:nvSpPr>
          <p:cNvPr id="7" name="矩形 6"/>
          <p:cNvSpPr/>
          <p:nvPr/>
        </p:nvSpPr>
        <p:spPr>
          <a:xfrm>
            <a:off x="428625" y="4685045"/>
            <a:ext cx="8268462" cy="923330"/>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rPr>
              <a:t>比如复制和存档数据，图像或视频服务，存储次级静态数据，开发数据存储整合的新应用，存储容量难以估计的数据，为</a:t>
            </a:r>
            <a:r>
              <a:rPr lang="en-US" altLang="zh-CN" dirty="0">
                <a:solidFill>
                  <a:schemeClr val="tx1">
                    <a:lumMod val="75000"/>
                    <a:lumOff val="25000"/>
                  </a:schemeClr>
                </a:solidFill>
              </a:rPr>
              <a:t>Web</a:t>
            </a:r>
            <a:r>
              <a:rPr lang="zh-CN" altLang="en-US" dirty="0">
                <a:solidFill>
                  <a:schemeClr val="tx1">
                    <a:lumMod val="75000"/>
                    <a:lumOff val="25000"/>
                  </a:schemeClr>
                </a:solidFill>
              </a:rPr>
              <a:t>应用创建基于云的弹性存储。</a:t>
            </a:r>
          </a:p>
        </p:txBody>
      </p:sp>
      <p:sp>
        <p:nvSpPr>
          <p:cNvPr id="8"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cxnSp>
        <p:nvCxnSpPr>
          <p:cNvPr id="11" name="直接连接符 10"/>
          <p:cNvCxnSpPr/>
          <p:nvPr/>
        </p:nvCxnSpPr>
        <p:spPr>
          <a:xfrm>
            <a:off x="1486998" y="2624328"/>
            <a:ext cx="6151717"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486998" y="3172968"/>
            <a:ext cx="6151717"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1595656" y="3453519"/>
            <a:ext cx="1655064" cy="950976"/>
          </a:xfrm>
          <a:prstGeom prst="roundRect">
            <a:avLst>
              <a:gd name="adj" fmla="val 8013"/>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753889" y="3453519"/>
            <a:ext cx="1655064" cy="950976"/>
          </a:xfrm>
          <a:prstGeom prst="roundRect">
            <a:avLst>
              <a:gd name="adj" fmla="val 8013"/>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912122" y="3453519"/>
            <a:ext cx="1655064" cy="950976"/>
          </a:xfrm>
          <a:prstGeom prst="roundRect">
            <a:avLst>
              <a:gd name="adj" fmla="val 8013"/>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373557" y="3744341"/>
            <a:ext cx="877163" cy="369332"/>
          </a:xfrm>
          <a:prstGeom prst="rect">
            <a:avLst/>
          </a:prstGeom>
        </p:spPr>
        <p:txBody>
          <a:bodyPr wrap="none">
            <a:spAutoFit/>
          </a:bodyPr>
          <a:lstStyle/>
          <a:p>
            <a:r>
              <a:rPr lang="zh-CN" altLang="en-US">
                <a:solidFill>
                  <a:schemeClr val="tx1">
                    <a:lumMod val="75000"/>
                    <a:lumOff val="25000"/>
                  </a:schemeClr>
                </a:solidFill>
              </a:rPr>
              <a:t>扩展性</a:t>
            </a:r>
          </a:p>
        </p:txBody>
      </p:sp>
      <p:sp>
        <p:nvSpPr>
          <p:cNvPr id="18" name="矩形 17"/>
          <p:cNvSpPr/>
          <p:nvPr/>
        </p:nvSpPr>
        <p:spPr>
          <a:xfrm>
            <a:off x="4562856" y="3744341"/>
            <a:ext cx="877163" cy="369332"/>
          </a:xfrm>
          <a:prstGeom prst="rect">
            <a:avLst/>
          </a:prstGeom>
        </p:spPr>
        <p:txBody>
          <a:bodyPr wrap="none">
            <a:spAutoFit/>
          </a:bodyPr>
          <a:lstStyle/>
          <a:p>
            <a:r>
              <a:rPr lang="zh-CN" altLang="en-US">
                <a:solidFill>
                  <a:schemeClr val="tx1">
                    <a:lumMod val="75000"/>
                    <a:lumOff val="25000"/>
                  </a:schemeClr>
                </a:solidFill>
              </a:rPr>
              <a:t>冗余性</a:t>
            </a:r>
          </a:p>
        </p:txBody>
      </p:sp>
      <p:sp>
        <p:nvSpPr>
          <p:cNvPr id="19" name="矩形 18"/>
          <p:cNvSpPr/>
          <p:nvPr/>
        </p:nvSpPr>
        <p:spPr>
          <a:xfrm>
            <a:off x="6721366" y="3744341"/>
            <a:ext cx="877163" cy="369332"/>
          </a:xfrm>
          <a:prstGeom prst="rect">
            <a:avLst/>
          </a:prstGeom>
        </p:spPr>
        <p:txBody>
          <a:bodyPr wrap="none">
            <a:spAutoFit/>
          </a:bodyPr>
          <a:lstStyle/>
          <a:p>
            <a:r>
              <a:rPr lang="zh-CN" altLang="en-US">
                <a:solidFill>
                  <a:schemeClr val="tx1">
                    <a:lumMod val="75000"/>
                    <a:lumOff val="25000"/>
                  </a:schemeClr>
                </a:solidFill>
              </a:rPr>
              <a:t>持久性</a:t>
            </a:r>
          </a:p>
        </p:txBody>
      </p:sp>
      <p:grpSp>
        <p:nvGrpSpPr>
          <p:cNvPr id="26" name="组合 25"/>
          <p:cNvGrpSpPr/>
          <p:nvPr/>
        </p:nvGrpSpPr>
        <p:grpSpPr>
          <a:xfrm>
            <a:off x="6105421" y="3742131"/>
            <a:ext cx="444208" cy="394274"/>
            <a:chOff x="5545138" y="3617913"/>
            <a:chExt cx="677862" cy="601662"/>
          </a:xfrm>
        </p:grpSpPr>
        <p:sp>
          <p:nvSpPr>
            <p:cNvPr id="23" name="Freeform 5"/>
            <p:cNvSpPr>
              <a:spLocks/>
            </p:cNvSpPr>
            <p:nvPr/>
          </p:nvSpPr>
          <p:spPr bwMode="auto">
            <a:xfrm>
              <a:off x="5719763" y="3914775"/>
              <a:ext cx="201612" cy="203200"/>
            </a:xfrm>
            <a:custGeom>
              <a:avLst/>
              <a:gdLst>
                <a:gd name="T0" fmla="*/ 47 w 70"/>
                <a:gd name="T1" fmla="*/ 7 h 70"/>
                <a:gd name="T2" fmla="*/ 7 w 70"/>
                <a:gd name="T3" fmla="*/ 22 h 70"/>
                <a:gd name="T4" fmla="*/ 22 w 70"/>
                <a:gd name="T5" fmla="*/ 63 h 70"/>
                <a:gd name="T6" fmla="*/ 63 w 70"/>
                <a:gd name="T7" fmla="*/ 47 h 70"/>
                <a:gd name="T8" fmla="*/ 47 w 70"/>
                <a:gd name="T9" fmla="*/ 7 h 70"/>
              </a:gdLst>
              <a:ahLst/>
              <a:cxnLst>
                <a:cxn ang="0">
                  <a:pos x="T0" y="T1"/>
                </a:cxn>
                <a:cxn ang="0">
                  <a:pos x="T2" y="T3"/>
                </a:cxn>
                <a:cxn ang="0">
                  <a:pos x="T4" y="T5"/>
                </a:cxn>
                <a:cxn ang="0">
                  <a:pos x="T6" y="T7"/>
                </a:cxn>
                <a:cxn ang="0">
                  <a:pos x="T8" y="T9"/>
                </a:cxn>
              </a:cxnLst>
              <a:rect l="0" t="0" r="r" b="b"/>
              <a:pathLst>
                <a:path w="70" h="70">
                  <a:moveTo>
                    <a:pt x="47" y="7"/>
                  </a:moveTo>
                  <a:cubicBezTo>
                    <a:pt x="32" y="0"/>
                    <a:pt x="13" y="7"/>
                    <a:pt x="7" y="22"/>
                  </a:cubicBezTo>
                  <a:cubicBezTo>
                    <a:pt x="0" y="38"/>
                    <a:pt x="7" y="56"/>
                    <a:pt x="22" y="63"/>
                  </a:cubicBezTo>
                  <a:cubicBezTo>
                    <a:pt x="38" y="70"/>
                    <a:pt x="56" y="63"/>
                    <a:pt x="63" y="47"/>
                  </a:cubicBezTo>
                  <a:cubicBezTo>
                    <a:pt x="70" y="32"/>
                    <a:pt x="63" y="13"/>
                    <a:pt x="47" y="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p:cNvSpPr>
              <a:spLocks/>
            </p:cNvSpPr>
            <p:nvPr/>
          </p:nvSpPr>
          <p:spPr bwMode="auto">
            <a:xfrm>
              <a:off x="6026150" y="3856038"/>
              <a:ext cx="109537" cy="111125"/>
            </a:xfrm>
            <a:custGeom>
              <a:avLst/>
              <a:gdLst>
                <a:gd name="T0" fmla="*/ 26 w 38"/>
                <a:gd name="T1" fmla="*/ 4 h 38"/>
                <a:gd name="T2" fmla="*/ 4 w 38"/>
                <a:gd name="T3" fmla="*/ 13 h 38"/>
                <a:gd name="T4" fmla="*/ 12 w 38"/>
                <a:gd name="T5" fmla="*/ 35 h 38"/>
                <a:gd name="T6" fmla="*/ 34 w 38"/>
                <a:gd name="T7" fmla="*/ 26 h 38"/>
                <a:gd name="T8" fmla="*/ 26 w 38"/>
                <a:gd name="T9" fmla="*/ 4 h 38"/>
              </a:gdLst>
              <a:ahLst/>
              <a:cxnLst>
                <a:cxn ang="0">
                  <a:pos x="T0" y="T1"/>
                </a:cxn>
                <a:cxn ang="0">
                  <a:pos x="T2" y="T3"/>
                </a:cxn>
                <a:cxn ang="0">
                  <a:pos x="T4" y="T5"/>
                </a:cxn>
                <a:cxn ang="0">
                  <a:pos x="T6" y="T7"/>
                </a:cxn>
                <a:cxn ang="0">
                  <a:pos x="T8" y="T9"/>
                </a:cxn>
              </a:cxnLst>
              <a:rect l="0" t="0" r="r" b="b"/>
              <a:pathLst>
                <a:path w="38" h="38">
                  <a:moveTo>
                    <a:pt x="26" y="4"/>
                  </a:moveTo>
                  <a:cubicBezTo>
                    <a:pt x="17" y="0"/>
                    <a:pt x="7" y="4"/>
                    <a:pt x="4" y="13"/>
                  </a:cubicBezTo>
                  <a:cubicBezTo>
                    <a:pt x="0" y="21"/>
                    <a:pt x="4" y="31"/>
                    <a:pt x="12" y="35"/>
                  </a:cubicBezTo>
                  <a:cubicBezTo>
                    <a:pt x="21" y="38"/>
                    <a:pt x="31" y="35"/>
                    <a:pt x="34" y="26"/>
                  </a:cubicBezTo>
                  <a:cubicBezTo>
                    <a:pt x="38" y="18"/>
                    <a:pt x="34" y="8"/>
                    <a:pt x="26" y="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noEditPoints="1"/>
            </p:cNvSpPr>
            <p:nvPr/>
          </p:nvSpPr>
          <p:spPr bwMode="auto">
            <a:xfrm>
              <a:off x="5545138" y="3617913"/>
              <a:ext cx="677862" cy="601662"/>
            </a:xfrm>
            <a:custGeom>
              <a:avLst/>
              <a:gdLst>
                <a:gd name="T0" fmla="*/ 48 w 234"/>
                <a:gd name="T1" fmla="*/ 62 h 207"/>
                <a:gd name="T2" fmla="*/ 26 w 234"/>
                <a:gd name="T3" fmla="*/ 148 h 207"/>
                <a:gd name="T4" fmla="*/ 36 w 234"/>
                <a:gd name="T5" fmla="*/ 174 h 207"/>
                <a:gd name="T6" fmla="*/ 73 w 234"/>
                <a:gd name="T7" fmla="*/ 203 h 207"/>
                <a:gd name="T8" fmla="*/ 97 w 234"/>
                <a:gd name="T9" fmla="*/ 206 h 207"/>
                <a:gd name="T10" fmla="*/ 132 w 234"/>
                <a:gd name="T11" fmla="*/ 196 h 207"/>
                <a:gd name="T12" fmla="*/ 161 w 234"/>
                <a:gd name="T13" fmla="*/ 159 h 207"/>
                <a:gd name="T14" fmla="*/ 234 w 234"/>
                <a:gd name="T15" fmla="*/ 101 h 207"/>
                <a:gd name="T16" fmla="*/ 142 w 234"/>
                <a:gd name="T17" fmla="*/ 147 h 207"/>
                <a:gd name="T18" fmla="*/ 145 w 234"/>
                <a:gd name="T19" fmla="*/ 166 h 207"/>
                <a:gd name="T20" fmla="*/ 143 w 234"/>
                <a:gd name="T21" fmla="*/ 167 h 207"/>
                <a:gd name="T22" fmla="*/ 131 w 234"/>
                <a:gd name="T23" fmla="*/ 170 h 207"/>
                <a:gd name="T24" fmla="*/ 124 w 234"/>
                <a:gd name="T25" fmla="*/ 187 h 207"/>
                <a:gd name="T26" fmla="*/ 122 w 234"/>
                <a:gd name="T27" fmla="*/ 187 h 207"/>
                <a:gd name="T28" fmla="*/ 109 w 234"/>
                <a:gd name="T29" fmla="*/ 183 h 207"/>
                <a:gd name="T30" fmla="*/ 95 w 234"/>
                <a:gd name="T31" fmla="*/ 195 h 207"/>
                <a:gd name="T32" fmla="*/ 94 w 234"/>
                <a:gd name="T33" fmla="*/ 194 h 207"/>
                <a:gd name="T34" fmla="*/ 92 w 234"/>
                <a:gd name="T35" fmla="*/ 185 h 207"/>
                <a:gd name="T36" fmla="*/ 81 w 234"/>
                <a:gd name="T37" fmla="*/ 192 h 207"/>
                <a:gd name="T38" fmla="*/ 79 w 234"/>
                <a:gd name="T39" fmla="*/ 193 h 207"/>
                <a:gd name="T40" fmla="*/ 68 w 234"/>
                <a:gd name="T41" fmla="*/ 177 h 207"/>
                <a:gd name="T42" fmla="*/ 55 w 234"/>
                <a:gd name="T43" fmla="*/ 177 h 207"/>
                <a:gd name="T44" fmla="*/ 53 w 234"/>
                <a:gd name="T45" fmla="*/ 177 h 207"/>
                <a:gd name="T46" fmla="*/ 51 w 234"/>
                <a:gd name="T47" fmla="*/ 158 h 207"/>
                <a:gd name="T48" fmla="*/ 41 w 234"/>
                <a:gd name="T49" fmla="*/ 152 h 207"/>
                <a:gd name="T50" fmla="*/ 39 w 234"/>
                <a:gd name="T51" fmla="*/ 151 h 207"/>
                <a:gd name="T52" fmla="*/ 37 w 234"/>
                <a:gd name="T53" fmla="*/ 138 h 207"/>
                <a:gd name="T54" fmla="*/ 41 w 234"/>
                <a:gd name="T55" fmla="*/ 123 h 207"/>
                <a:gd name="T56" fmla="*/ 54 w 234"/>
                <a:gd name="T57" fmla="*/ 110 h 207"/>
                <a:gd name="T58" fmla="*/ 65 w 234"/>
                <a:gd name="T59" fmla="*/ 87 h 207"/>
                <a:gd name="T60" fmla="*/ 79 w 234"/>
                <a:gd name="T61" fmla="*/ 83 h 207"/>
                <a:gd name="T62" fmla="*/ 98 w 234"/>
                <a:gd name="T63" fmla="*/ 88 h 207"/>
                <a:gd name="T64" fmla="*/ 123 w 234"/>
                <a:gd name="T65" fmla="*/ 86 h 207"/>
                <a:gd name="T66" fmla="*/ 133 w 234"/>
                <a:gd name="T67" fmla="*/ 97 h 207"/>
                <a:gd name="T68" fmla="*/ 138 w 234"/>
                <a:gd name="T69" fmla="*/ 115 h 207"/>
                <a:gd name="T70" fmla="*/ 153 w 234"/>
                <a:gd name="T71" fmla="*/ 136 h 207"/>
                <a:gd name="T72" fmla="*/ 210 w 234"/>
                <a:gd name="T73" fmla="*/ 109 h 207"/>
                <a:gd name="T74" fmla="*/ 211 w 234"/>
                <a:gd name="T75" fmla="*/ 118 h 207"/>
                <a:gd name="T76" fmla="*/ 205 w 234"/>
                <a:gd name="T77" fmla="*/ 125 h 207"/>
                <a:gd name="T78" fmla="*/ 192 w 234"/>
                <a:gd name="T79" fmla="*/ 127 h 207"/>
                <a:gd name="T80" fmla="*/ 184 w 234"/>
                <a:gd name="T81" fmla="*/ 132 h 207"/>
                <a:gd name="T82" fmla="*/ 175 w 234"/>
                <a:gd name="T83" fmla="*/ 131 h 207"/>
                <a:gd name="T84" fmla="*/ 166 w 234"/>
                <a:gd name="T85" fmla="*/ 120 h 207"/>
                <a:gd name="T86" fmla="*/ 158 w 234"/>
                <a:gd name="T87" fmla="*/ 115 h 207"/>
                <a:gd name="T88" fmla="*/ 154 w 234"/>
                <a:gd name="T89" fmla="*/ 107 h 207"/>
                <a:gd name="T90" fmla="*/ 160 w 234"/>
                <a:gd name="T91" fmla="*/ 94 h 207"/>
                <a:gd name="T92" fmla="*/ 159 w 234"/>
                <a:gd name="T93" fmla="*/ 85 h 207"/>
                <a:gd name="T94" fmla="*/ 165 w 234"/>
                <a:gd name="T95" fmla="*/ 77 h 207"/>
                <a:gd name="T96" fmla="*/ 178 w 234"/>
                <a:gd name="T97" fmla="*/ 76 h 207"/>
                <a:gd name="T98" fmla="*/ 186 w 234"/>
                <a:gd name="T99" fmla="*/ 71 h 207"/>
                <a:gd name="T100" fmla="*/ 196 w 234"/>
                <a:gd name="T101" fmla="*/ 72 h 207"/>
                <a:gd name="T102" fmla="*/ 204 w 234"/>
                <a:gd name="T103" fmla="*/ 83 h 207"/>
                <a:gd name="T104" fmla="*/ 212 w 234"/>
                <a:gd name="T105" fmla="*/ 87 h 207"/>
                <a:gd name="T106" fmla="*/ 216 w 234"/>
                <a:gd name="T107" fmla="*/ 9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207">
                  <a:moveTo>
                    <a:pt x="186" y="53"/>
                  </a:moveTo>
                  <a:cubicBezTo>
                    <a:pt x="181" y="53"/>
                    <a:pt x="176" y="54"/>
                    <a:pt x="171" y="56"/>
                  </a:cubicBezTo>
                  <a:cubicBezTo>
                    <a:pt x="168" y="24"/>
                    <a:pt x="142" y="0"/>
                    <a:pt x="110" y="0"/>
                  </a:cubicBezTo>
                  <a:cubicBezTo>
                    <a:pt x="76" y="0"/>
                    <a:pt x="48" y="28"/>
                    <a:pt x="48" y="62"/>
                  </a:cubicBezTo>
                  <a:cubicBezTo>
                    <a:pt x="48" y="66"/>
                    <a:pt x="49" y="70"/>
                    <a:pt x="50" y="74"/>
                  </a:cubicBezTo>
                  <a:cubicBezTo>
                    <a:pt x="38" y="74"/>
                    <a:pt x="38" y="74"/>
                    <a:pt x="38" y="74"/>
                  </a:cubicBezTo>
                  <a:cubicBezTo>
                    <a:pt x="17" y="74"/>
                    <a:pt x="0" y="91"/>
                    <a:pt x="0" y="112"/>
                  </a:cubicBezTo>
                  <a:cubicBezTo>
                    <a:pt x="0" y="128"/>
                    <a:pt x="11" y="143"/>
                    <a:pt x="26" y="148"/>
                  </a:cubicBezTo>
                  <a:cubicBezTo>
                    <a:pt x="26" y="151"/>
                    <a:pt x="26" y="151"/>
                    <a:pt x="26" y="151"/>
                  </a:cubicBezTo>
                  <a:cubicBezTo>
                    <a:pt x="27" y="155"/>
                    <a:pt x="29" y="159"/>
                    <a:pt x="33" y="162"/>
                  </a:cubicBezTo>
                  <a:cubicBezTo>
                    <a:pt x="33" y="162"/>
                    <a:pt x="33" y="162"/>
                    <a:pt x="33" y="163"/>
                  </a:cubicBezTo>
                  <a:cubicBezTo>
                    <a:pt x="32" y="167"/>
                    <a:pt x="33" y="170"/>
                    <a:pt x="36" y="174"/>
                  </a:cubicBezTo>
                  <a:cubicBezTo>
                    <a:pt x="43" y="183"/>
                    <a:pt x="43" y="183"/>
                    <a:pt x="43" y="183"/>
                  </a:cubicBezTo>
                  <a:cubicBezTo>
                    <a:pt x="45" y="187"/>
                    <a:pt x="49" y="189"/>
                    <a:pt x="54" y="189"/>
                  </a:cubicBezTo>
                  <a:cubicBezTo>
                    <a:pt x="55" y="193"/>
                    <a:pt x="58" y="196"/>
                    <a:pt x="62" y="198"/>
                  </a:cubicBezTo>
                  <a:cubicBezTo>
                    <a:pt x="73" y="203"/>
                    <a:pt x="73" y="203"/>
                    <a:pt x="73" y="203"/>
                  </a:cubicBezTo>
                  <a:cubicBezTo>
                    <a:pt x="75" y="204"/>
                    <a:pt x="77" y="204"/>
                    <a:pt x="79" y="204"/>
                  </a:cubicBezTo>
                  <a:cubicBezTo>
                    <a:pt x="81" y="204"/>
                    <a:pt x="83" y="204"/>
                    <a:pt x="85" y="203"/>
                  </a:cubicBezTo>
                  <a:cubicBezTo>
                    <a:pt x="88" y="205"/>
                    <a:pt x="92" y="207"/>
                    <a:pt x="95" y="207"/>
                  </a:cubicBezTo>
                  <a:cubicBezTo>
                    <a:pt x="96" y="207"/>
                    <a:pt x="96" y="206"/>
                    <a:pt x="97" y="206"/>
                  </a:cubicBezTo>
                  <a:cubicBezTo>
                    <a:pt x="109" y="205"/>
                    <a:pt x="109" y="205"/>
                    <a:pt x="109" y="205"/>
                  </a:cubicBezTo>
                  <a:cubicBezTo>
                    <a:pt x="113" y="205"/>
                    <a:pt x="117" y="202"/>
                    <a:pt x="120" y="198"/>
                  </a:cubicBezTo>
                  <a:cubicBezTo>
                    <a:pt x="121" y="199"/>
                    <a:pt x="122" y="199"/>
                    <a:pt x="123" y="199"/>
                  </a:cubicBezTo>
                  <a:cubicBezTo>
                    <a:pt x="126" y="199"/>
                    <a:pt x="129" y="198"/>
                    <a:pt x="132" y="196"/>
                  </a:cubicBezTo>
                  <a:cubicBezTo>
                    <a:pt x="141" y="189"/>
                    <a:pt x="141" y="189"/>
                    <a:pt x="141" y="189"/>
                  </a:cubicBezTo>
                  <a:cubicBezTo>
                    <a:pt x="145" y="186"/>
                    <a:pt x="147" y="182"/>
                    <a:pt x="147" y="178"/>
                  </a:cubicBezTo>
                  <a:cubicBezTo>
                    <a:pt x="151" y="177"/>
                    <a:pt x="154" y="174"/>
                    <a:pt x="156" y="170"/>
                  </a:cubicBezTo>
                  <a:cubicBezTo>
                    <a:pt x="161" y="159"/>
                    <a:pt x="161" y="159"/>
                    <a:pt x="161" y="159"/>
                  </a:cubicBezTo>
                  <a:cubicBezTo>
                    <a:pt x="162" y="156"/>
                    <a:pt x="163" y="153"/>
                    <a:pt x="162" y="150"/>
                  </a:cubicBezTo>
                  <a:cubicBezTo>
                    <a:pt x="190" y="150"/>
                    <a:pt x="190" y="150"/>
                    <a:pt x="190" y="150"/>
                  </a:cubicBezTo>
                  <a:cubicBezTo>
                    <a:pt x="201" y="150"/>
                    <a:pt x="211" y="145"/>
                    <a:pt x="218" y="137"/>
                  </a:cubicBezTo>
                  <a:cubicBezTo>
                    <a:pt x="228" y="128"/>
                    <a:pt x="234" y="116"/>
                    <a:pt x="234" y="101"/>
                  </a:cubicBezTo>
                  <a:cubicBezTo>
                    <a:pt x="234" y="75"/>
                    <a:pt x="213" y="53"/>
                    <a:pt x="186" y="53"/>
                  </a:cubicBezTo>
                  <a:close/>
                  <a:moveTo>
                    <a:pt x="150" y="139"/>
                  </a:moveTo>
                  <a:cubicBezTo>
                    <a:pt x="143" y="140"/>
                    <a:pt x="143" y="140"/>
                    <a:pt x="143" y="140"/>
                  </a:cubicBezTo>
                  <a:cubicBezTo>
                    <a:pt x="143" y="142"/>
                    <a:pt x="143" y="145"/>
                    <a:pt x="142" y="147"/>
                  </a:cubicBezTo>
                  <a:cubicBezTo>
                    <a:pt x="149" y="150"/>
                    <a:pt x="149" y="150"/>
                    <a:pt x="149" y="150"/>
                  </a:cubicBezTo>
                  <a:cubicBezTo>
                    <a:pt x="150" y="151"/>
                    <a:pt x="151" y="153"/>
                    <a:pt x="150" y="154"/>
                  </a:cubicBezTo>
                  <a:cubicBezTo>
                    <a:pt x="145" y="165"/>
                    <a:pt x="145" y="165"/>
                    <a:pt x="145" y="165"/>
                  </a:cubicBezTo>
                  <a:cubicBezTo>
                    <a:pt x="145" y="165"/>
                    <a:pt x="145" y="166"/>
                    <a:pt x="145" y="166"/>
                  </a:cubicBezTo>
                  <a:cubicBezTo>
                    <a:pt x="145" y="166"/>
                    <a:pt x="145" y="166"/>
                    <a:pt x="145" y="166"/>
                  </a:cubicBezTo>
                  <a:cubicBezTo>
                    <a:pt x="144" y="166"/>
                    <a:pt x="144" y="166"/>
                    <a:pt x="144" y="166"/>
                  </a:cubicBezTo>
                  <a:cubicBezTo>
                    <a:pt x="144" y="166"/>
                    <a:pt x="144" y="166"/>
                    <a:pt x="144" y="167"/>
                  </a:cubicBezTo>
                  <a:cubicBezTo>
                    <a:pt x="143" y="167"/>
                    <a:pt x="143" y="167"/>
                    <a:pt x="143" y="167"/>
                  </a:cubicBezTo>
                  <a:cubicBezTo>
                    <a:pt x="143" y="167"/>
                    <a:pt x="143" y="167"/>
                    <a:pt x="143" y="167"/>
                  </a:cubicBezTo>
                  <a:cubicBezTo>
                    <a:pt x="142" y="167"/>
                    <a:pt x="142" y="167"/>
                    <a:pt x="142" y="166"/>
                  </a:cubicBezTo>
                  <a:cubicBezTo>
                    <a:pt x="135" y="164"/>
                    <a:pt x="135" y="164"/>
                    <a:pt x="135" y="164"/>
                  </a:cubicBezTo>
                  <a:cubicBezTo>
                    <a:pt x="134" y="166"/>
                    <a:pt x="132" y="168"/>
                    <a:pt x="131" y="170"/>
                  </a:cubicBezTo>
                  <a:cubicBezTo>
                    <a:pt x="135" y="175"/>
                    <a:pt x="135" y="175"/>
                    <a:pt x="135" y="175"/>
                  </a:cubicBezTo>
                  <a:cubicBezTo>
                    <a:pt x="136" y="177"/>
                    <a:pt x="136" y="179"/>
                    <a:pt x="134" y="179"/>
                  </a:cubicBezTo>
                  <a:cubicBezTo>
                    <a:pt x="125" y="187"/>
                    <a:pt x="125" y="187"/>
                    <a:pt x="125" y="187"/>
                  </a:cubicBezTo>
                  <a:cubicBezTo>
                    <a:pt x="124" y="187"/>
                    <a:pt x="124" y="187"/>
                    <a:pt x="124" y="187"/>
                  </a:cubicBezTo>
                  <a:cubicBezTo>
                    <a:pt x="124" y="187"/>
                    <a:pt x="123" y="187"/>
                    <a:pt x="123" y="187"/>
                  </a:cubicBezTo>
                  <a:cubicBezTo>
                    <a:pt x="123" y="187"/>
                    <a:pt x="123" y="187"/>
                    <a:pt x="123" y="187"/>
                  </a:cubicBezTo>
                  <a:cubicBezTo>
                    <a:pt x="123" y="187"/>
                    <a:pt x="123" y="187"/>
                    <a:pt x="123" y="187"/>
                  </a:cubicBezTo>
                  <a:cubicBezTo>
                    <a:pt x="122" y="187"/>
                    <a:pt x="122" y="187"/>
                    <a:pt x="122" y="187"/>
                  </a:cubicBezTo>
                  <a:cubicBezTo>
                    <a:pt x="122" y="187"/>
                    <a:pt x="122" y="187"/>
                    <a:pt x="121" y="187"/>
                  </a:cubicBezTo>
                  <a:cubicBezTo>
                    <a:pt x="121" y="187"/>
                    <a:pt x="121" y="186"/>
                    <a:pt x="120" y="186"/>
                  </a:cubicBezTo>
                  <a:cubicBezTo>
                    <a:pt x="116" y="180"/>
                    <a:pt x="116" y="180"/>
                    <a:pt x="116" y="180"/>
                  </a:cubicBezTo>
                  <a:cubicBezTo>
                    <a:pt x="114" y="181"/>
                    <a:pt x="112" y="182"/>
                    <a:pt x="109" y="183"/>
                  </a:cubicBezTo>
                  <a:cubicBezTo>
                    <a:pt x="110" y="190"/>
                    <a:pt x="110" y="190"/>
                    <a:pt x="110" y="190"/>
                  </a:cubicBezTo>
                  <a:cubicBezTo>
                    <a:pt x="110" y="192"/>
                    <a:pt x="109" y="193"/>
                    <a:pt x="108" y="193"/>
                  </a:cubicBezTo>
                  <a:cubicBezTo>
                    <a:pt x="96" y="195"/>
                    <a:pt x="96" y="195"/>
                    <a:pt x="96" y="195"/>
                  </a:cubicBezTo>
                  <a:cubicBezTo>
                    <a:pt x="96" y="195"/>
                    <a:pt x="96" y="195"/>
                    <a:pt x="95" y="195"/>
                  </a:cubicBezTo>
                  <a:cubicBezTo>
                    <a:pt x="95" y="195"/>
                    <a:pt x="95" y="195"/>
                    <a:pt x="95" y="195"/>
                  </a:cubicBezTo>
                  <a:cubicBezTo>
                    <a:pt x="95" y="195"/>
                    <a:pt x="95" y="195"/>
                    <a:pt x="94" y="195"/>
                  </a:cubicBezTo>
                  <a:cubicBezTo>
                    <a:pt x="94" y="195"/>
                    <a:pt x="94" y="194"/>
                    <a:pt x="94" y="194"/>
                  </a:cubicBezTo>
                  <a:cubicBezTo>
                    <a:pt x="94" y="194"/>
                    <a:pt x="94" y="194"/>
                    <a:pt x="94" y="194"/>
                  </a:cubicBezTo>
                  <a:cubicBezTo>
                    <a:pt x="93" y="194"/>
                    <a:pt x="93" y="194"/>
                    <a:pt x="93" y="194"/>
                  </a:cubicBezTo>
                  <a:cubicBezTo>
                    <a:pt x="93" y="193"/>
                    <a:pt x="93" y="193"/>
                    <a:pt x="93" y="193"/>
                  </a:cubicBezTo>
                  <a:cubicBezTo>
                    <a:pt x="93" y="193"/>
                    <a:pt x="93" y="193"/>
                    <a:pt x="92" y="192"/>
                  </a:cubicBezTo>
                  <a:cubicBezTo>
                    <a:pt x="92" y="185"/>
                    <a:pt x="92" y="185"/>
                    <a:pt x="92" y="185"/>
                  </a:cubicBezTo>
                  <a:cubicBezTo>
                    <a:pt x="89" y="185"/>
                    <a:pt x="87" y="185"/>
                    <a:pt x="84" y="184"/>
                  </a:cubicBezTo>
                  <a:cubicBezTo>
                    <a:pt x="81" y="191"/>
                    <a:pt x="81" y="191"/>
                    <a:pt x="81" y="191"/>
                  </a:cubicBezTo>
                  <a:cubicBezTo>
                    <a:pt x="81" y="191"/>
                    <a:pt x="81" y="191"/>
                    <a:pt x="81" y="192"/>
                  </a:cubicBezTo>
                  <a:cubicBezTo>
                    <a:pt x="81" y="192"/>
                    <a:pt x="81" y="192"/>
                    <a:pt x="81" y="192"/>
                  </a:cubicBezTo>
                  <a:cubicBezTo>
                    <a:pt x="80" y="192"/>
                    <a:pt x="80" y="192"/>
                    <a:pt x="80" y="192"/>
                  </a:cubicBezTo>
                  <a:cubicBezTo>
                    <a:pt x="80" y="192"/>
                    <a:pt x="80" y="192"/>
                    <a:pt x="80" y="192"/>
                  </a:cubicBezTo>
                  <a:cubicBezTo>
                    <a:pt x="79" y="192"/>
                    <a:pt x="79" y="193"/>
                    <a:pt x="79" y="193"/>
                  </a:cubicBezTo>
                  <a:cubicBezTo>
                    <a:pt x="79" y="193"/>
                    <a:pt x="79" y="193"/>
                    <a:pt x="79" y="193"/>
                  </a:cubicBezTo>
                  <a:cubicBezTo>
                    <a:pt x="78" y="193"/>
                    <a:pt x="78" y="192"/>
                    <a:pt x="77" y="192"/>
                  </a:cubicBezTo>
                  <a:cubicBezTo>
                    <a:pt x="67" y="187"/>
                    <a:pt x="67" y="187"/>
                    <a:pt x="67" y="187"/>
                  </a:cubicBezTo>
                  <a:cubicBezTo>
                    <a:pt x="65" y="187"/>
                    <a:pt x="64" y="185"/>
                    <a:pt x="65" y="184"/>
                  </a:cubicBezTo>
                  <a:cubicBezTo>
                    <a:pt x="68" y="177"/>
                    <a:pt x="68" y="177"/>
                    <a:pt x="68" y="177"/>
                  </a:cubicBezTo>
                  <a:cubicBezTo>
                    <a:pt x="66" y="176"/>
                    <a:pt x="64" y="174"/>
                    <a:pt x="62" y="173"/>
                  </a:cubicBezTo>
                  <a:cubicBezTo>
                    <a:pt x="56" y="177"/>
                    <a:pt x="56" y="177"/>
                    <a:pt x="56" y="177"/>
                  </a:cubicBezTo>
                  <a:cubicBezTo>
                    <a:pt x="56" y="177"/>
                    <a:pt x="56" y="177"/>
                    <a:pt x="55" y="177"/>
                  </a:cubicBezTo>
                  <a:cubicBezTo>
                    <a:pt x="55" y="177"/>
                    <a:pt x="55" y="177"/>
                    <a:pt x="55" y="177"/>
                  </a:cubicBezTo>
                  <a:cubicBezTo>
                    <a:pt x="55" y="177"/>
                    <a:pt x="55" y="177"/>
                    <a:pt x="54" y="177"/>
                  </a:cubicBezTo>
                  <a:cubicBezTo>
                    <a:pt x="54" y="177"/>
                    <a:pt x="54" y="177"/>
                    <a:pt x="54" y="177"/>
                  </a:cubicBezTo>
                  <a:cubicBezTo>
                    <a:pt x="54" y="177"/>
                    <a:pt x="54" y="177"/>
                    <a:pt x="53" y="177"/>
                  </a:cubicBezTo>
                  <a:cubicBezTo>
                    <a:pt x="53" y="177"/>
                    <a:pt x="53" y="177"/>
                    <a:pt x="53" y="177"/>
                  </a:cubicBezTo>
                  <a:cubicBezTo>
                    <a:pt x="53" y="177"/>
                    <a:pt x="52" y="177"/>
                    <a:pt x="52" y="176"/>
                  </a:cubicBezTo>
                  <a:cubicBezTo>
                    <a:pt x="45" y="167"/>
                    <a:pt x="45" y="167"/>
                    <a:pt x="45" y="167"/>
                  </a:cubicBezTo>
                  <a:cubicBezTo>
                    <a:pt x="44" y="165"/>
                    <a:pt x="44" y="163"/>
                    <a:pt x="46" y="162"/>
                  </a:cubicBezTo>
                  <a:cubicBezTo>
                    <a:pt x="51" y="158"/>
                    <a:pt x="51" y="158"/>
                    <a:pt x="51" y="158"/>
                  </a:cubicBezTo>
                  <a:cubicBezTo>
                    <a:pt x="50" y="156"/>
                    <a:pt x="49" y="154"/>
                    <a:pt x="48" y="151"/>
                  </a:cubicBezTo>
                  <a:cubicBezTo>
                    <a:pt x="41" y="152"/>
                    <a:pt x="41" y="152"/>
                    <a:pt x="41" y="152"/>
                  </a:cubicBezTo>
                  <a:cubicBezTo>
                    <a:pt x="41" y="152"/>
                    <a:pt x="41" y="152"/>
                    <a:pt x="41" y="152"/>
                  </a:cubicBezTo>
                  <a:cubicBezTo>
                    <a:pt x="41" y="152"/>
                    <a:pt x="41" y="152"/>
                    <a:pt x="41" y="152"/>
                  </a:cubicBezTo>
                  <a:cubicBezTo>
                    <a:pt x="40" y="152"/>
                    <a:pt x="40" y="152"/>
                    <a:pt x="40" y="152"/>
                  </a:cubicBezTo>
                  <a:cubicBezTo>
                    <a:pt x="40" y="152"/>
                    <a:pt x="40" y="152"/>
                    <a:pt x="39" y="152"/>
                  </a:cubicBezTo>
                  <a:cubicBezTo>
                    <a:pt x="39" y="152"/>
                    <a:pt x="39" y="152"/>
                    <a:pt x="39" y="152"/>
                  </a:cubicBezTo>
                  <a:cubicBezTo>
                    <a:pt x="39" y="151"/>
                    <a:pt x="39" y="151"/>
                    <a:pt x="39" y="151"/>
                  </a:cubicBezTo>
                  <a:cubicBezTo>
                    <a:pt x="38" y="151"/>
                    <a:pt x="38" y="150"/>
                    <a:pt x="38" y="150"/>
                  </a:cubicBezTo>
                  <a:cubicBezTo>
                    <a:pt x="38" y="150"/>
                    <a:pt x="38" y="150"/>
                    <a:pt x="38" y="150"/>
                  </a:cubicBezTo>
                  <a:cubicBezTo>
                    <a:pt x="38" y="150"/>
                    <a:pt x="38" y="150"/>
                    <a:pt x="38" y="150"/>
                  </a:cubicBezTo>
                  <a:cubicBezTo>
                    <a:pt x="37" y="138"/>
                    <a:pt x="37" y="138"/>
                    <a:pt x="37" y="138"/>
                  </a:cubicBezTo>
                  <a:cubicBezTo>
                    <a:pt x="37" y="136"/>
                    <a:pt x="38" y="135"/>
                    <a:pt x="39" y="134"/>
                  </a:cubicBezTo>
                  <a:cubicBezTo>
                    <a:pt x="46" y="134"/>
                    <a:pt x="46" y="134"/>
                    <a:pt x="46" y="134"/>
                  </a:cubicBezTo>
                  <a:cubicBezTo>
                    <a:pt x="46" y="131"/>
                    <a:pt x="47" y="129"/>
                    <a:pt x="47" y="126"/>
                  </a:cubicBezTo>
                  <a:cubicBezTo>
                    <a:pt x="41" y="123"/>
                    <a:pt x="41" y="123"/>
                    <a:pt x="41" y="123"/>
                  </a:cubicBezTo>
                  <a:cubicBezTo>
                    <a:pt x="39" y="123"/>
                    <a:pt x="39" y="121"/>
                    <a:pt x="39" y="119"/>
                  </a:cubicBezTo>
                  <a:cubicBezTo>
                    <a:pt x="44" y="109"/>
                    <a:pt x="44" y="109"/>
                    <a:pt x="44" y="109"/>
                  </a:cubicBezTo>
                  <a:cubicBezTo>
                    <a:pt x="45" y="107"/>
                    <a:pt x="46" y="106"/>
                    <a:pt x="48" y="107"/>
                  </a:cubicBezTo>
                  <a:cubicBezTo>
                    <a:pt x="54" y="110"/>
                    <a:pt x="54" y="110"/>
                    <a:pt x="54" y="110"/>
                  </a:cubicBezTo>
                  <a:cubicBezTo>
                    <a:pt x="56" y="108"/>
                    <a:pt x="57" y="106"/>
                    <a:pt x="59" y="104"/>
                  </a:cubicBezTo>
                  <a:cubicBezTo>
                    <a:pt x="55" y="98"/>
                    <a:pt x="55" y="98"/>
                    <a:pt x="55" y="98"/>
                  </a:cubicBezTo>
                  <a:cubicBezTo>
                    <a:pt x="54" y="97"/>
                    <a:pt x="54" y="95"/>
                    <a:pt x="55" y="94"/>
                  </a:cubicBezTo>
                  <a:cubicBezTo>
                    <a:pt x="65" y="87"/>
                    <a:pt x="65" y="87"/>
                    <a:pt x="65" y="87"/>
                  </a:cubicBezTo>
                  <a:cubicBezTo>
                    <a:pt x="66" y="86"/>
                    <a:pt x="68" y="86"/>
                    <a:pt x="69" y="88"/>
                  </a:cubicBezTo>
                  <a:cubicBezTo>
                    <a:pt x="73" y="93"/>
                    <a:pt x="73" y="93"/>
                    <a:pt x="73" y="93"/>
                  </a:cubicBezTo>
                  <a:cubicBezTo>
                    <a:pt x="75" y="92"/>
                    <a:pt x="78" y="91"/>
                    <a:pt x="80" y="90"/>
                  </a:cubicBezTo>
                  <a:cubicBezTo>
                    <a:pt x="79" y="83"/>
                    <a:pt x="79" y="83"/>
                    <a:pt x="79" y="83"/>
                  </a:cubicBezTo>
                  <a:cubicBezTo>
                    <a:pt x="79" y="82"/>
                    <a:pt x="80" y="80"/>
                    <a:pt x="82" y="80"/>
                  </a:cubicBezTo>
                  <a:cubicBezTo>
                    <a:pt x="94" y="79"/>
                    <a:pt x="94" y="79"/>
                    <a:pt x="94" y="79"/>
                  </a:cubicBezTo>
                  <a:cubicBezTo>
                    <a:pt x="95" y="79"/>
                    <a:pt x="97" y="80"/>
                    <a:pt x="97" y="81"/>
                  </a:cubicBezTo>
                  <a:cubicBezTo>
                    <a:pt x="98" y="88"/>
                    <a:pt x="98" y="88"/>
                    <a:pt x="98" y="88"/>
                  </a:cubicBezTo>
                  <a:cubicBezTo>
                    <a:pt x="100" y="88"/>
                    <a:pt x="103" y="89"/>
                    <a:pt x="105" y="89"/>
                  </a:cubicBezTo>
                  <a:cubicBezTo>
                    <a:pt x="108" y="83"/>
                    <a:pt x="108" y="83"/>
                    <a:pt x="108" y="83"/>
                  </a:cubicBezTo>
                  <a:cubicBezTo>
                    <a:pt x="109" y="81"/>
                    <a:pt x="111" y="81"/>
                    <a:pt x="112" y="81"/>
                  </a:cubicBezTo>
                  <a:cubicBezTo>
                    <a:pt x="123" y="86"/>
                    <a:pt x="123" y="86"/>
                    <a:pt x="123" y="86"/>
                  </a:cubicBezTo>
                  <a:cubicBezTo>
                    <a:pt x="124" y="87"/>
                    <a:pt x="125" y="88"/>
                    <a:pt x="124" y="90"/>
                  </a:cubicBezTo>
                  <a:cubicBezTo>
                    <a:pt x="122" y="96"/>
                    <a:pt x="122" y="96"/>
                    <a:pt x="122" y="96"/>
                  </a:cubicBezTo>
                  <a:cubicBezTo>
                    <a:pt x="124" y="98"/>
                    <a:pt x="126" y="99"/>
                    <a:pt x="128" y="101"/>
                  </a:cubicBezTo>
                  <a:cubicBezTo>
                    <a:pt x="133" y="97"/>
                    <a:pt x="133" y="97"/>
                    <a:pt x="133" y="97"/>
                  </a:cubicBezTo>
                  <a:cubicBezTo>
                    <a:pt x="135" y="96"/>
                    <a:pt x="136" y="96"/>
                    <a:pt x="137" y="97"/>
                  </a:cubicBezTo>
                  <a:cubicBezTo>
                    <a:pt x="144" y="107"/>
                    <a:pt x="144" y="107"/>
                    <a:pt x="144" y="107"/>
                  </a:cubicBezTo>
                  <a:cubicBezTo>
                    <a:pt x="145" y="108"/>
                    <a:pt x="145" y="110"/>
                    <a:pt x="144" y="111"/>
                  </a:cubicBezTo>
                  <a:cubicBezTo>
                    <a:pt x="138" y="115"/>
                    <a:pt x="138" y="115"/>
                    <a:pt x="138" y="115"/>
                  </a:cubicBezTo>
                  <a:cubicBezTo>
                    <a:pt x="139" y="117"/>
                    <a:pt x="140" y="120"/>
                    <a:pt x="141" y="122"/>
                  </a:cubicBezTo>
                  <a:cubicBezTo>
                    <a:pt x="148" y="121"/>
                    <a:pt x="148" y="121"/>
                    <a:pt x="148" y="121"/>
                  </a:cubicBezTo>
                  <a:cubicBezTo>
                    <a:pt x="150" y="121"/>
                    <a:pt x="151" y="122"/>
                    <a:pt x="151" y="124"/>
                  </a:cubicBezTo>
                  <a:cubicBezTo>
                    <a:pt x="153" y="136"/>
                    <a:pt x="153" y="136"/>
                    <a:pt x="153" y="136"/>
                  </a:cubicBezTo>
                  <a:cubicBezTo>
                    <a:pt x="153" y="137"/>
                    <a:pt x="152" y="139"/>
                    <a:pt x="150" y="139"/>
                  </a:cubicBezTo>
                  <a:close/>
                  <a:moveTo>
                    <a:pt x="215" y="103"/>
                  </a:moveTo>
                  <a:cubicBezTo>
                    <a:pt x="211" y="103"/>
                    <a:pt x="211" y="103"/>
                    <a:pt x="211" y="103"/>
                  </a:cubicBezTo>
                  <a:cubicBezTo>
                    <a:pt x="211" y="105"/>
                    <a:pt x="211" y="107"/>
                    <a:pt x="210" y="109"/>
                  </a:cubicBezTo>
                  <a:cubicBezTo>
                    <a:pt x="214" y="110"/>
                    <a:pt x="214" y="110"/>
                    <a:pt x="214" y="110"/>
                  </a:cubicBezTo>
                  <a:cubicBezTo>
                    <a:pt x="215" y="110"/>
                    <a:pt x="215" y="111"/>
                    <a:pt x="215" y="112"/>
                  </a:cubicBezTo>
                  <a:cubicBezTo>
                    <a:pt x="212" y="117"/>
                    <a:pt x="212" y="117"/>
                    <a:pt x="212" y="117"/>
                  </a:cubicBezTo>
                  <a:cubicBezTo>
                    <a:pt x="212" y="118"/>
                    <a:pt x="211" y="118"/>
                    <a:pt x="211" y="118"/>
                  </a:cubicBezTo>
                  <a:cubicBezTo>
                    <a:pt x="207" y="116"/>
                    <a:pt x="207" y="116"/>
                    <a:pt x="207" y="116"/>
                  </a:cubicBezTo>
                  <a:cubicBezTo>
                    <a:pt x="206" y="118"/>
                    <a:pt x="205" y="119"/>
                    <a:pt x="204" y="120"/>
                  </a:cubicBezTo>
                  <a:cubicBezTo>
                    <a:pt x="206" y="123"/>
                    <a:pt x="206" y="123"/>
                    <a:pt x="206" y="123"/>
                  </a:cubicBezTo>
                  <a:cubicBezTo>
                    <a:pt x="206" y="124"/>
                    <a:pt x="206" y="125"/>
                    <a:pt x="205" y="125"/>
                  </a:cubicBezTo>
                  <a:cubicBezTo>
                    <a:pt x="201" y="129"/>
                    <a:pt x="201" y="129"/>
                    <a:pt x="201" y="129"/>
                  </a:cubicBezTo>
                  <a:cubicBezTo>
                    <a:pt x="200" y="129"/>
                    <a:pt x="200" y="129"/>
                    <a:pt x="199" y="128"/>
                  </a:cubicBezTo>
                  <a:cubicBezTo>
                    <a:pt x="197" y="125"/>
                    <a:pt x="197" y="125"/>
                    <a:pt x="197" y="125"/>
                  </a:cubicBezTo>
                  <a:cubicBezTo>
                    <a:pt x="195" y="126"/>
                    <a:pt x="193" y="127"/>
                    <a:pt x="192" y="127"/>
                  </a:cubicBezTo>
                  <a:cubicBezTo>
                    <a:pt x="192" y="131"/>
                    <a:pt x="192" y="131"/>
                    <a:pt x="192" y="131"/>
                  </a:cubicBezTo>
                  <a:cubicBezTo>
                    <a:pt x="192" y="132"/>
                    <a:pt x="192" y="132"/>
                    <a:pt x="191" y="132"/>
                  </a:cubicBezTo>
                  <a:cubicBezTo>
                    <a:pt x="185" y="133"/>
                    <a:pt x="185" y="133"/>
                    <a:pt x="185" y="133"/>
                  </a:cubicBezTo>
                  <a:cubicBezTo>
                    <a:pt x="185" y="133"/>
                    <a:pt x="184" y="132"/>
                    <a:pt x="184" y="132"/>
                  </a:cubicBezTo>
                  <a:cubicBezTo>
                    <a:pt x="183" y="128"/>
                    <a:pt x="183" y="128"/>
                    <a:pt x="183" y="128"/>
                  </a:cubicBezTo>
                  <a:cubicBezTo>
                    <a:pt x="182" y="128"/>
                    <a:pt x="180" y="127"/>
                    <a:pt x="178" y="127"/>
                  </a:cubicBezTo>
                  <a:cubicBezTo>
                    <a:pt x="176" y="130"/>
                    <a:pt x="176" y="130"/>
                    <a:pt x="176" y="130"/>
                  </a:cubicBezTo>
                  <a:cubicBezTo>
                    <a:pt x="176" y="131"/>
                    <a:pt x="175" y="131"/>
                    <a:pt x="175" y="131"/>
                  </a:cubicBezTo>
                  <a:cubicBezTo>
                    <a:pt x="170" y="129"/>
                    <a:pt x="170" y="129"/>
                    <a:pt x="170" y="129"/>
                  </a:cubicBezTo>
                  <a:cubicBezTo>
                    <a:pt x="169" y="128"/>
                    <a:pt x="168" y="128"/>
                    <a:pt x="169" y="127"/>
                  </a:cubicBezTo>
                  <a:cubicBezTo>
                    <a:pt x="170" y="123"/>
                    <a:pt x="170" y="123"/>
                    <a:pt x="170" y="123"/>
                  </a:cubicBezTo>
                  <a:cubicBezTo>
                    <a:pt x="169" y="122"/>
                    <a:pt x="167" y="121"/>
                    <a:pt x="166" y="120"/>
                  </a:cubicBezTo>
                  <a:cubicBezTo>
                    <a:pt x="163" y="122"/>
                    <a:pt x="163" y="122"/>
                    <a:pt x="163" y="122"/>
                  </a:cubicBezTo>
                  <a:cubicBezTo>
                    <a:pt x="162" y="123"/>
                    <a:pt x="162" y="122"/>
                    <a:pt x="161" y="122"/>
                  </a:cubicBezTo>
                  <a:cubicBezTo>
                    <a:pt x="158" y="117"/>
                    <a:pt x="158" y="117"/>
                    <a:pt x="158" y="117"/>
                  </a:cubicBezTo>
                  <a:cubicBezTo>
                    <a:pt x="157" y="117"/>
                    <a:pt x="158" y="116"/>
                    <a:pt x="158" y="115"/>
                  </a:cubicBezTo>
                  <a:cubicBezTo>
                    <a:pt x="161" y="113"/>
                    <a:pt x="161" y="113"/>
                    <a:pt x="161" y="113"/>
                  </a:cubicBezTo>
                  <a:cubicBezTo>
                    <a:pt x="160" y="111"/>
                    <a:pt x="160" y="110"/>
                    <a:pt x="159" y="108"/>
                  </a:cubicBezTo>
                  <a:cubicBezTo>
                    <a:pt x="156" y="108"/>
                    <a:pt x="156" y="108"/>
                    <a:pt x="156" y="108"/>
                  </a:cubicBezTo>
                  <a:cubicBezTo>
                    <a:pt x="155" y="108"/>
                    <a:pt x="154" y="108"/>
                    <a:pt x="154" y="107"/>
                  </a:cubicBezTo>
                  <a:cubicBezTo>
                    <a:pt x="154" y="102"/>
                    <a:pt x="154" y="102"/>
                    <a:pt x="154" y="102"/>
                  </a:cubicBezTo>
                  <a:cubicBezTo>
                    <a:pt x="153" y="101"/>
                    <a:pt x="154" y="100"/>
                    <a:pt x="155" y="100"/>
                  </a:cubicBezTo>
                  <a:cubicBezTo>
                    <a:pt x="159" y="100"/>
                    <a:pt x="159" y="100"/>
                    <a:pt x="159" y="100"/>
                  </a:cubicBezTo>
                  <a:cubicBezTo>
                    <a:pt x="159" y="98"/>
                    <a:pt x="159" y="96"/>
                    <a:pt x="160" y="94"/>
                  </a:cubicBezTo>
                  <a:cubicBezTo>
                    <a:pt x="156" y="93"/>
                    <a:pt x="156" y="93"/>
                    <a:pt x="156" y="93"/>
                  </a:cubicBezTo>
                  <a:cubicBezTo>
                    <a:pt x="155" y="92"/>
                    <a:pt x="155" y="92"/>
                    <a:pt x="155" y="91"/>
                  </a:cubicBezTo>
                  <a:cubicBezTo>
                    <a:pt x="158" y="86"/>
                    <a:pt x="158" y="86"/>
                    <a:pt x="158" y="86"/>
                  </a:cubicBezTo>
                  <a:cubicBezTo>
                    <a:pt x="158" y="85"/>
                    <a:pt x="159" y="85"/>
                    <a:pt x="159" y="85"/>
                  </a:cubicBezTo>
                  <a:cubicBezTo>
                    <a:pt x="163" y="87"/>
                    <a:pt x="163" y="87"/>
                    <a:pt x="163" y="87"/>
                  </a:cubicBezTo>
                  <a:cubicBezTo>
                    <a:pt x="164" y="85"/>
                    <a:pt x="165" y="84"/>
                    <a:pt x="167" y="82"/>
                  </a:cubicBezTo>
                  <a:cubicBezTo>
                    <a:pt x="164" y="79"/>
                    <a:pt x="164" y="79"/>
                    <a:pt x="164" y="79"/>
                  </a:cubicBezTo>
                  <a:cubicBezTo>
                    <a:pt x="164" y="79"/>
                    <a:pt x="164" y="78"/>
                    <a:pt x="165" y="77"/>
                  </a:cubicBezTo>
                  <a:cubicBezTo>
                    <a:pt x="169" y="74"/>
                    <a:pt x="169" y="74"/>
                    <a:pt x="169" y="74"/>
                  </a:cubicBezTo>
                  <a:cubicBezTo>
                    <a:pt x="170" y="74"/>
                    <a:pt x="171" y="74"/>
                    <a:pt x="171" y="75"/>
                  </a:cubicBezTo>
                  <a:cubicBezTo>
                    <a:pt x="173" y="78"/>
                    <a:pt x="173" y="78"/>
                    <a:pt x="173" y="78"/>
                  </a:cubicBezTo>
                  <a:cubicBezTo>
                    <a:pt x="175" y="77"/>
                    <a:pt x="177" y="76"/>
                    <a:pt x="178" y="76"/>
                  </a:cubicBezTo>
                  <a:cubicBezTo>
                    <a:pt x="178" y="72"/>
                    <a:pt x="178" y="72"/>
                    <a:pt x="178" y="72"/>
                  </a:cubicBezTo>
                  <a:cubicBezTo>
                    <a:pt x="178" y="71"/>
                    <a:pt x="179" y="71"/>
                    <a:pt x="179" y="70"/>
                  </a:cubicBezTo>
                  <a:cubicBezTo>
                    <a:pt x="185" y="70"/>
                    <a:pt x="185" y="70"/>
                    <a:pt x="185" y="70"/>
                  </a:cubicBezTo>
                  <a:cubicBezTo>
                    <a:pt x="186" y="70"/>
                    <a:pt x="186" y="70"/>
                    <a:pt x="186" y="71"/>
                  </a:cubicBezTo>
                  <a:cubicBezTo>
                    <a:pt x="187" y="75"/>
                    <a:pt x="187" y="75"/>
                    <a:pt x="187" y="75"/>
                  </a:cubicBezTo>
                  <a:cubicBezTo>
                    <a:pt x="189" y="75"/>
                    <a:pt x="190" y="75"/>
                    <a:pt x="192" y="76"/>
                  </a:cubicBezTo>
                  <a:cubicBezTo>
                    <a:pt x="194" y="72"/>
                    <a:pt x="194" y="72"/>
                    <a:pt x="194" y="72"/>
                  </a:cubicBezTo>
                  <a:cubicBezTo>
                    <a:pt x="194" y="72"/>
                    <a:pt x="195" y="71"/>
                    <a:pt x="196" y="72"/>
                  </a:cubicBezTo>
                  <a:cubicBezTo>
                    <a:pt x="201" y="74"/>
                    <a:pt x="201" y="74"/>
                    <a:pt x="201" y="74"/>
                  </a:cubicBezTo>
                  <a:cubicBezTo>
                    <a:pt x="201" y="74"/>
                    <a:pt x="202" y="75"/>
                    <a:pt x="201" y="76"/>
                  </a:cubicBezTo>
                  <a:cubicBezTo>
                    <a:pt x="200" y="79"/>
                    <a:pt x="200" y="79"/>
                    <a:pt x="200" y="79"/>
                  </a:cubicBezTo>
                  <a:cubicBezTo>
                    <a:pt x="201" y="80"/>
                    <a:pt x="203" y="82"/>
                    <a:pt x="204" y="83"/>
                  </a:cubicBezTo>
                  <a:cubicBezTo>
                    <a:pt x="207" y="81"/>
                    <a:pt x="207" y="81"/>
                    <a:pt x="207" y="81"/>
                  </a:cubicBezTo>
                  <a:cubicBezTo>
                    <a:pt x="208" y="80"/>
                    <a:pt x="208" y="80"/>
                    <a:pt x="209" y="81"/>
                  </a:cubicBezTo>
                  <a:cubicBezTo>
                    <a:pt x="212" y="85"/>
                    <a:pt x="212" y="85"/>
                    <a:pt x="212" y="85"/>
                  </a:cubicBezTo>
                  <a:cubicBezTo>
                    <a:pt x="213" y="86"/>
                    <a:pt x="213" y="87"/>
                    <a:pt x="212" y="87"/>
                  </a:cubicBezTo>
                  <a:cubicBezTo>
                    <a:pt x="209" y="90"/>
                    <a:pt x="209" y="90"/>
                    <a:pt x="209" y="90"/>
                  </a:cubicBezTo>
                  <a:cubicBezTo>
                    <a:pt x="210" y="91"/>
                    <a:pt x="210" y="93"/>
                    <a:pt x="211" y="95"/>
                  </a:cubicBezTo>
                  <a:cubicBezTo>
                    <a:pt x="214" y="94"/>
                    <a:pt x="214" y="94"/>
                    <a:pt x="214" y="94"/>
                  </a:cubicBezTo>
                  <a:cubicBezTo>
                    <a:pt x="215" y="94"/>
                    <a:pt x="216" y="95"/>
                    <a:pt x="216" y="96"/>
                  </a:cubicBezTo>
                  <a:cubicBezTo>
                    <a:pt x="217" y="101"/>
                    <a:pt x="217" y="101"/>
                    <a:pt x="217" y="101"/>
                  </a:cubicBezTo>
                  <a:cubicBezTo>
                    <a:pt x="217" y="102"/>
                    <a:pt x="216" y="103"/>
                    <a:pt x="215" y="10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0" name="Freeform 11"/>
          <p:cNvSpPr>
            <a:spLocks noEditPoints="1"/>
          </p:cNvSpPr>
          <p:nvPr/>
        </p:nvSpPr>
        <p:spPr bwMode="auto">
          <a:xfrm>
            <a:off x="1783045" y="3743326"/>
            <a:ext cx="431800" cy="433388"/>
          </a:xfrm>
          <a:custGeom>
            <a:avLst/>
            <a:gdLst>
              <a:gd name="T0" fmla="*/ 171 w 234"/>
              <a:gd name="T1" fmla="*/ 56 h 235"/>
              <a:gd name="T2" fmla="*/ 48 w 234"/>
              <a:gd name="T3" fmla="*/ 62 h 235"/>
              <a:gd name="T4" fmla="*/ 38 w 234"/>
              <a:gd name="T5" fmla="*/ 74 h 235"/>
              <a:gd name="T6" fmla="*/ 28 w 234"/>
              <a:gd name="T7" fmla="*/ 148 h 235"/>
              <a:gd name="T8" fmla="*/ 57 w 234"/>
              <a:gd name="T9" fmla="*/ 177 h 235"/>
              <a:gd name="T10" fmla="*/ 79 w 234"/>
              <a:gd name="T11" fmla="*/ 156 h 235"/>
              <a:gd name="T12" fmla="*/ 93 w 234"/>
              <a:gd name="T13" fmla="*/ 150 h 235"/>
              <a:gd name="T14" fmla="*/ 92 w 234"/>
              <a:gd name="T15" fmla="*/ 152 h 235"/>
              <a:gd name="T16" fmla="*/ 70 w 234"/>
              <a:gd name="T17" fmla="*/ 174 h 235"/>
              <a:gd name="T18" fmla="*/ 70 w 234"/>
              <a:gd name="T19" fmla="*/ 190 h 235"/>
              <a:gd name="T20" fmla="*/ 115 w 234"/>
              <a:gd name="T21" fmla="*/ 235 h 235"/>
              <a:gd name="T22" fmla="*/ 159 w 234"/>
              <a:gd name="T23" fmla="*/ 190 h 235"/>
              <a:gd name="T24" fmla="*/ 160 w 234"/>
              <a:gd name="T25" fmla="*/ 174 h 235"/>
              <a:gd name="T26" fmla="*/ 138 w 234"/>
              <a:gd name="T27" fmla="*/ 152 h 235"/>
              <a:gd name="T28" fmla="*/ 136 w 234"/>
              <a:gd name="T29" fmla="*/ 150 h 235"/>
              <a:gd name="T30" fmla="*/ 150 w 234"/>
              <a:gd name="T31" fmla="*/ 156 h 235"/>
              <a:gd name="T32" fmla="*/ 172 w 234"/>
              <a:gd name="T33" fmla="*/ 177 h 235"/>
              <a:gd name="T34" fmla="*/ 202 w 234"/>
              <a:gd name="T35" fmla="*/ 148 h 235"/>
              <a:gd name="T36" fmla="*/ 234 w 234"/>
              <a:gd name="T37" fmla="*/ 101 h 235"/>
              <a:gd name="T38" fmla="*/ 138 w 234"/>
              <a:gd name="T39" fmla="*/ 81 h 235"/>
              <a:gd name="T40" fmla="*/ 124 w 234"/>
              <a:gd name="T41" fmla="*/ 106 h 235"/>
              <a:gd name="T42" fmla="*/ 105 w 234"/>
              <a:gd name="T43" fmla="*/ 67 h 235"/>
              <a:gd name="T44" fmla="*/ 78 w 234"/>
              <a:gd name="T45" fmla="*/ 67 h 235"/>
              <a:gd name="T46" fmla="*/ 151 w 234"/>
              <a:gd name="T47" fmla="*/ 67 h 235"/>
              <a:gd name="T48" fmla="*/ 57 w 234"/>
              <a:gd name="T49" fmla="*/ 161 h 235"/>
              <a:gd name="T50" fmla="*/ 57 w 234"/>
              <a:gd name="T51" fmla="*/ 88 h 235"/>
              <a:gd name="T52" fmla="*/ 58 w 234"/>
              <a:gd name="T53" fmla="*/ 115 h 235"/>
              <a:gd name="T54" fmla="*/ 96 w 234"/>
              <a:gd name="T55" fmla="*/ 134 h 235"/>
              <a:gd name="T56" fmla="*/ 71 w 234"/>
              <a:gd name="T57" fmla="*/ 148 h 235"/>
              <a:gd name="T58" fmla="*/ 138 w 234"/>
              <a:gd name="T59" fmla="*/ 168 h 235"/>
              <a:gd name="T60" fmla="*/ 115 w 234"/>
              <a:gd name="T61" fmla="*/ 219 h 235"/>
              <a:gd name="T62" fmla="*/ 92 w 234"/>
              <a:gd name="T63" fmla="*/ 168 h 235"/>
              <a:gd name="T64" fmla="*/ 105 w 234"/>
              <a:gd name="T65" fmla="*/ 143 h 235"/>
              <a:gd name="T66" fmla="*/ 124 w 234"/>
              <a:gd name="T67" fmla="*/ 181 h 235"/>
              <a:gd name="T68" fmla="*/ 172 w 234"/>
              <a:gd name="T69" fmla="*/ 161 h 235"/>
              <a:gd name="T70" fmla="*/ 172 w 234"/>
              <a:gd name="T71" fmla="*/ 134 h 235"/>
              <a:gd name="T72" fmla="*/ 133 w 234"/>
              <a:gd name="T73" fmla="*/ 115 h 235"/>
              <a:gd name="T74" fmla="*/ 158 w 234"/>
              <a:gd name="T75" fmla="*/ 101 h 235"/>
              <a:gd name="T76" fmla="*/ 209 w 234"/>
              <a:gd name="T77" fmla="*/ 1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4" h="235">
                <a:moveTo>
                  <a:pt x="186" y="53"/>
                </a:moveTo>
                <a:cubicBezTo>
                  <a:pt x="180" y="53"/>
                  <a:pt x="176" y="54"/>
                  <a:pt x="171" y="56"/>
                </a:cubicBezTo>
                <a:cubicBezTo>
                  <a:pt x="168" y="24"/>
                  <a:pt x="142" y="0"/>
                  <a:pt x="110" y="0"/>
                </a:cubicBezTo>
                <a:cubicBezTo>
                  <a:pt x="76" y="0"/>
                  <a:pt x="48" y="28"/>
                  <a:pt x="48" y="62"/>
                </a:cubicBezTo>
                <a:cubicBezTo>
                  <a:pt x="48" y="66"/>
                  <a:pt x="49" y="70"/>
                  <a:pt x="49" y="74"/>
                </a:cubicBezTo>
                <a:cubicBezTo>
                  <a:pt x="38" y="74"/>
                  <a:pt x="38" y="74"/>
                  <a:pt x="38" y="74"/>
                </a:cubicBezTo>
                <a:cubicBezTo>
                  <a:pt x="17" y="74"/>
                  <a:pt x="0" y="91"/>
                  <a:pt x="0" y="112"/>
                </a:cubicBezTo>
                <a:cubicBezTo>
                  <a:pt x="0" y="129"/>
                  <a:pt x="12" y="144"/>
                  <a:pt x="28" y="148"/>
                </a:cubicBezTo>
                <a:cubicBezTo>
                  <a:pt x="49" y="169"/>
                  <a:pt x="49" y="169"/>
                  <a:pt x="49" y="169"/>
                </a:cubicBezTo>
                <a:cubicBezTo>
                  <a:pt x="57" y="177"/>
                  <a:pt x="57" y="177"/>
                  <a:pt x="57" y="177"/>
                </a:cubicBezTo>
                <a:cubicBezTo>
                  <a:pt x="65" y="169"/>
                  <a:pt x="65" y="169"/>
                  <a:pt x="65" y="169"/>
                </a:cubicBezTo>
                <a:cubicBezTo>
                  <a:pt x="79" y="156"/>
                  <a:pt x="79" y="156"/>
                  <a:pt x="79" y="156"/>
                </a:cubicBezTo>
                <a:cubicBezTo>
                  <a:pt x="85" y="150"/>
                  <a:pt x="85" y="150"/>
                  <a:pt x="85" y="150"/>
                </a:cubicBezTo>
                <a:cubicBezTo>
                  <a:pt x="93" y="150"/>
                  <a:pt x="93" y="150"/>
                  <a:pt x="93" y="150"/>
                </a:cubicBezTo>
                <a:cubicBezTo>
                  <a:pt x="93" y="154"/>
                  <a:pt x="93" y="154"/>
                  <a:pt x="93" y="154"/>
                </a:cubicBezTo>
                <a:cubicBezTo>
                  <a:pt x="92" y="152"/>
                  <a:pt x="92" y="152"/>
                  <a:pt x="92" y="152"/>
                </a:cubicBezTo>
                <a:cubicBezTo>
                  <a:pt x="83" y="160"/>
                  <a:pt x="83" y="160"/>
                  <a:pt x="83" y="160"/>
                </a:cubicBezTo>
                <a:cubicBezTo>
                  <a:pt x="70" y="174"/>
                  <a:pt x="70" y="174"/>
                  <a:pt x="70" y="174"/>
                </a:cubicBezTo>
                <a:cubicBezTo>
                  <a:pt x="62" y="182"/>
                  <a:pt x="62" y="182"/>
                  <a:pt x="62" y="182"/>
                </a:cubicBezTo>
                <a:cubicBezTo>
                  <a:pt x="70" y="190"/>
                  <a:pt x="70" y="190"/>
                  <a:pt x="70" y="190"/>
                </a:cubicBezTo>
                <a:cubicBezTo>
                  <a:pt x="106" y="227"/>
                  <a:pt x="106" y="227"/>
                  <a:pt x="106" y="227"/>
                </a:cubicBezTo>
                <a:cubicBezTo>
                  <a:pt x="115" y="235"/>
                  <a:pt x="115" y="235"/>
                  <a:pt x="115" y="235"/>
                </a:cubicBezTo>
                <a:cubicBezTo>
                  <a:pt x="123" y="227"/>
                  <a:pt x="123" y="227"/>
                  <a:pt x="123" y="227"/>
                </a:cubicBezTo>
                <a:cubicBezTo>
                  <a:pt x="159" y="190"/>
                  <a:pt x="159" y="190"/>
                  <a:pt x="159" y="190"/>
                </a:cubicBezTo>
                <a:cubicBezTo>
                  <a:pt x="168" y="182"/>
                  <a:pt x="168" y="182"/>
                  <a:pt x="168" y="182"/>
                </a:cubicBezTo>
                <a:cubicBezTo>
                  <a:pt x="160" y="174"/>
                  <a:pt x="160" y="174"/>
                  <a:pt x="160" y="174"/>
                </a:cubicBezTo>
                <a:cubicBezTo>
                  <a:pt x="146" y="160"/>
                  <a:pt x="146" y="160"/>
                  <a:pt x="146" y="160"/>
                </a:cubicBezTo>
                <a:cubicBezTo>
                  <a:pt x="138" y="152"/>
                  <a:pt x="138" y="152"/>
                  <a:pt x="138" y="152"/>
                </a:cubicBezTo>
                <a:cubicBezTo>
                  <a:pt x="136" y="154"/>
                  <a:pt x="136" y="154"/>
                  <a:pt x="136" y="154"/>
                </a:cubicBezTo>
                <a:cubicBezTo>
                  <a:pt x="136" y="150"/>
                  <a:pt x="136" y="150"/>
                  <a:pt x="136" y="150"/>
                </a:cubicBezTo>
                <a:cubicBezTo>
                  <a:pt x="144" y="150"/>
                  <a:pt x="144" y="150"/>
                  <a:pt x="144" y="150"/>
                </a:cubicBezTo>
                <a:cubicBezTo>
                  <a:pt x="150" y="156"/>
                  <a:pt x="150" y="156"/>
                  <a:pt x="150" y="156"/>
                </a:cubicBezTo>
                <a:cubicBezTo>
                  <a:pt x="164" y="169"/>
                  <a:pt x="164" y="169"/>
                  <a:pt x="164" y="169"/>
                </a:cubicBezTo>
                <a:cubicBezTo>
                  <a:pt x="172" y="177"/>
                  <a:pt x="172" y="177"/>
                  <a:pt x="172" y="177"/>
                </a:cubicBezTo>
                <a:cubicBezTo>
                  <a:pt x="180" y="169"/>
                  <a:pt x="180" y="169"/>
                  <a:pt x="180" y="169"/>
                </a:cubicBezTo>
                <a:cubicBezTo>
                  <a:pt x="202" y="148"/>
                  <a:pt x="202" y="148"/>
                  <a:pt x="202" y="148"/>
                </a:cubicBezTo>
                <a:cubicBezTo>
                  <a:pt x="208" y="146"/>
                  <a:pt x="214" y="142"/>
                  <a:pt x="218" y="137"/>
                </a:cubicBezTo>
                <a:cubicBezTo>
                  <a:pt x="228" y="128"/>
                  <a:pt x="234" y="116"/>
                  <a:pt x="234" y="101"/>
                </a:cubicBezTo>
                <a:cubicBezTo>
                  <a:pt x="234" y="75"/>
                  <a:pt x="212" y="53"/>
                  <a:pt x="186" y="53"/>
                </a:cubicBezTo>
                <a:close/>
                <a:moveTo>
                  <a:pt x="138" y="81"/>
                </a:moveTo>
                <a:cubicBezTo>
                  <a:pt x="124" y="67"/>
                  <a:pt x="124" y="67"/>
                  <a:pt x="124" y="67"/>
                </a:cubicBezTo>
                <a:cubicBezTo>
                  <a:pt x="124" y="106"/>
                  <a:pt x="124" y="106"/>
                  <a:pt x="124" y="106"/>
                </a:cubicBezTo>
                <a:cubicBezTo>
                  <a:pt x="105" y="106"/>
                  <a:pt x="105" y="106"/>
                  <a:pt x="105" y="106"/>
                </a:cubicBezTo>
                <a:cubicBezTo>
                  <a:pt x="105" y="67"/>
                  <a:pt x="105" y="67"/>
                  <a:pt x="105" y="67"/>
                </a:cubicBezTo>
                <a:cubicBezTo>
                  <a:pt x="92" y="81"/>
                  <a:pt x="92" y="81"/>
                  <a:pt x="92" y="81"/>
                </a:cubicBezTo>
                <a:cubicBezTo>
                  <a:pt x="78" y="67"/>
                  <a:pt x="78" y="67"/>
                  <a:pt x="78" y="67"/>
                </a:cubicBezTo>
                <a:cubicBezTo>
                  <a:pt x="115" y="30"/>
                  <a:pt x="115" y="30"/>
                  <a:pt x="115" y="30"/>
                </a:cubicBezTo>
                <a:cubicBezTo>
                  <a:pt x="151" y="67"/>
                  <a:pt x="151" y="67"/>
                  <a:pt x="151" y="67"/>
                </a:cubicBezTo>
                <a:lnTo>
                  <a:pt x="138" y="81"/>
                </a:lnTo>
                <a:close/>
                <a:moveTo>
                  <a:pt x="57" y="161"/>
                </a:moveTo>
                <a:cubicBezTo>
                  <a:pt x="20" y="124"/>
                  <a:pt x="20" y="124"/>
                  <a:pt x="20" y="124"/>
                </a:cubicBezTo>
                <a:cubicBezTo>
                  <a:pt x="57" y="88"/>
                  <a:pt x="57" y="88"/>
                  <a:pt x="57" y="88"/>
                </a:cubicBezTo>
                <a:cubicBezTo>
                  <a:pt x="71" y="101"/>
                  <a:pt x="71" y="101"/>
                  <a:pt x="71" y="101"/>
                </a:cubicBezTo>
                <a:cubicBezTo>
                  <a:pt x="58" y="115"/>
                  <a:pt x="58" y="115"/>
                  <a:pt x="58" y="115"/>
                </a:cubicBezTo>
                <a:cubicBezTo>
                  <a:pt x="96" y="115"/>
                  <a:pt x="96" y="115"/>
                  <a:pt x="96" y="115"/>
                </a:cubicBezTo>
                <a:cubicBezTo>
                  <a:pt x="96" y="134"/>
                  <a:pt x="96" y="134"/>
                  <a:pt x="96" y="134"/>
                </a:cubicBezTo>
                <a:cubicBezTo>
                  <a:pt x="58" y="134"/>
                  <a:pt x="58" y="134"/>
                  <a:pt x="58" y="134"/>
                </a:cubicBezTo>
                <a:cubicBezTo>
                  <a:pt x="71" y="148"/>
                  <a:pt x="71" y="148"/>
                  <a:pt x="71" y="148"/>
                </a:cubicBezTo>
                <a:lnTo>
                  <a:pt x="57" y="161"/>
                </a:lnTo>
                <a:close/>
                <a:moveTo>
                  <a:pt x="138" y="168"/>
                </a:moveTo>
                <a:cubicBezTo>
                  <a:pt x="151" y="182"/>
                  <a:pt x="151" y="182"/>
                  <a:pt x="151" y="182"/>
                </a:cubicBezTo>
                <a:cubicBezTo>
                  <a:pt x="115" y="219"/>
                  <a:pt x="115" y="219"/>
                  <a:pt x="115" y="219"/>
                </a:cubicBezTo>
                <a:cubicBezTo>
                  <a:pt x="78" y="182"/>
                  <a:pt x="78" y="182"/>
                  <a:pt x="78" y="182"/>
                </a:cubicBezTo>
                <a:cubicBezTo>
                  <a:pt x="92" y="168"/>
                  <a:pt x="92" y="168"/>
                  <a:pt x="92" y="168"/>
                </a:cubicBezTo>
                <a:cubicBezTo>
                  <a:pt x="105" y="181"/>
                  <a:pt x="105" y="181"/>
                  <a:pt x="105" y="181"/>
                </a:cubicBezTo>
                <a:cubicBezTo>
                  <a:pt x="105" y="143"/>
                  <a:pt x="105" y="143"/>
                  <a:pt x="105" y="143"/>
                </a:cubicBezTo>
                <a:cubicBezTo>
                  <a:pt x="124" y="143"/>
                  <a:pt x="124" y="143"/>
                  <a:pt x="124" y="143"/>
                </a:cubicBezTo>
                <a:cubicBezTo>
                  <a:pt x="124" y="181"/>
                  <a:pt x="124" y="181"/>
                  <a:pt x="124" y="181"/>
                </a:cubicBezTo>
                <a:lnTo>
                  <a:pt x="138" y="168"/>
                </a:lnTo>
                <a:close/>
                <a:moveTo>
                  <a:pt x="172" y="161"/>
                </a:moveTo>
                <a:cubicBezTo>
                  <a:pt x="158" y="148"/>
                  <a:pt x="158" y="148"/>
                  <a:pt x="158" y="148"/>
                </a:cubicBezTo>
                <a:cubicBezTo>
                  <a:pt x="172" y="134"/>
                  <a:pt x="172" y="134"/>
                  <a:pt x="172" y="134"/>
                </a:cubicBezTo>
                <a:cubicBezTo>
                  <a:pt x="133" y="134"/>
                  <a:pt x="133" y="134"/>
                  <a:pt x="133" y="134"/>
                </a:cubicBezTo>
                <a:cubicBezTo>
                  <a:pt x="133" y="115"/>
                  <a:pt x="133" y="115"/>
                  <a:pt x="133" y="115"/>
                </a:cubicBezTo>
                <a:cubicBezTo>
                  <a:pt x="172" y="115"/>
                  <a:pt x="172" y="115"/>
                  <a:pt x="172" y="115"/>
                </a:cubicBezTo>
                <a:cubicBezTo>
                  <a:pt x="158" y="101"/>
                  <a:pt x="158" y="101"/>
                  <a:pt x="158" y="101"/>
                </a:cubicBezTo>
                <a:cubicBezTo>
                  <a:pt x="172" y="88"/>
                  <a:pt x="172" y="88"/>
                  <a:pt x="172" y="88"/>
                </a:cubicBezTo>
                <a:cubicBezTo>
                  <a:pt x="209" y="124"/>
                  <a:pt x="209" y="124"/>
                  <a:pt x="209" y="124"/>
                </a:cubicBezTo>
                <a:lnTo>
                  <a:pt x="172" y="16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7" name="组合 36"/>
          <p:cNvGrpSpPr/>
          <p:nvPr/>
        </p:nvGrpSpPr>
        <p:grpSpPr>
          <a:xfrm>
            <a:off x="3917951" y="3740151"/>
            <a:ext cx="446087" cy="442913"/>
            <a:chOff x="3917951" y="3740151"/>
            <a:chExt cx="446087" cy="442913"/>
          </a:xfrm>
        </p:grpSpPr>
        <p:sp>
          <p:nvSpPr>
            <p:cNvPr id="34" name="Freeform 15"/>
            <p:cNvSpPr>
              <a:spLocks/>
            </p:cNvSpPr>
            <p:nvPr/>
          </p:nvSpPr>
          <p:spPr bwMode="auto">
            <a:xfrm>
              <a:off x="4092575" y="3929063"/>
              <a:ext cx="90487" cy="25400"/>
            </a:xfrm>
            <a:custGeom>
              <a:avLst/>
              <a:gdLst>
                <a:gd name="T0" fmla="*/ 2 w 47"/>
                <a:gd name="T1" fmla="*/ 13 h 13"/>
                <a:gd name="T2" fmla="*/ 45 w 47"/>
                <a:gd name="T3" fmla="*/ 13 h 13"/>
                <a:gd name="T4" fmla="*/ 47 w 47"/>
                <a:gd name="T5" fmla="*/ 11 h 13"/>
                <a:gd name="T6" fmla="*/ 47 w 47"/>
                <a:gd name="T7" fmla="*/ 3 h 13"/>
                <a:gd name="T8" fmla="*/ 45 w 47"/>
                <a:gd name="T9" fmla="*/ 0 h 13"/>
                <a:gd name="T10" fmla="*/ 2 w 47"/>
                <a:gd name="T11" fmla="*/ 0 h 13"/>
                <a:gd name="T12" fmla="*/ 0 w 47"/>
                <a:gd name="T13" fmla="*/ 3 h 13"/>
                <a:gd name="T14" fmla="*/ 0 w 47"/>
                <a:gd name="T15" fmla="*/ 11 h 13"/>
                <a:gd name="T16" fmla="*/ 2 w 4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3">
                  <a:moveTo>
                    <a:pt x="2" y="13"/>
                  </a:moveTo>
                  <a:cubicBezTo>
                    <a:pt x="45" y="13"/>
                    <a:pt x="45" y="13"/>
                    <a:pt x="45" y="13"/>
                  </a:cubicBezTo>
                  <a:cubicBezTo>
                    <a:pt x="46" y="13"/>
                    <a:pt x="47" y="12"/>
                    <a:pt x="47" y="11"/>
                  </a:cubicBezTo>
                  <a:cubicBezTo>
                    <a:pt x="47" y="3"/>
                    <a:pt x="47" y="3"/>
                    <a:pt x="47" y="3"/>
                  </a:cubicBezTo>
                  <a:cubicBezTo>
                    <a:pt x="47" y="1"/>
                    <a:pt x="46" y="0"/>
                    <a:pt x="45" y="0"/>
                  </a:cubicBezTo>
                  <a:cubicBezTo>
                    <a:pt x="2" y="0"/>
                    <a:pt x="2" y="0"/>
                    <a:pt x="2" y="0"/>
                  </a:cubicBezTo>
                  <a:cubicBezTo>
                    <a:pt x="1" y="0"/>
                    <a:pt x="0" y="1"/>
                    <a:pt x="0" y="3"/>
                  </a:cubicBezTo>
                  <a:cubicBezTo>
                    <a:pt x="0" y="11"/>
                    <a:pt x="0" y="11"/>
                    <a:pt x="0" y="11"/>
                  </a:cubicBezTo>
                  <a:cubicBezTo>
                    <a:pt x="0" y="12"/>
                    <a:pt x="1" y="13"/>
                    <a:pt x="2" y="1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6"/>
            <p:cNvSpPr>
              <a:spLocks noEditPoints="1"/>
            </p:cNvSpPr>
            <p:nvPr/>
          </p:nvSpPr>
          <p:spPr bwMode="auto">
            <a:xfrm>
              <a:off x="3917951" y="3740151"/>
              <a:ext cx="446087" cy="442913"/>
            </a:xfrm>
            <a:custGeom>
              <a:avLst/>
              <a:gdLst>
                <a:gd name="T0" fmla="*/ 186 w 234"/>
                <a:gd name="T1" fmla="*/ 53 h 232"/>
                <a:gd name="T2" fmla="*/ 171 w 234"/>
                <a:gd name="T3" fmla="*/ 55 h 232"/>
                <a:gd name="T4" fmla="*/ 110 w 234"/>
                <a:gd name="T5" fmla="*/ 0 h 232"/>
                <a:gd name="T6" fmla="*/ 48 w 234"/>
                <a:gd name="T7" fmla="*/ 61 h 232"/>
                <a:gd name="T8" fmla="*/ 49 w 234"/>
                <a:gd name="T9" fmla="*/ 73 h 232"/>
                <a:gd name="T10" fmla="*/ 38 w 234"/>
                <a:gd name="T11" fmla="*/ 73 h 232"/>
                <a:gd name="T12" fmla="*/ 0 w 234"/>
                <a:gd name="T13" fmla="*/ 111 h 232"/>
                <a:gd name="T14" fmla="*/ 28 w 234"/>
                <a:gd name="T15" fmla="*/ 148 h 232"/>
                <a:gd name="T16" fmla="*/ 28 w 234"/>
                <a:gd name="T17" fmla="*/ 202 h 232"/>
                <a:gd name="T18" fmla="*/ 58 w 234"/>
                <a:gd name="T19" fmla="*/ 232 h 232"/>
                <a:gd name="T20" fmla="*/ 173 w 234"/>
                <a:gd name="T21" fmla="*/ 232 h 232"/>
                <a:gd name="T22" fmla="*/ 202 w 234"/>
                <a:gd name="T23" fmla="*/ 202 h 232"/>
                <a:gd name="T24" fmla="*/ 202 w 234"/>
                <a:gd name="T25" fmla="*/ 147 h 232"/>
                <a:gd name="T26" fmla="*/ 218 w 234"/>
                <a:gd name="T27" fmla="*/ 137 h 232"/>
                <a:gd name="T28" fmla="*/ 234 w 234"/>
                <a:gd name="T29" fmla="*/ 101 h 232"/>
                <a:gd name="T30" fmla="*/ 186 w 234"/>
                <a:gd name="T31" fmla="*/ 53 h 232"/>
                <a:gd name="T32" fmla="*/ 191 w 234"/>
                <a:gd name="T33" fmla="*/ 202 h 232"/>
                <a:gd name="T34" fmla="*/ 173 w 234"/>
                <a:gd name="T35" fmla="*/ 220 h 232"/>
                <a:gd name="T36" fmla="*/ 58 w 234"/>
                <a:gd name="T37" fmla="*/ 220 h 232"/>
                <a:gd name="T38" fmla="*/ 40 w 234"/>
                <a:gd name="T39" fmla="*/ 202 h 232"/>
                <a:gd name="T40" fmla="*/ 40 w 234"/>
                <a:gd name="T41" fmla="*/ 139 h 232"/>
                <a:gd name="T42" fmla="*/ 53 w 234"/>
                <a:gd name="T43" fmla="*/ 122 h 232"/>
                <a:gd name="T44" fmla="*/ 53 w 234"/>
                <a:gd name="T45" fmla="*/ 117 h 232"/>
                <a:gd name="T46" fmla="*/ 56 w 234"/>
                <a:gd name="T47" fmla="*/ 114 h 232"/>
                <a:gd name="T48" fmla="*/ 79 w 234"/>
                <a:gd name="T49" fmla="*/ 114 h 232"/>
                <a:gd name="T50" fmla="*/ 82 w 234"/>
                <a:gd name="T51" fmla="*/ 117 h 232"/>
                <a:gd name="T52" fmla="*/ 82 w 234"/>
                <a:gd name="T53" fmla="*/ 121 h 232"/>
                <a:gd name="T54" fmla="*/ 87 w 234"/>
                <a:gd name="T55" fmla="*/ 121 h 232"/>
                <a:gd name="T56" fmla="*/ 87 w 234"/>
                <a:gd name="T57" fmla="*/ 102 h 232"/>
                <a:gd name="T58" fmla="*/ 94 w 234"/>
                <a:gd name="T59" fmla="*/ 95 h 232"/>
                <a:gd name="T60" fmla="*/ 137 w 234"/>
                <a:gd name="T61" fmla="*/ 95 h 232"/>
                <a:gd name="T62" fmla="*/ 143 w 234"/>
                <a:gd name="T63" fmla="*/ 102 h 232"/>
                <a:gd name="T64" fmla="*/ 143 w 234"/>
                <a:gd name="T65" fmla="*/ 121 h 232"/>
                <a:gd name="T66" fmla="*/ 173 w 234"/>
                <a:gd name="T67" fmla="*/ 121 h 232"/>
                <a:gd name="T68" fmla="*/ 191 w 234"/>
                <a:gd name="T69" fmla="*/ 139 h 232"/>
                <a:gd name="T70" fmla="*/ 191 w 234"/>
                <a:gd name="T71" fmla="*/ 20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4" h="232">
                  <a:moveTo>
                    <a:pt x="186" y="53"/>
                  </a:moveTo>
                  <a:cubicBezTo>
                    <a:pt x="181" y="53"/>
                    <a:pt x="176" y="54"/>
                    <a:pt x="171" y="55"/>
                  </a:cubicBezTo>
                  <a:cubicBezTo>
                    <a:pt x="168" y="24"/>
                    <a:pt x="142" y="0"/>
                    <a:pt x="110" y="0"/>
                  </a:cubicBezTo>
                  <a:cubicBezTo>
                    <a:pt x="76" y="0"/>
                    <a:pt x="48" y="27"/>
                    <a:pt x="48" y="61"/>
                  </a:cubicBezTo>
                  <a:cubicBezTo>
                    <a:pt x="48" y="65"/>
                    <a:pt x="49" y="69"/>
                    <a:pt x="49" y="73"/>
                  </a:cubicBezTo>
                  <a:cubicBezTo>
                    <a:pt x="38" y="73"/>
                    <a:pt x="38" y="73"/>
                    <a:pt x="38" y="73"/>
                  </a:cubicBezTo>
                  <a:cubicBezTo>
                    <a:pt x="17" y="73"/>
                    <a:pt x="0" y="90"/>
                    <a:pt x="0" y="111"/>
                  </a:cubicBezTo>
                  <a:cubicBezTo>
                    <a:pt x="0" y="129"/>
                    <a:pt x="12" y="144"/>
                    <a:pt x="28" y="148"/>
                  </a:cubicBezTo>
                  <a:cubicBezTo>
                    <a:pt x="28" y="202"/>
                    <a:pt x="28" y="202"/>
                    <a:pt x="28" y="202"/>
                  </a:cubicBezTo>
                  <a:cubicBezTo>
                    <a:pt x="28" y="219"/>
                    <a:pt x="41" y="232"/>
                    <a:pt x="58" y="232"/>
                  </a:cubicBezTo>
                  <a:cubicBezTo>
                    <a:pt x="173" y="232"/>
                    <a:pt x="173" y="232"/>
                    <a:pt x="173" y="232"/>
                  </a:cubicBezTo>
                  <a:cubicBezTo>
                    <a:pt x="189" y="232"/>
                    <a:pt x="202" y="219"/>
                    <a:pt x="202" y="202"/>
                  </a:cubicBezTo>
                  <a:cubicBezTo>
                    <a:pt x="202" y="147"/>
                    <a:pt x="202" y="147"/>
                    <a:pt x="202" y="147"/>
                  </a:cubicBezTo>
                  <a:cubicBezTo>
                    <a:pt x="208" y="145"/>
                    <a:pt x="214" y="141"/>
                    <a:pt x="218" y="137"/>
                  </a:cubicBezTo>
                  <a:cubicBezTo>
                    <a:pt x="228" y="128"/>
                    <a:pt x="234" y="115"/>
                    <a:pt x="234" y="101"/>
                  </a:cubicBezTo>
                  <a:cubicBezTo>
                    <a:pt x="234" y="74"/>
                    <a:pt x="212" y="53"/>
                    <a:pt x="186" y="53"/>
                  </a:cubicBezTo>
                  <a:close/>
                  <a:moveTo>
                    <a:pt x="191" y="202"/>
                  </a:moveTo>
                  <a:cubicBezTo>
                    <a:pt x="191" y="212"/>
                    <a:pt x="183" y="220"/>
                    <a:pt x="173" y="220"/>
                  </a:cubicBezTo>
                  <a:cubicBezTo>
                    <a:pt x="58" y="220"/>
                    <a:pt x="58" y="220"/>
                    <a:pt x="58" y="220"/>
                  </a:cubicBezTo>
                  <a:cubicBezTo>
                    <a:pt x="48" y="220"/>
                    <a:pt x="40" y="212"/>
                    <a:pt x="40" y="202"/>
                  </a:cubicBezTo>
                  <a:cubicBezTo>
                    <a:pt x="40" y="139"/>
                    <a:pt x="40" y="139"/>
                    <a:pt x="40" y="139"/>
                  </a:cubicBezTo>
                  <a:cubicBezTo>
                    <a:pt x="40" y="131"/>
                    <a:pt x="45" y="124"/>
                    <a:pt x="53" y="122"/>
                  </a:cubicBezTo>
                  <a:cubicBezTo>
                    <a:pt x="53" y="117"/>
                    <a:pt x="53" y="117"/>
                    <a:pt x="53" y="117"/>
                  </a:cubicBezTo>
                  <a:cubicBezTo>
                    <a:pt x="53" y="115"/>
                    <a:pt x="54" y="114"/>
                    <a:pt x="56" y="114"/>
                  </a:cubicBezTo>
                  <a:cubicBezTo>
                    <a:pt x="79" y="114"/>
                    <a:pt x="79" y="114"/>
                    <a:pt x="79" y="114"/>
                  </a:cubicBezTo>
                  <a:cubicBezTo>
                    <a:pt x="81" y="114"/>
                    <a:pt x="82" y="115"/>
                    <a:pt x="82" y="117"/>
                  </a:cubicBezTo>
                  <a:cubicBezTo>
                    <a:pt x="82" y="121"/>
                    <a:pt x="82" y="121"/>
                    <a:pt x="82" y="121"/>
                  </a:cubicBezTo>
                  <a:cubicBezTo>
                    <a:pt x="87" y="121"/>
                    <a:pt x="87" y="121"/>
                    <a:pt x="87" y="121"/>
                  </a:cubicBezTo>
                  <a:cubicBezTo>
                    <a:pt x="87" y="102"/>
                    <a:pt x="87" y="102"/>
                    <a:pt x="87" y="102"/>
                  </a:cubicBezTo>
                  <a:cubicBezTo>
                    <a:pt x="87" y="98"/>
                    <a:pt x="90" y="95"/>
                    <a:pt x="94" y="95"/>
                  </a:cubicBezTo>
                  <a:cubicBezTo>
                    <a:pt x="137" y="95"/>
                    <a:pt x="137" y="95"/>
                    <a:pt x="137" y="95"/>
                  </a:cubicBezTo>
                  <a:cubicBezTo>
                    <a:pt x="140" y="95"/>
                    <a:pt x="143" y="98"/>
                    <a:pt x="143" y="102"/>
                  </a:cubicBezTo>
                  <a:cubicBezTo>
                    <a:pt x="143" y="121"/>
                    <a:pt x="143" y="121"/>
                    <a:pt x="143" y="121"/>
                  </a:cubicBezTo>
                  <a:cubicBezTo>
                    <a:pt x="173" y="121"/>
                    <a:pt x="173" y="121"/>
                    <a:pt x="173" y="121"/>
                  </a:cubicBezTo>
                  <a:cubicBezTo>
                    <a:pt x="183" y="121"/>
                    <a:pt x="191" y="129"/>
                    <a:pt x="191" y="139"/>
                  </a:cubicBezTo>
                  <a:lnTo>
                    <a:pt x="191" y="20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noEditPoints="1"/>
            </p:cNvSpPr>
            <p:nvPr/>
          </p:nvSpPr>
          <p:spPr bwMode="auto">
            <a:xfrm>
              <a:off x="4070350" y="3997326"/>
              <a:ext cx="134937" cy="136525"/>
            </a:xfrm>
            <a:custGeom>
              <a:avLst/>
              <a:gdLst>
                <a:gd name="T0" fmla="*/ 35 w 71"/>
                <a:gd name="T1" fmla="*/ 0 h 71"/>
                <a:gd name="T2" fmla="*/ 0 w 71"/>
                <a:gd name="T3" fmla="*/ 36 h 71"/>
                <a:gd name="T4" fmla="*/ 35 w 71"/>
                <a:gd name="T5" fmla="*/ 71 h 71"/>
                <a:gd name="T6" fmla="*/ 71 w 71"/>
                <a:gd name="T7" fmla="*/ 36 h 71"/>
                <a:gd name="T8" fmla="*/ 35 w 71"/>
                <a:gd name="T9" fmla="*/ 0 h 71"/>
                <a:gd name="T10" fmla="*/ 35 w 71"/>
                <a:gd name="T11" fmla="*/ 5 h 71"/>
                <a:gd name="T12" fmla="*/ 35 w 71"/>
                <a:gd name="T13" fmla="*/ 5 h 71"/>
                <a:gd name="T14" fmla="*/ 34 w 71"/>
                <a:gd name="T15" fmla="*/ 6 h 71"/>
                <a:gd name="T16" fmla="*/ 35 w 71"/>
                <a:gd name="T17" fmla="*/ 6 h 71"/>
                <a:gd name="T18" fmla="*/ 34 w 71"/>
                <a:gd name="T19" fmla="*/ 9 h 71"/>
                <a:gd name="T20" fmla="*/ 32 w 71"/>
                <a:gd name="T21" fmla="*/ 14 h 71"/>
                <a:gd name="T22" fmla="*/ 32 w 71"/>
                <a:gd name="T23" fmla="*/ 14 h 71"/>
                <a:gd name="T24" fmla="*/ 30 w 71"/>
                <a:gd name="T25" fmla="*/ 18 h 71"/>
                <a:gd name="T26" fmla="*/ 25 w 71"/>
                <a:gd name="T27" fmla="*/ 34 h 71"/>
                <a:gd name="T28" fmla="*/ 14 w 71"/>
                <a:gd name="T29" fmla="*/ 21 h 71"/>
                <a:gd name="T30" fmla="*/ 11 w 71"/>
                <a:gd name="T31" fmla="*/ 17 h 71"/>
                <a:gd name="T32" fmla="*/ 35 w 71"/>
                <a:gd name="T33" fmla="*/ 5 h 71"/>
                <a:gd name="T34" fmla="*/ 31 w 71"/>
                <a:gd name="T35" fmla="*/ 29 h 71"/>
                <a:gd name="T36" fmla="*/ 36 w 71"/>
                <a:gd name="T37" fmla="*/ 28 h 71"/>
                <a:gd name="T38" fmla="*/ 38 w 71"/>
                <a:gd name="T39" fmla="*/ 31 h 71"/>
                <a:gd name="T40" fmla="*/ 41 w 71"/>
                <a:gd name="T41" fmla="*/ 34 h 71"/>
                <a:gd name="T42" fmla="*/ 40 w 71"/>
                <a:gd name="T43" fmla="*/ 37 h 71"/>
                <a:gd name="T44" fmla="*/ 39 w 71"/>
                <a:gd name="T45" fmla="*/ 41 h 71"/>
                <a:gd name="T46" fmla="*/ 36 w 71"/>
                <a:gd name="T47" fmla="*/ 42 h 71"/>
                <a:gd name="T48" fmla="*/ 31 w 71"/>
                <a:gd name="T49" fmla="*/ 43 h 71"/>
                <a:gd name="T50" fmla="*/ 29 w 71"/>
                <a:gd name="T51" fmla="*/ 40 h 71"/>
                <a:gd name="T52" fmla="*/ 26 w 71"/>
                <a:gd name="T53" fmla="*/ 37 h 71"/>
                <a:gd name="T54" fmla="*/ 27 w 71"/>
                <a:gd name="T55" fmla="*/ 34 h 71"/>
                <a:gd name="T56" fmla="*/ 29 w 71"/>
                <a:gd name="T57" fmla="*/ 30 h 71"/>
                <a:gd name="T58" fmla="*/ 31 w 71"/>
                <a:gd name="T59" fmla="*/ 29 h 71"/>
                <a:gd name="T60" fmla="*/ 4 w 71"/>
                <a:gd name="T61" fmla="*/ 36 h 71"/>
                <a:gd name="T62" fmla="*/ 8 w 71"/>
                <a:gd name="T63" fmla="*/ 20 h 71"/>
                <a:gd name="T64" fmla="*/ 17 w 71"/>
                <a:gd name="T65" fmla="*/ 30 h 71"/>
                <a:gd name="T66" fmla="*/ 28 w 71"/>
                <a:gd name="T67" fmla="*/ 42 h 71"/>
                <a:gd name="T68" fmla="*/ 12 w 71"/>
                <a:gd name="T69" fmla="*/ 45 h 71"/>
                <a:gd name="T70" fmla="*/ 6 w 71"/>
                <a:gd name="T71" fmla="*/ 46 h 71"/>
                <a:gd name="T72" fmla="*/ 4 w 71"/>
                <a:gd name="T73" fmla="*/ 36 h 71"/>
                <a:gd name="T74" fmla="*/ 29 w 71"/>
                <a:gd name="T75" fmla="*/ 65 h 71"/>
                <a:gd name="T76" fmla="*/ 8 w 71"/>
                <a:gd name="T77" fmla="*/ 50 h 71"/>
                <a:gd name="T78" fmla="*/ 20 w 71"/>
                <a:gd name="T79" fmla="*/ 47 h 71"/>
                <a:gd name="T80" fmla="*/ 36 w 71"/>
                <a:gd name="T81" fmla="*/ 44 h 71"/>
                <a:gd name="T82" fmla="*/ 31 w 71"/>
                <a:gd name="T83" fmla="*/ 59 h 71"/>
                <a:gd name="T84" fmla="*/ 29 w 71"/>
                <a:gd name="T85" fmla="*/ 65 h 71"/>
                <a:gd name="T86" fmla="*/ 35 w 71"/>
                <a:gd name="T87" fmla="*/ 66 h 71"/>
                <a:gd name="T88" fmla="*/ 33 w 71"/>
                <a:gd name="T89" fmla="*/ 66 h 71"/>
                <a:gd name="T90" fmla="*/ 37 w 71"/>
                <a:gd name="T91" fmla="*/ 53 h 71"/>
                <a:gd name="T92" fmla="*/ 42 w 71"/>
                <a:gd name="T93" fmla="*/ 38 h 71"/>
                <a:gd name="T94" fmla="*/ 53 w 71"/>
                <a:gd name="T95" fmla="*/ 50 h 71"/>
                <a:gd name="T96" fmla="*/ 58 w 71"/>
                <a:gd name="T97" fmla="*/ 55 h 71"/>
                <a:gd name="T98" fmla="*/ 35 w 71"/>
                <a:gd name="T99" fmla="*/ 66 h 71"/>
                <a:gd name="T100" fmla="*/ 65 w 71"/>
                <a:gd name="T101" fmla="*/ 36 h 71"/>
                <a:gd name="T102" fmla="*/ 60 w 71"/>
                <a:gd name="T103" fmla="*/ 52 h 71"/>
                <a:gd name="T104" fmla="*/ 50 w 71"/>
                <a:gd name="T105" fmla="*/ 42 h 71"/>
                <a:gd name="T106" fmla="*/ 39 w 71"/>
                <a:gd name="T107" fmla="*/ 29 h 71"/>
                <a:gd name="T108" fmla="*/ 56 w 71"/>
                <a:gd name="T109" fmla="*/ 26 h 71"/>
                <a:gd name="T110" fmla="*/ 63 w 71"/>
                <a:gd name="T111" fmla="*/ 24 h 71"/>
                <a:gd name="T112" fmla="*/ 65 w 71"/>
                <a:gd name="T113" fmla="*/ 36 h 71"/>
                <a:gd name="T114" fmla="*/ 47 w 71"/>
                <a:gd name="T115" fmla="*/ 24 h 71"/>
                <a:gd name="T116" fmla="*/ 31 w 71"/>
                <a:gd name="T117" fmla="*/ 27 h 71"/>
                <a:gd name="T118" fmla="*/ 36 w 71"/>
                <a:gd name="T119" fmla="*/ 12 h 71"/>
                <a:gd name="T120" fmla="*/ 38 w 71"/>
                <a:gd name="T121" fmla="*/ 5 h 71"/>
                <a:gd name="T122" fmla="*/ 61 w 71"/>
                <a:gd name="T123" fmla="*/ 21 h 71"/>
                <a:gd name="T124" fmla="*/ 47 w 71"/>
                <a:gd name="T125"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35" y="5"/>
                  </a:moveTo>
                  <a:cubicBezTo>
                    <a:pt x="35" y="5"/>
                    <a:pt x="35" y="5"/>
                    <a:pt x="35" y="5"/>
                  </a:cubicBezTo>
                  <a:cubicBezTo>
                    <a:pt x="34" y="6"/>
                    <a:pt x="34" y="6"/>
                    <a:pt x="34" y="6"/>
                  </a:cubicBezTo>
                  <a:cubicBezTo>
                    <a:pt x="34" y="6"/>
                    <a:pt x="34" y="6"/>
                    <a:pt x="35" y="6"/>
                  </a:cubicBezTo>
                  <a:cubicBezTo>
                    <a:pt x="34" y="9"/>
                    <a:pt x="34" y="9"/>
                    <a:pt x="34" y="9"/>
                  </a:cubicBezTo>
                  <a:cubicBezTo>
                    <a:pt x="32" y="14"/>
                    <a:pt x="32" y="14"/>
                    <a:pt x="32" y="14"/>
                  </a:cubicBezTo>
                  <a:cubicBezTo>
                    <a:pt x="32" y="14"/>
                    <a:pt x="32" y="14"/>
                    <a:pt x="32" y="14"/>
                  </a:cubicBezTo>
                  <a:cubicBezTo>
                    <a:pt x="30" y="18"/>
                    <a:pt x="30" y="18"/>
                    <a:pt x="30" y="18"/>
                  </a:cubicBezTo>
                  <a:cubicBezTo>
                    <a:pt x="25" y="34"/>
                    <a:pt x="25" y="34"/>
                    <a:pt x="25" y="34"/>
                  </a:cubicBezTo>
                  <a:cubicBezTo>
                    <a:pt x="14" y="21"/>
                    <a:pt x="14" y="21"/>
                    <a:pt x="14" y="21"/>
                  </a:cubicBezTo>
                  <a:cubicBezTo>
                    <a:pt x="11" y="17"/>
                    <a:pt x="11" y="17"/>
                    <a:pt x="11" y="17"/>
                  </a:cubicBezTo>
                  <a:cubicBezTo>
                    <a:pt x="16" y="10"/>
                    <a:pt x="25" y="5"/>
                    <a:pt x="35" y="5"/>
                  </a:cubicBezTo>
                  <a:close/>
                  <a:moveTo>
                    <a:pt x="31" y="29"/>
                  </a:moveTo>
                  <a:cubicBezTo>
                    <a:pt x="36" y="28"/>
                    <a:pt x="36" y="28"/>
                    <a:pt x="36" y="28"/>
                  </a:cubicBezTo>
                  <a:cubicBezTo>
                    <a:pt x="38" y="31"/>
                    <a:pt x="38" y="31"/>
                    <a:pt x="38" y="31"/>
                  </a:cubicBezTo>
                  <a:cubicBezTo>
                    <a:pt x="41" y="34"/>
                    <a:pt x="41" y="34"/>
                    <a:pt x="41" y="34"/>
                  </a:cubicBezTo>
                  <a:cubicBezTo>
                    <a:pt x="40" y="37"/>
                    <a:pt x="40" y="37"/>
                    <a:pt x="40" y="37"/>
                  </a:cubicBezTo>
                  <a:cubicBezTo>
                    <a:pt x="39" y="41"/>
                    <a:pt x="39" y="41"/>
                    <a:pt x="39" y="41"/>
                  </a:cubicBezTo>
                  <a:cubicBezTo>
                    <a:pt x="36" y="42"/>
                    <a:pt x="36" y="42"/>
                    <a:pt x="36" y="42"/>
                  </a:cubicBezTo>
                  <a:cubicBezTo>
                    <a:pt x="31" y="43"/>
                    <a:pt x="31" y="43"/>
                    <a:pt x="31" y="43"/>
                  </a:cubicBezTo>
                  <a:cubicBezTo>
                    <a:pt x="29" y="40"/>
                    <a:pt x="29" y="40"/>
                    <a:pt x="29" y="40"/>
                  </a:cubicBezTo>
                  <a:cubicBezTo>
                    <a:pt x="26" y="37"/>
                    <a:pt x="26" y="37"/>
                    <a:pt x="26" y="37"/>
                  </a:cubicBezTo>
                  <a:cubicBezTo>
                    <a:pt x="27" y="34"/>
                    <a:pt x="27" y="34"/>
                    <a:pt x="27" y="34"/>
                  </a:cubicBezTo>
                  <a:cubicBezTo>
                    <a:pt x="29" y="30"/>
                    <a:pt x="29" y="30"/>
                    <a:pt x="29" y="30"/>
                  </a:cubicBezTo>
                  <a:lnTo>
                    <a:pt x="31" y="29"/>
                  </a:lnTo>
                  <a:close/>
                  <a:moveTo>
                    <a:pt x="4" y="36"/>
                  </a:moveTo>
                  <a:cubicBezTo>
                    <a:pt x="4" y="30"/>
                    <a:pt x="6" y="25"/>
                    <a:pt x="8" y="20"/>
                  </a:cubicBezTo>
                  <a:cubicBezTo>
                    <a:pt x="17" y="30"/>
                    <a:pt x="17" y="30"/>
                    <a:pt x="17" y="30"/>
                  </a:cubicBezTo>
                  <a:cubicBezTo>
                    <a:pt x="28" y="42"/>
                    <a:pt x="28" y="42"/>
                    <a:pt x="28" y="42"/>
                  </a:cubicBezTo>
                  <a:cubicBezTo>
                    <a:pt x="12" y="45"/>
                    <a:pt x="12" y="45"/>
                    <a:pt x="12" y="45"/>
                  </a:cubicBezTo>
                  <a:cubicBezTo>
                    <a:pt x="6" y="46"/>
                    <a:pt x="6" y="46"/>
                    <a:pt x="6" y="46"/>
                  </a:cubicBezTo>
                  <a:cubicBezTo>
                    <a:pt x="5" y="43"/>
                    <a:pt x="4" y="39"/>
                    <a:pt x="4" y="36"/>
                  </a:cubicBezTo>
                  <a:close/>
                  <a:moveTo>
                    <a:pt x="29" y="65"/>
                  </a:moveTo>
                  <a:cubicBezTo>
                    <a:pt x="20" y="64"/>
                    <a:pt x="12" y="58"/>
                    <a:pt x="8" y="50"/>
                  </a:cubicBezTo>
                  <a:cubicBezTo>
                    <a:pt x="20" y="47"/>
                    <a:pt x="20" y="47"/>
                    <a:pt x="20" y="47"/>
                  </a:cubicBezTo>
                  <a:cubicBezTo>
                    <a:pt x="36" y="44"/>
                    <a:pt x="36" y="44"/>
                    <a:pt x="36" y="44"/>
                  </a:cubicBezTo>
                  <a:cubicBezTo>
                    <a:pt x="31" y="59"/>
                    <a:pt x="31" y="59"/>
                    <a:pt x="31" y="59"/>
                  </a:cubicBezTo>
                  <a:lnTo>
                    <a:pt x="29" y="65"/>
                  </a:lnTo>
                  <a:close/>
                  <a:moveTo>
                    <a:pt x="35" y="66"/>
                  </a:moveTo>
                  <a:cubicBezTo>
                    <a:pt x="34" y="66"/>
                    <a:pt x="33" y="66"/>
                    <a:pt x="33" y="66"/>
                  </a:cubicBezTo>
                  <a:cubicBezTo>
                    <a:pt x="37" y="53"/>
                    <a:pt x="37" y="53"/>
                    <a:pt x="37" y="53"/>
                  </a:cubicBezTo>
                  <a:cubicBezTo>
                    <a:pt x="42" y="38"/>
                    <a:pt x="42" y="38"/>
                    <a:pt x="42" y="38"/>
                  </a:cubicBezTo>
                  <a:cubicBezTo>
                    <a:pt x="53" y="50"/>
                    <a:pt x="53" y="50"/>
                    <a:pt x="53" y="50"/>
                  </a:cubicBezTo>
                  <a:cubicBezTo>
                    <a:pt x="58" y="55"/>
                    <a:pt x="58" y="55"/>
                    <a:pt x="58" y="55"/>
                  </a:cubicBezTo>
                  <a:cubicBezTo>
                    <a:pt x="52" y="62"/>
                    <a:pt x="44" y="66"/>
                    <a:pt x="35" y="66"/>
                  </a:cubicBezTo>
                  <a:close/>
                  <a:moveTo>
                    <a:pt x="65" y="36"/>
                  </a:moveTo>
                  <a:cubicBezTo>
                    <a:pt x="65" y="42"/>
                    <a:pt x="63" y="48"/>
                    <a:pt x="60" y="52"/>
                  </a:cubicBezTo>
                  <a:cubicBezTo>
                    <a:pt x="50" y="42"/>
                    <a:pt x="50" y="42"/>
                    <a:pt x="50" y="42"/>
                  </a:cubicBezTo>
                  <a:cubicBezTo>
                    <a:pt x="39" y="29"/>
                    <a:pt x="39" y="29"/>
                    <a:pt x="39" y="29"/>
                  </a:cubicBezTo>
                  <a:cubicBezTo>
                    <a:pt x="56" y="26"/>
                    <a:pt x="56" y="26"/>
                    <a:pt x="56" y="26"/>
                  </a:cubicBezTo>
                  <a:cubicBezTo>
                    <a:pt x="63" y="24"/>
                    <a:pt x="63" y="24"/>
                    <a:pt x="63" y="24"/>
                  </a:cubicBezTo>
                  <a:cubicBezTo>
                    <a:pt x="64" y="28"/>
                    <a:pt x="65" y="32"/>
                    <a:pt x="65" y="36"/>
                  </a:cubicBezTo>
                  <a:close/>
                  <a:moveTo>
                    <a:pt x="47" y="24"/>
                  </a:moveTo>
                  <a:cubicBezTo>
                    <a:pt x="31" y="27"/>
                    <a:pt x="31" y="27"/>
                    <a:pt x="31" y="27"/>
                  </a:cubicBezTo>
                  <a:cubicBezTo>
                    <a:pt x="36" y="12"/>
                    <a:pt x="36" y="12"/>
                    <a:pt x="36" y="12"/>
                  </a:cubicBezTo>
                  <a:cubicBezTo>
                    <a:pt x="38" y="5"/>
                    <a:pt x="38" y="5"/>
                    <a:pt x="38" y="5"/>
                  </a:cubicBezTo>
                  <a:cubicBezTo>
                    <a:pt x="48" y="7"/>
                    <a:pt x="57" y="13"/>
                    <a:pt x="61" y="21"/>
                  </a:cubicBezTo>
                  <a:lnTo>
                    <a:pt x="47" y="2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灯片编号占位符 1"/>
          <p:cNvSpPr>
            <a:spLocks noGrp="1"/>
          </p:cNvSpPr>
          <p:nvPr>
            <p:ph type="sldNum" sz="quarter" idx="4"/>
          </p:nvPr>
        </p:nvSpPr>
        <p:spPr/>
        <p:txBody>
          <a:bodyPr/>
          <a:lstStyle/>
          <a:p>
            <a:fld id="{CF730C6D-5BB4-4F63-9D16-9EBF769D35DB}" type="slidenum">
              <a:rPr lang="zh-CN" altLang="en-US" smtClean="0"/>
              <a:pPr/>
              <a:t>44</a:t>
            </a:fld>
            <a:endParaRPr lang="zh-CN" altLang="en-US" dirty="0"/>
          </a:p>
        </p:txBody>
      </p:sp>
    </p:spTree>
    <p:extLst>
      <p:ext uri="{BB962C8B-B14F-4D97-AF65-F5344CB8AC3E}">
        <p14:creationId xmlns:p14="http://schemas.microsoft.com/office/powerpoint/2010/main" val="39370964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87338" y="1442091"/>
            <a:ext cx="2508216" cy="6915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87338" y="2323190"/>
            <a:ext cx="2508216" cy="6915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87338" y="3204289"/>
            <a:ext cx="2508216" cy="6915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87338" y="4085388"/>
            <a:ext cx="2508216" cy="6915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87338" y="4966487"/>
            <a:ext cx="2508216" cy="9534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45</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1596591"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特性</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29403" y="1598430"/>
            <a:ext cx="1778051" cy="369332"/>
          </a:xfrm>
          <a:prstGeom prst="rect">
            <a:avLst/>
          </a:prstGeom>
        </p:spPr>
        <p:txBody>
          <a:bodyPr wrap="none">
            <a:spAutoFit/>
          </a:bodyPr>
          <a:lstStyle/>
          <a:p>
            <a:r>
              <a:rPr lang="en-US" altLang="zh-CN" b="1" smtClean="0">
                <a:solidFill>
                  <a:schemeClr val="bg1"/>
                </a:solidFill>
              </a:rPr>
              <a:t>1.</a:t>
            </a:r>
            <a:r>
              <a:rPr lang="zh-CN" altLang="en-US" b="1" smtClean="0">
                <a:solidFill>
                  <a:schemeClr val="bg1"/>
                </a:solidFill>
              </a:rPr>
              <a:t>高</a:t>
            </a:r>
            <a:r>
              <a:rPr lang="zh-CN" altLang="en-US" b="1">
                <a:solidFill>
                  <a:schemeClr val="bg1"/>
                </a:solidFill>
              </a:rPr>
              <a:t>数据持久性</a:t>
            </a:r>
          </a:p>
        </p:txBody>
      </p:sp>
      <p:sp>
        <p:nvSpPr>
          <p:cNvPr id="5" name="矩形 4"/>
          <p:cNvSpPr/>
          <p:nvPr/>
        </p:nvSpPr>
        <p:spPr>
          <a:xfrm>
            <a:off x="2837619" y="1408639"/>
            <a:ext cx="6115986" cy="759182"/>
          </a:xfrm>
          <a:prstGeom prst="rect">
            <a:avLst/>
          </a:prstGeom>
        </p:spPr>
        <p:txBody>
          <a:bodyPr wrap="square">
            <a:spAutoFit/>
          </a:bodyPr>
          <a:lstStyle/>
          <a:p>
            <a:pPr>
              <a:lnSpc>
                <a:spcPts val="2600"/>
              </a:lnSpc>
            </a:pPr>
            <a:r>
              <a:rPr lang="zh-CN" altLang="en-US" dirty="0">
                <a:solidFill>
                  <a:schemeClr val="tx1">
                    <a:lumMod val="75000"/>
                    <a:lumOff val="25000"/>
                  </a:schemeClr>
                </a:solidFill>
              </a:rPr>
              <a:t>数据的可靠性，是指数据存储到系统中后，到某一天数据丢失的可能性</a:t>
            </a:r>
            <a:r>
              <a:rPr lang="zh-CN" altLang="en-US" dirty="0" smtClean="0">
                <a:solidFill>
                  <a:schemeClr val="tx1">
                    <a:lumMod val="75000"/>
                    <a:lumOff val="25000"/>
                  </a:schemeClr>
                </a:solidFill>
              </a:rPr>
              <a:t>。（</a:t>
            </a:r>
            <a:r>
              <a:rPr lang="en-US" altLang="zh-CN" dirty="0" smtClean="0">
                <a:solidFill>
                  <a:schemeClr val="tx1">
                    <a:lumMod val="75000"/>
                    <a:lumOff val="25000"/>
                  </a:schemeClr>
                </a:solidFill>
              </a:rPr>
              <a:t>10</a:t>
            </a:r>
            <a:r>
              <a:rPr lang="zh-CN" altLang="en-US" dirty="0" smtClean="0">
                <a:solidFill>
                  <a:schemeClr val="tx1">
                    <a:lumMod val="75000"/>
                    <a:lumOff val="25000"/>
                  </a:schemeClr>
                </a:solidFill>
              </a:rPr>
              <a:t>个</a:t>
            </a:r>
            <a:r>
              <a:rPr lang="en-US" altLang="zh-CN" dirty="0" smtClean="0">
                <a:solidFill>
                  <a:schemeClr val="tx1">
                    <a:lumMod val="75000"/>
                    <a:lumOff val="25000"/>
                  </a:schemeClr>
                </a:solidFill>
              </a:rPr>
              <a:t>9</a:t>
            </a:r>
            <a:r>
              <a:rPr lang="zh-CN" altLang="en-US" dirty="0" smtClean="0">
                <a:solidFill>
                  <a:schemeClr val="tx1">
                    <a:lumMod val="75000"/>
                    <a:lumOff val="25000"/>
                  </a:schemeClr>
                </a:solidFill>
              </a:rPr>
              <a:t>）</a:t>
            </a:r>
            <a:endParaRPr lang="zh-CN" altLang="en-US" dirty="0">
              <a:solidFill>
                <a:schemeClr val="tx1">
                  <a:lumMod val="75000"/>
                  <a:lumOff val="25000"/>
                </a:schemeClr>
              </a:solidFill>
            </a:endParaRPr>
          </a:p>
        </p:txBody>
      </p:sp>
      <p:sp>
        <p:nvSpPr>
          <p:cNvPr id="9" name="矩形 8"/>
          <p:cNvSpPr/>
          <p:nvPr/>
        </p:nvSpPr>
        <p:spPr>
          <a:xfrm>
            <a:off x="329403" y="2501742"/>
            <a:ext cx="2466151" cy="369332"/>
          </a:xfrm>
          <a:prstGeom prst="rect">
            <a:avLst/>
          </a:prstGeom>
        </p:spPr>
        <p:txBody>
          <a:bodyPr wrap="square">
            <a:spAutoFit/>
          </a:bodyPr>
          <a:lstStyle/>
          <a:p>
            <a:r>
              <a:rPr lang="en-US" altLang="zh-CN" b="1" smtClean="0">
                <a:solidFill>
                  <a:schemeClr val="bg1"/>
                </a:solidFill>
              </a:rPr>
              <a:t>2</a:t>
            </a:r>
            <a:r>
              <a:rPr lang="en-US" altLang="zh-CN" b="1">
                <a:solidFill>
                  <a:schemeClr val="bg1"/>
                </a:solidFill>
              </a:rPr>
              <a:t>.</a:t>
            </a:r>
            <a:r>
              <a:rPr lang="zh-CN" altLang="en-US" b="1" smtClean="0">
                <a:solidFill>
                  <a:schemeClr val="bg1"/>
                </a:solidFill>
              </a:rPr>
              <a:t>完全</a:t>
            </a:r>
            <a:r>
              <a:rPr lang="zh-CN" altLang="en-US" b="1">
                <a:solidFill>
                  <a:schemeClr val="bg1"/>
                </a:solidFill>
              </a:rPr>
              <a:t>对称的系统架构</a:t>
            </a:r>
          </a:p>
        </p:txBody>
      </p:sp>
      <p:sp>
        <p:nvSpPr>
          <p:cNvPr id="10" name="矩形 9"/>
          <p:cNvSpPr/>
          <p:nvPr/>
        </p:nvSpPr>
        <p:spPr>
          <a:xfrm>
            <a:off x="2837619" y="2286410"/>
            <a:ext cx="6115986" cy="759182"/>
          </a:xfrm>
          <a:prstGeom prst="rect">
            <a:avLst/>
          </a:prstGeom>
        </p:spPr>
        <p:txBody>
          <a:bodyPr wrap="square">
            <a:spAutoFit/>
          </a:bodyPr>
          <a:lstStyle/>
          <a:p>
            <a:pPr>
              <a:lnSpc>
                <a:spcPts val="2600"/>
              </a:lnSpc>
            </a:pPr>
            <a:r>
              <a:rPr lang="zh-CN" altLang="en-US">
                <a:solidFill>
                  <a:schemeClr val="tx1">
                    <a:lumMod val="75000"/>
                    <a:lumOff val="25000"/>
                  </a:schemeClr>
                </a:solidFill>
              </a:rPr>
              <a:t>“对称”意味着</a:t>
            </a:r>
            <a:r>
              <a:rPr lang="en-US" altLang="zh-CN">
                <a:solidFill>
                  <a:schemeClr val="tx1">
                    <a:lumMod val="75000"/>
                    <a:lumOff val="25000"/>
                  </a:schemeClr>
                </a:solidFill>
              </a:rPr>
              <a:t>Swift</a:t>
            </a:r>
            <a:r>
              <a:rPr lang="zh-CN" altLang="en-US">
                <a:solidFill>
                  <a:schemeClr val="tx1">
                    <a:lumMod val="75000"/>
                    <a:lumOff val="25000"/>
                  </a:schemeClr>
                </a:solidFill>
              </a:rPr>
              <a:t>中各节点可以完全对等，能极大地降低系统维护成本。</a:t>
            </a:r>
          </a:p>
        </p:txBody>
      </p:sp>
      <p:sp>
        <p:nvSpPr>
          <p:cNvPr id="11" name="矩形 10"/>
          <p:cNvSpPr/>
          <p:nvPr/>
        </p:nvSpPr>
        <p:spPr>
          <a:xfrm>
            <a:off x="329403" y="3357563"/>
            <a:ext cx="1991251" cy="369332"/>
          </a:xfrm>
          <a:prstGeom prst="rect">
            <a:avLst/>
          </a:prstGeom>
        </p:spPr>
        <p:txBody>
          <a:bodyPr wrap="none">
            <a:spAutoFit/>
          </a:bodyPr>
          <a:lstStyle/>
          <a:p>
            <a:r>
              <a:rPr lang="en-US" altLang="zh-CN" b="1" smtClean="0">
                <a:solidFill>
                  <a:schemeClr val="bg1"/>
                </a:solidFill>
              </a:rPr>
              <a:t>3.</a:t>
            </a:r>
            <a:r>
              <a:rPr lang="zh-CN" altLang="en-US" b="1" smtClean="0">
                <a:solidFill>
                  <a:schemeClr val="bg1"/>
                </a:solidFill>
              </a:rPr>
              <a:t>无限</a:t>
            </a:r>
            <a:r>
              <a:rPr lang="zh-CN" altLang="en-US" b="1">
                <a:solidFill>
                  <a:schemeClr val="bg1"/>
                </a:solidFill>
              </a:rPr>
              <a:t>的可扩展性</a:t>
            </a:r>
          </a:p>
        </p:txBody>
      </p:sp>
      <p:sp>
        <p:nvSpPr>
          <p:cNvPr id="12" name="矩形 11"/>
          <p:cNvSpPr/>
          <p:nvPr/>
        </p:nvSpPr>
        <p:spPr>
          <a:xfrm>
            <a:off x="2837619" y="3164181"/>
            <a:ext cx="6115986" cy="759182"/>
          </a:xfrm>
          <a:prstGeom prst="rect">
            <a:avLst/>
          </a:prstGeom>
        </p:spPr>
        <p:txBody>
          <a:bodyPr wrap="square">
            <a:spAutoFit/>
          </a:bodyPr>
          <a:lstStyle/>
          <a:p>
            <a:pPr>
              <a:lnSpc>
                <a:spcPts val="2600"/>
              </a:lnSpc>
            </a:pPr>
            <a:r>
              <a:rPr lang="zh-CN" altLang="en-US">
                <a:solidFill>
                  <a:schemeClr val="tx1">
                    <a:lumMod val="75000"/>
                    <a:lumOff val="25000"/>
                  </a:schemeClr>
                </a:solidFill>
              </a:rPr>
              <a:t>一是数据存储容量无限可扩展，二是</a:t>
            </a:r>
            <a:r>
              <a:rPr lang="en-US" altLang="zh-CN">
                <a:solidFill>
                  <a:schemeClr val="tx1">
                    <a:lumMod val="75000"/>
                    <a:lumOff val="25000"/>
                  </a:schemeClr>
                </a:solidFill>
              </a:rPr>
              <a:t>Swift</a:t>
            </a:r>
            <a:r>
              <a:rPr lang="zh-CN" altLang="en-US">
                <a:solidFill>
                  <a:schemeClr val="tx1">
                    <a:lumMod val="75000"/>
                    <a:lumOff val="25000"/>
                  </a:schemeClr>
                </a:solidFill>
              </a:rPr>
              <a:t>性能（如</a:t>
            </a:r>
            <a:r>
              <a:rPr lang="en-US" altLang="zh-CN">
                <a:solidFill>
                  <a:schemeClr val="tx1">
                    <a:lumMod val="75000"/>
                    <a:lumOff val="25000"/>
                  </a:schemeClr>
                </a:solidFill>
              </a:rPr>
              <a:t>QPS</a:t>
            </a:r>
            <a:r>
              <a:rPr lang="zh-CN" altLang="en-US">
                <a:solidFill>
                  <a:schemeClr val="tx1">
                    <a:lumMod val="75000"/>
                    <a:lumOff val="25000"/>
                  </a:schemeClr>
                </a:solidFill>
              </a:rPr>
              <a:t>、吞吐量等）可线性提升。</a:t>
            </a:r>
          </a:p>
        </p:txBody>
      </p:sp>
      <p:sp>
        <p:nvSpPr>
          <p:cNvPr id="16" name="矩形 15"/>
          <p:cNvSpPr/>
          <p:nvPr/>
        </p:nvSpPr>
        <p:spPr>
          <a:xfrm>
            <a:off x="329403" y="4274977"/>
            <a:ext cx="1547218" cy="369332"/>
          </a:xfrm>
          <a:prstGeom prst="rect">
            <a:avLst/>
          </a:prstGeom>
        </p:spPr>
        <p:txBody>
          <a:bodyPr wrap="none">
            <a:spAutoFit/>
          </a:bodyPr>
          <a:lstStyle/>
          <a:p>
            <a:r>
              <a:rPr lang="en-US" altLang="zh-CN" b="1" smtClean="0">
                <a:solidFill>
                  <a:schemeClr val="bg1"/>
                </a:solidFill>
              </a:rPr>
              <a:t>4.</a:t>
            </a:r>
            <a:r>
              <a:rPr lang="zh-CN" altLang="en-US" b="1" smtClean="0">
                <a:solidFill>
                  <a:schemeClr val="bg1"/>
                </a:solidFill>
              </a:rPr>
              <a:t>无</a:t>
            </a:r>
            <a:r>
              <a:rPr lang="zh-CN" altLang="en-US" b="1">
                <a:solidFill>
                  <a:schemeClr val="bg1"/>
                </a:solidFill>
              </a:rPr>
              <a:t>单点故障</a:t>
            </a:r>
          </a:p>
        </p:txBody>
      </p:sp>
      <p:sp>
        <p:nvSpPr>
          <p:cNvPr id="17" name="矩形 16"/>
          <p:cNvSpPr/>
          <p:nvPr/>
        </p:nvSpPr>
        <p:spPr>
          <a:xfrm>
            <a:off x="2837618" y="4041952"/>
            <a:ext cx="6306381" cy="759182"/>
          </a:xfrm>
          <a:prstGeom prst="rect">
            <a:avLst/>
          </a:prstGeom>
        </p:spPr>
        <p:txBody>
          <a:bodyPr wrap="square">
            <a:spAutoFit/>
          </a:bodyPr>
          <a:lstStyle/>
          <a:p>
            <a:pPr>
              <a:lnSpc>
                <a:spcPts val="2600"/>
              </a:lnSpc>
            </a:pPr>
            <a:r>
              <a:rPr lang="zh-CN" altLang="en-US" dirty="0" smtClean="0">
                <a:solidFill>
                  <a:schemeClr val="tx1">
                    <a:lumMod val="75000"/>
                    <a:lumOff val="25000"/>
                  </a:schemeClr>
                </a:solidFill>
              </a:rPr>
              <a:t>云数据和对象存储多个备份，整个</a:t>
            </a:r>
            <a:r>
              <a:rPr lang="en-US" altLang="zh-CN" dirty="0">
                <a:solidFill>
                  <a:schemeClr val="tx1">
                    <a:lumMod val="75000"/>
                    <a:lumOff val="25000"/>
                  </a:schemeClr>
                </a:solidFill>
              </a:rPr>
              <a:t>Swift</a:t>
            </a:r>
            <a:r>
              <a:rPr lang="zh-CN" altLang="en-US" dirty="0">
                <a:solidFill>
                  <a:schemeClr val="tx1">
                    <a:lumMod val="75000"/>
                    <a:lumOff val="25000"/>
                  </a:schemeClr>
                </a:solidFill>
              </a:rPr>
              <a:t>集群中，也</a:t>
            </a:r>
            <a:r>
              <a:rPr lang="zh-CN" altLang="en-US" dirty="0" smtClean="0">
                <a:solidFill>
                  <a:schemeClr val="tx1">
                    <a:lumMod val="75000"/>
                    <a:lumOff val="25000"/>
                  </a:schemeClr>
                </a:solidFill>
              </a:rPr>
              <a:t>没有角色</a:t>
            </a:r>
            <a:r>
              <a:rPr lang="zh-CN" altLang="en-US" dirty="0">
                <a:solidFill>
                  <a:schemeClr val="tx1">
                    <a:lumMod val="75000"/>
                    <a:lumOff val="25000"/>
                  </a:schemeClr>
                </a:solidFill>
              </a:rPr>
              <a:t>是单点的，并且在架构和设计上保证无单点业务是有效的。</a:t>
            </a:r>
          </a:p>
        </p:txBody>
      </p:sp>
      <p:sp>
        <p:nvSpPr>
          <p:cNvPr id="19" name="矩形 18"/>
          <p:cNvSpPr/>
          <p:nvPr/>
        </p:nvSpPr>
        <p:spPr>
          <a:xfrm>
            <a:off x="329403" y="5255891"/>
            <a:ext cx="1778051" cy="369332"/>
          </a:xfrm>
          <a:prstGeom prst="rect">
            <a:avLst/>
          </a:prstGeom>
        </p:spPr>
        <p:txBody>
          <a:bodyPr wrap="none">
            <a:spAutoFit/>
          </a:bodyPr>
          <a:lstStyle/>
          <a:p>
            <a:r>
              <a:rPr lang="en-US" altLang="zh-CN" b="1" smtClean="0">
                <a:solidFill>
                  <a:schemeClr val="bg1"/>
                </a:solidFill>
              </a:rPr>
              <a:t>5.</a:t>
            </a:r>
            <a:r>
              <a:rPr lang="zh-CN" altLang="en-US" b="1" smtClean="0">
                <a:solidFill>
                  <a:schemeClr val="bg1"/>
                </a:solidFill>
              </a:rPr>
              <a:t>简单</a:t>
            </a:r>
            <a:r>
              <a:rPr lang="zh-CN" altLang="en-US" b="1">
                <a:solidFill>
                  <a:schemeClr val="bg1"/>
                </a:solidFill>
              </a:rPr>
              <a:t>、可依赖</a:t>
            </a:r>
          </a:p>
        </p:txBody>
      </p:sp>
      <p:sp>
        <p:nvSpPr>
          <p:cNvPr id="6" name="矩形 5"/>
          <p:cNvSpPr/>
          <p:nvPr/>
        </p:nvSpPr>
        <p:spPr>
          <a:xfrm>
            <a:off x="2837619" y="4884003"/>
            <a:ext cx="6115986" cy="1092607"/>
          </a:xfrm>
          <a:prstGeom prst="rect">
            <a:avLst/>
          </a:prstGeom>
        </p:spPr>
        <p:txBody>
          <a:bodyPr wrap="square">
            <a:spAutoFit/>
          </a:bodyPr>
          <a:lstStyle/>
          <a:p>
            <a:pPr>
              <a:lnSpc>
                <a:spcPts val="2600"/>
              </a:lnSpc>
            </a:pPr>
            <a:r>
              <a:rPr lang="zh-CN" altLang="en-US">
                <a:solidFill>
                  <a:schemeClr val="tx1">
                    <a:lumMod val="75000"/>
                    <a:lumOff val="25000"/>
                  </a:schemeClr>
                </a:solidFill>
              </a:rPr>
              <a:t>简单体现在实现易懂、架构优美、代码</a:t>
            </a:r>
            <a:r>
              <a:rPr lang="zh-CN" altLang="en-US" smtClean="0">
                <a:solidFill>
                  <a:schemeClr val="tx1">
                    <a:lumMod val="75000"/>
                    <a:lumOff val="25000"/>
                  </a:schemeClr>
                </a:solidFill>
              </a:rPr>
              <a:t>整洁；可</a:t>
            </a:r>
            <a:r>
              <a:rPr lang="zh-CN" altLang="en-US">
                <a:solidFill>
                  <a:schemeClr val="tx1">
                    <a:lumMod val="75000"/>
                    <a:lumOff val="25000"/>
                  </a:schemeClr>
                </a:solidFill>
              </a:rPr>
              <a:t>依赖是指</a:t>
            </a:r>
            <a:r>
              <a:rPr lang="en-US" altLang="zh-CN">
                <a:solidFill>
                  <a:schemeClr val="tx1">
                    <a:lumMod val="75000"/>
                    <a:lumOff val="25000"/>
                  </a:schemeClr>
                </a:solidFill>
              </a:rPr>
              <a:t>Swift</a:t>
            </a:r>
            <a:r>
              <a:rPr lang="zh-CN" altLang="en-US">
                <a:solidFill>
                  <a:schemeClr val="tx1">
                    <a:lumMod val="75000"/>
                    <a:lumOff val="25000"/>
                  </a:schemeClr>
                </a:solidFill>
              </a:rPr>
              <a:t>经测试、分析之后，可以放心大胆地将</a:t>
            </a:r>
            <a:r>
              <a:rPr lang="en-US" altLang="zh-CN">
                <a:solidFill>
                  <a:schemeClr val="tx1">
                    <a:lumMod val="75000"/>
                    <a:lumOff val="25000"/>
                  </a:schemeClr>
                </a:solidFill>
              </a:rPr>
              <a:t>Swift</a:t>
            </a:r>
            <a:r>
              <a:rPr lang="zh-CN" altLang="en-US">
                <a:solidFill>
                  <a:schemeClr val="tx1">
                    <a:lumMod val="75000"/>
                    <a:lumOff val="25000"/>
                  </a:schemeClr>
                </a:solidFill>
              </a:rPr>
              <a:t>用于最核心的存储业务上</a:t>
            </a:r>
          </a:p>
        </p:txBody>
      </p:sp>
      <p:cxnSp>
        <p:nvCxnSpPr>
          <p:cNvPr id="24" name="直接连接符 23"/>
          <p:cNvCxnSpPr/>
          <p:nvPr/>
        </p:nvCxnSpPr>
        <p:spPr>
          <a:xfrm>
            <a:off x="287338" y="2133600"/>
            <a:ext cx="842657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87338" y="3014699"/>
            <a:ext cx="842657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87338" y="3895798"/>
            <a:ext cx="842657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87338" y="4776897"/>
            <a:ext cx="842657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87338" y="5919913"/>
            <a:ext cx="842657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46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4730097" y="2197359"/>
            <a:ext cx="3657716" cy="16850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748649" y="4110813"/>
            <a:ext cx="3657716" cy="16850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730097" y="4110813"/>
            <a:ext cx="3657716" cy="16850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748649" y="2197359"/>
            <a:ext cx="3657716" cy="16850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46</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1415772" cy="461665"/>
          </a:xfrm>
          <a:prstGeom prst="rect">
            <a:avLst/>
          </a:prstGeom>
          <a:noFill/>
        </p:spPr>
        <p:txBody>
          <a:bodyPr wrap="none" rtlCol="0">
            <a:spAutoFit/>
          </a:bodyPr>
          <a:lstStyle/>
          <a:p>
            <a:r>
              <a:rPr lang="zh-CN" altLang="en-US" sz="2400" b="1">
                <a:solidFill>
                  <a:schemeClr val="accent6"/>
                </a:solidFill>
              </a:rPr>
              <a:t>应用场景</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1264931" y="3390688"/>
            <a:ext cx="2492990" cy="369332"/>
          </a:xfrm>
          <a:prstGeom prst="rect">
            <a:avLst/>
          </a:prstGeom>
        </p:spPr>
        <p:txBody>
          <a:bodyPr wrap="none">
            <a:spAutoFit/>
          </a:bodyPr>
          <a:lstStyle/>
          <a:p>
            <a:r>
              <a:rPr lang="zh-CN" altLang="en-US">
                <a:solidFill>
                  <a:schemeClr val="tx1">
                    <a:lumMod val="75000"/>
                    <a:lumOff val="25000"/>
                  </a:schemeClr>
                </a:solidFill>
              </a:rPr>
              <a:t>网盘类产品的存储引擎</a:t>
            </a:r>
          </a:p>
        </p:txBody>
      </p:sp>
      <p:sp>
        <p:nvSpPr>
          <p:cNvPr id="5" name="矩形 4"/>
          <p:cNvSpPr/>
          <p:nvPr/>
        </p:nvSpPr>
        <p:spPr>
          <a:xfrm>
            <a:off x="5149264" y="3384381"/>
            <a:ext cx="2550698" cy="369332"/>
          </a:xfrm>
          <a:prstGeom prst="rect">
            <a:avLst/>
          </a:prstGeom>
        </p:spPr>
        <p:txBody>
          <a:bodyPr wrap="none">
            <a:spAutoFit/>
          </a:bodyPr>
          <a:lstStyle/>
          <a:p>
            <a:r>
              <a:rPr lang="zh-CN" altLang="en-US" smtClean="0">
                <a:solidFill>
                  <a:schemeClr val="tx1">
                    <a:lumMod val="75000"/>
                    <a:lumOff val="25000"/>
                  </a:schemeClr>
                </a:solidFill>
              </a:rPr>
              <a:t>为</a:t>
            </a:r>
            <a:r>
              <a:rPr lang="en-US" altLang="zh-CN">
                <a:solidFill>
                  <a:schemeClr val="tx1">
                    <a:lumMod val="75000"/>
                    <a:lumOff val="25000"/>
                  </a:schemeClr>
                </a:solidFill>
              </a:rPr>
              <a:t>Glance</a:t>
            </a:r>
            <a:r>
              <a:rPr lang="zh-CN" altLang="en-US" smtClean="0">
                <a:solidFill>
                  <a:schemeClr val="tx1">
                    <a:lumMod val="75000"/>
                    <a:lumOff val="25000"/>
                  </a:schemeClr>
                </a:solidFill>
              </a:rPr>
              <a:t>存储</a:t>
            </a:r>
            <a:r>
              <a:rPr lang="zh-CN" altLang="en-US">
                <a:solidFill>
                  <a:schemeClr val="tx1">
                    <a:lumMod val="75000"/>
                    <a:lumOff val="25000"/>
                  </a:schemeClr>
                </a:solidFill>
              </a:rPr>
              <a:t>镜像文件</a:t>
            </a:r>
          </a:p>
        </p:txBody>
      </p:sp>
      <p:sp>
        <p:nvSpPr>
          <p:cNvPr id="6" name="矩形 5"/>
          <p:cNvSpPr/>
          <p:nvPr/>
        </p:nvSpPr>
        <p:spPr>
          <a:xfrm>
            <a:off x="1617455" y="5188454"/>
            <a:ext cx="1569660" cy="369332"/>
          </a:xfrm>
          <a:prstGeom prst="rect">
            <a:avLst/>
          </a:prstGeom>
        </p:spPr>
        <p:txBody>
          <a:bodyPr wrap="none">
            <a:spAutoFit/>
          </a:bodyPr>
          <a:lstStyle/>
          <a:p>
            <a:r>
              <a:rPr lang="zh-CN" altLang="en-US">
                <a:solidFill>
                  <a:schemeClr val="tx1">
                    <a:lumMod val="75000"/>
                    <a:lumOff val="25000"/>
                  </a:schemeClr>
                </a:solidFill>
              </a:rPr>
              <a:t>存储日志文件</a:t>
            </a:r>
          </a:p>
        </p:txBody>
      </p:sp>
      <p:sp>
        <p:nvSpPr>
          <p:cNvPr id="7" name="矩形 6"/>
          <p:cNvSpPr/>
          <p:nvPr/>
        </p:nvSpPr>
        <p:spPr>
          <a:xfrm>
            <a:off x="5811233" y="5188454"/>
            <a:ext cx="1569660" cy="369332"/>
          </a:xfrm>
          <a:prstGeom prst="rect">
            <a:avLst/>
          </a:prstGeom>
        </p:spPr>
        <p:txBody>
          <a:bodyPr wrap="none">
            <a:spAutoFit/>
          </a:bodyPr>
          <a:lstStyle/>
          <a:p>
            <a:r>
              <a:rPr lang="zh-CN" altLang="en-US">
                <a:solidFill>
                  <a:schemeClr val="tx1">
                    <a:lumMod val="75000"/>
                    <a:lumOff val="25000"/>
                  </a:schemeClr>
                </a:solidFill>
              </a:rPr>
              <a:t>数据备份仓库</a:t>
            </a:r>
          </a:p>
        </p:txBody>
      </p:sp>
      <p:sp>
        <p:nvSpPr>
          <p:cNvPr id="8" name="矩形 7"/>
          <p:cNvSpPr/>
          <p:nvPr/>
        </p:nvSpPr>
        <p:spPr>
          <a:xfrm>
            <a:off x="742950" y="1452295"/>
            <a:ext cx="7658100" cy="507831"/>
          </a:xfrm>
          <a:prstGeom prst="rect">
            <a:avLst/>
          </a:prstGeom>
          <a:solidFill>
            <a:schemeClr val="tx1">
              <a:lumMod val="75000"/>
              <a:lumOff val="25000"/>
            </a:schemeClr>
          </a:solidFill>
        </p:spPr>
        <p:txBody>
          <a:bodyPr wrap="square">
            <a:spAutoFit/>
          </a:bodyPr>
          <a:lstStyle/>
          <a:p>
            <a:pPr algn="ctr">
              <a:lnSpc>
                <a:spcPct val="150000"/>
              </a:lnSpc>
            </a:pPr>
            <a:r>
              <a:rPr lang="en-US" altLang="zh-CN">
                <a:solidFill>
                  <a:schemeClr val="bg1"/>
                </a:solidFill>
              </a:rPr>
              <a:t>Swift</a:t>
            </a:r>
            <a:r>
              <a:rPr lang="zh-CN" altLang="en-US">
                <a:solidFill>
                  <a:schemeClr val="bg1"/>
                </a:solidFill>
              </a:rPr>
              <a:t>提供的服务与</a:t>
            </a:r>
            <a:r>
              <a:rPr lang="en-US" altLang="zh-CN">
                <a:solidFill>
                  <a:schemeClr val="bg1"/>
                </a:solidFill>
              </a:rPr>
              <a:t>Amazon S3</a:t>
            </a:r>
            <a:r>
              <a:rPr lang="zh-CN" altLang="en-US">
                <a:solidFill>
                  <a:schemeClr val="bg1"/>
                </a:solidFill>
              </a:rPr>
              <a:t>相同，适用于许多应用场景。</a:t>
            </a:r>
          </a:p>
        </p:txBody>
      </p:sp>
      <p:grpSp>
        <p:nvGrpSpPr>
          <p:cNvPr id="54" name="组合 53"/>
          <p:cNvGrpSpPr/>
          <p:nvPr/>
        </p:nvGrpSpPr>
        <p:grpSpPr>
          <a:xfrm>
            <a:off x="2093913" y="2506384"/>
            <a:ext cx="922338" cy="695325"/>
            <a:chOff x="2093913" y="2634422"/>
            <a:chExt cx="922338" cy="695325"/>
          </a:xfrm>
        </p:grpSpPr>
        <p:sp>
          <p:nvSpPr>
            <p:cNvPr id="19" name="Freeform 6"/>
            <p:cNvSpPr>
              <a:spLocks noEditPoints="1"/>
            </p:cNvSpPr>
            <p:nvPr/>
          </p:nvSpPr>
          <p:spPr bwMode="auto">
            <a:xfrm>
              <a:off x="2093913" y="2894772"/>
              <a:ext cx="725488" cy="434975"/>
            </a:xfrm>
            <a:custGeom>
              <a:avLst/>
              <a:gdLst>
                <a:gd name="T0" fmla="*/ 428 w 457"/>
                <a:gd name="T1" fmla="*/ 31 h 274"/>
                <a:gd name="T2" fmla="*/ 428 w 457"/>
                <a:gd name="T3" fmla="*/ 242 h 274"/>
                <a:gd name="T4" fmla="*/ 31 w 457"/>
                <a:gd name="T5" fmla="*/ 242 h 274"/>
                <a:gd name="T6" fmla="*/ 31 w 457"/>
                <a:gd name="T7" fmla="*/ 31 h 274"/>
                <a:gd name="T8" fmla="*/ 428 w 457"/>
                <a:gd name="T9" fmla="*/ 31 h 274"/>
                <a:gd name="T10" fmla="*/ 457 w 457"/>
                <a:gd name="T11" fmla="*/ 0 h 274"/>
                <a:gd name="T12" fmla="*/ 0 w 457"/>
                <a:gd name="T13" fmla="*/ 0 h 274"/>
                <a:gd name="T14" fmla="*/ 0 w 457"/>
                <a:gd name="T15" fmla="*/ 274 h 274"/>
                <a:gd name="T16" fmla="*/ 457 w 457"/>
                <a:gd name="T17" fmla="*/ 274 h 274"/>
                <a:gd name="T18" fmla="*/ 457 w 457"/>
                <a:gd name="T19" fmla="*/ 0 h 274"/>
                <a:gd name="T20" fmla="*/ 457 w 457"/>
                <a:gd name="T2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274">
                  <a:moveTo>
                    <a:pt x="428" y="31"/>
                  </a:moveTo>
                  <a:lnTo>
                    <a:pt x="428" y="242"/>
                  </a:lnTo>
                  <a:lnTo>
                    <a:pt x="31" y="242"/>
                  </a:lnTo>
                  <a:lnTo>
                    <a:pt x="31" y="31"/>
                  </a:lnTo>
                  <a:lnTo>
                    <a:pt x="428" y="31"/>
                  </a:lnTo>
                  <a:close/>
                  <a:moveTo>
                    <a:pt x="457" y="0"/>
                  </a:moveTo>
                  <a:lnTo>
                    <a:pt x="0" y="0"/>
                  </a:lnTo>
                  <a:lnTo>
                    <a:pt x="0" y="274"/>
                  </a:lnTo>
                  <a:lnTo>
                    <a:pt x="457" y="274"/>
                  </a:lnTo>
                  <a:lnTo>
                    <a:pt x="457" y="0"/>
                  </a:lnTo>
                  <a:lnTo>
                    <a:pt x="457" y="0"/>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7"/>
            <p:cNvSpPr>
              <a:spLocks noEditPoints="1"/>
            </p:cNvSpPr>
            <p:nvPr/>
          </p:nvSpPr>
          <p:spPr bwMode="auto">
            <a:xfrm>
              <a:off x="2093913" y="2894772"/>
              <a:ext cx="725488" cy="434975"/>
            </a:xfrm>
            <a:custGeom>
              <a:avLst/>
              <a:gdLst>
                <a:gd name="T0" fmla="*/ 428 w 457"/>
                <a:gd name="T1" fmla="*/ 31 h 274"/>
                <a:gd name="T2" fmla="*/ 428 w 457"/>
                <a:gd name="T3" fmla="*/ 242 h 274"/>
                <a:gd name="T4" fmla="*/ 31 w 457"/>
                <a:gd name="T5" fmla="*/ 242 h 274"/>
                <a:gd name="T6" fmla="*/ 31 w 457"/>
                <a:gd name="T7" fmla="*/ 31 h 274"/>
                <a:gd name="T8" fmla="*/ 428 w 457"/>
                <a:gd name="T9" fmla="*/ 31 h 274"/>
                <a:gd name="T10" fmla="*/ 457 w 457"/>
                <a:gd name="T11" fmla="*/ 0 h 274"/>
                <a:gd name="T12" fmla="*/ 0 w 457"/>
                <a:gd name="T13" fmla="*/ 0 h 274"/>
                <a:gd name="T14" fmla="*/ 0 w 457"/>
                <a:gd name="T15" fmla="*/ 274 h 274"/>
                <a:gd name="T16" fmla="*/ 457 w 457"/>
                <a:gd name="T17" fmla="*/ 274 h 274"/>
                <a:gd name="T18" fmla="*/ 457 w 457"/>
                <a:gd name="T19" fmla="*/ 0 h 274"/>
                <a:gd name="T20" fmla="*/ 457 w 457"/>
                <a:gd name="T2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274">
                  <a:moveTo>
                    <a:pt x="428" y="31"/>
                  </a:moveTo>
                  <a:lnTo>
                    <a:pt x="428" y="242"/>
                  </a:lnTo>
                  <a:lnTo>
                    <a:pt x="31" y="242"/>
                  </a:lnTo>
                  <a:lnTo>
                    <a:pt x="31" y="31"/>
                  </a:lnTo>
                  <a:lnTo>
                    <a:pt x="428" y="31"/>
                  </a:lnTo>
                  <a:moveTo>
                    <a:pt x="457" y="0"/>
                  </a:moveTo>
                  <a:lnTo>
                    <a:pt x="0" y="0"/>
                  </a:lnTo>
                  <a:lnTo>
                    <a:pt x="0" y="274"/>
                  </a:lnTo>
                  <a:lnTo>
                    <a:pt x="457" y="274"/>
                  </a:lnTo>
                  <a:lnTo>
                    <a:pt x="457" y="0"/>
                  </a:lnTo>
                  <a:lnTo>
                    <a:pt x="4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8"/>
            <p:cNvSpPr>
              <a:spLocks/>
            </p:cNvSpPr>
            <p:nvPr/>
          </p:nvSpPr>
          <p:spPr bwMode="auto">
            <a:xfrm>
              <a:off x="2109788" y="2715384"/>
              <a:ext cx="704850" cy="147638"/>
            </a:xfrm>
            <a:custGeom>
              <a:avLst/>
              <a:gdLst>
                <a:gd name="T0" fmla="*/ 184 w 186"/>
                <a:gd name="T1" fmla="*/ 39 h 39"/>
                <a:gd name="T2" fmla="*/ 169 w 186"/>
                <a:gd name="T3" fmla="*/ 21 h 39"/>
                <a:gd name="T4" fmla="*/ 103 w 186"/>
                <a:gd name="T5" fmla="*/ 21 h 39"/>
                <a:gd name="T6" fmla="*/ 88 w 186"/>
                <a:gd name="T7" fmla="*/ 10 h 39"/>
                <a:gd name="T8" fmla="*/ 72 w 186"/>
                <a:gd name="T9" fmla="*/ 0 h 39"/>
                <a:gd name="T10" fmla="*/ 15 w 186"/>
                <a:gd name="T11" fmla="*/ 0 h 39"/>
                <a:gd name="T12" fmla="*/ 0 w 186"/>
                <a:gd name="T13" fmla="*/ 15 h 39"/>
                <a:gd name="T14" fmla="*/ 0 w 186"/>
                <a:gd name="T15" fmla="*/ 39 h 39"/>
                <a:gd name="T16" fmla="*/ 184 w 18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9">
                  <a:moveTo>
                    <a:pt x="184" y="39"/>
                  </a:moveTo>
                  <a:cubicBezTo>
                    <a:pt x="184" y="33"/>
                    <a:pt x="186" y="24"/>
                    <a:pt x="169" y="21"/>
                  </a:cubicBezTo>
                  <a:cubicBezTo>
                    <a:pt x="103" y="21"/>
                    <a:pt x="103" y="21"/>
                    <a:pt x="103" y="21"/>
                  </a:cubicBezTo>
                  <a:cubicBezTo>
                    <a:pt x="95" y="21"/>
                    <a:pt x="88" y="16"/>
                    <a:pt x="88" y="10"/>
                  </a:cubicBezTo>
                  <a:cubicBezTo>
                    <a:pt x="88" y="5"/>
                    <a:pt x="81" y="0"/>
                    <a:pt x="72" y="0"/>
                  </a:cubicBezTo>
                  <a:cubicBezTo>
                    <a:pt x="15" y="0"/>
                    <a:pt x="15" y="0"/>
                    <a:pt x="15" y="0"/>
                  </a:cubicBezTo>
                  <a:cubicBezTo>
                    <a:pt x="7" y="0"/>
                    <a:pt x="0" y="7"/>
                    <a:pt x="0" y="15"/>
                  </a:cubicBezTo>
                  <a:cubicBezTo>
                    <a:pt x="0" y="39"/>
                    <a:pt x="0" y="39"/>
                    <a:pt x="0" y="39"/>
                  </a:cubicBezTo>
                  <a:lnTo>
                    <a:pt x="184" y="39"/>
                  </a:lnTo>
                  <a:close/>
                </a:path>
              </a:pathLst>
            </a:custGeom>
            <a:noFill/>
            <a:ln w="31750" cap="flat">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
            <p:cNvSpPr>
              <a:spLocks/>
            </p:cNvSpPr>
            <p:nvPr/>
          </p:nvSpPr>
          <p:spPr bwMode="auto">
            <a:xfrm>
              <a:off x="2438401" y="2748722"/>
              <a:ext cx="307975" cy="46038"/>
            </a:xfrm>
            <a:custGeom>
              <a:avLst/>
              <a:gdLst>
                <a:gd name="T0" fmla="*/ 0 w 81"/>
                <a:gd name="T1" fmla="*/ 0 h 12"/>
                <a:gd name="T2" fmla="*/ 64 w 81"/>
                <a:gd name="T3" fmla="*/ 0 h 12"/>
                <a:gd name="T4" fmla="*/ 81 w 81"/>
                <a:gd name="T5" fmla="*/ 11 h 12"/>
                <a:gd name="T6" fmla="*/ 18 w 81"/>
                <a:gd name="T7" fmla="*/ 12 h 12"/>
                <a:gd name="T8" fmla="*/ 0 w 81"/>
                <a:gd name="T9" fmla="*/ 0 h 12"/>
              </a:gdLst>
              <a:ahLst/>
              <a:cxnLst>
                <a:cxn ang="0">
                  <a:pos x="T0" y="T1"/>
                </a:cxn>
                <a:cxn ang="0">
                  <a:pos x="T2" y="T3"/>
                </a:cxn>
                <a:cxn ang="0">
                  <a:pos x="T4" y="T5"/>
                </a:cxn>
                <a:cxn ang="0">
                  <a:pos x="T6" y="T7"/>
                </a:cxn>
                <a:cxn ang="0">
                  <a:pos x="T8" y="T9"/>
                </a:cxn>
              </a:cxnLst>
              <a:rect l="0" t="0" r="r" b="b"/>
              <a:pathLst>
                <a:path w="81" h="12">
                  <a:moveTo>
                    <a:pt x="0" y="0"/>
                  </a:moveTo>
                  <a:cubicBezTo>
                    <a:pt x="64" y="0"/>
                    <a:pt x="64" y="0"/>
                    <a:pt x="64" y="0"/>
                  </a:cubicBezTo>
                  <a:cubicBezTo>
                    <a:pt x="72" y="0"/>
                    <a:pt x="78" y="4"/>
                    <a:pt x="81" y="11"/>
                  </a:cubicBezTo>
                  <a:cubicBezTo>
                    <a:pt x="81" y="11"/>
                    <a:pt x="26" y="12"/>
                    <a:pt x="18" y="12"/>
                  </a:cubicBezTo>
                  <a:cubicBezTo>
                    <a:pt x="11" y="12"/>
                    <a:pt x="0" y="9"/>
                    <a:pt x="0"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10"/>
            <p:cNvSpPr>
              <a:spLocks noChangeArrowheads="1"/>
            </p:cNvSpPr>
            <p:nvPr/>
          </p:nvSpPr>
          <p:spPr bwMode="auto">
            <a:xfrm>
              <a:off x="2154238" y="2753484"/>
              <a:ext cx="41275" cy="412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Oval 11"/>
            <p:cNvSpPr>
              <a:spLocks noChangeArrowheads="1"/>
            </p:cNvSpPr>
            <p:nvPr/>
          </p:nvSpPr>
          <p:spPr bwMode="auto">
            <a:xfrm>
              <a:off x="2214563" y="2753484"/>
              <a:ext cx="46038" cy="412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12"/>
            <p:cNvSpPr>
              <a:spLocks noChangeArrowheads="1"/>
            </p:cNvSpPr>
            <p:nvPr/>
          </p:nvSpPr>
          <p:spPr bwMode="auto">
            <a:xfrm>
              <a:off x="2276476" y="2753484"/>
              <a:ext cx="44450" cy="412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3"/>
            <p:cNvSpPr>
              <a:spLocks/>
            </p:cNvSpPr>
            <p:nvPr/>
          </p:nvSpPr>
          <p:spPr bwMode="auto">
            <a:xfrm>
              <a:off x="2587626" y="2634422"/>
              <a:ext cx="428625" cy="431800"/>
            </a:xfrm>
            <a:custGeom>
              <a:avLst/>
              <a:gdLst>
                <a:gd name="T0" fmla="*/ 93 w 113"/>
                <a:gd name="T1" fmla="*/ 21 h 113"/>
                <a:gd name="T2" fmla="*/ 92 w 113"/>
                <a:gd name="T3" fmla="*/ 93 h 113"/>
                <a:gd name="T4" fmla="*/ 20 w 113"/>
                <a:gd name="T5" fmla="*/ 92 h 113"/>
                <a:gd name="T6" fmla="*/ 21 w 113"/>
                <a:gd name="T7" fmla="*/ 20 h 113"/>
                <a:gd name="T8" fmla="*/ 93 w 113"/>
                <a:gd name="T9" fmla="*/ 21 h 113"/>
              </a:gdLst>
              <a:ahLst/>
              <a:cxnLst>
                <a:cxn ang="0">
                  <a:pos x="T0" y="T1"/>
                </a:cxn>
                <a:cxn ang="0">
                  <a:pos x="T2" y="T3"/>
                </a:cxn>
                <a:cxn ang="0">
                  <a:pos x="T4" y="T5"/>
                </a:cxn>
                <a:cxn ang="0">
                  <a:pos x="T6" y="T7"/>
                </a:cxn>
                <a:cxn ang="0">
                  <a:pos x="T8" y="T9"/>
                </a:cxn>
              </a:cxnLst>
              <a:rect l="0" t="0" r="r" b="b"/>
              <a:pathLst>
                <a:path w="113" h="113">
                  <a:moveTo>
                    <a:pt x="93" y="21"/>
                  </a:moveTo>
                  <a:cubicBezTo>
                    <a:pt x="113" y="41"/>
                    <a:pt x="113" y="74"/>
                    <a:pt x="92" y="93"/>
                  </a:cubicBezTo>
                  <a:cubicBezTo>
                    <a:pt x="72" y="113"/>
                    <a:pt x="40" y="113"/>
                    <a:pt x="20" y="92"/>
                  </a:cubicBezTo>
                  <a:cubicBezTo>
                    <a:pt x="0" y="72"/>
                    <a:pt x="1" y="40"/>
                    <a:pt x="21" y="20"/>
                  </a:cubicBezTo>
                  <a:cubicBezTo>
                    <a:pt x="41" y="0"/>
                    <a:pt x="74" y="1"/>
                    <a:pt x="93" y="21"/>
                  </a:cubicBezTo>
                  <a:close/>
                </a:path>
              </a:pathLst>
            </a:custGeom>
            <a:solidFill>
              <a:srgbClr val="FFFFFF"/>
            </a:solidFill>
            <a:ln w="53975"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4"/>
            <p:cNvSpPr>
              <a:spLocks/>
            </p:cNvSpPr>
            <p:nvPr/>
          </p:nvSpPr>
          <p:spPr bwMode="auto">
            <a:xfrm>
              <a:off x="2659063" y="2704272"/>
              <a:ext cx="284163" cy="293688"/>
            </a:xfrm>
            <a:custGeom>
              <a:avLst/>
              <a:gdLst>
                <a:gd name="T0" fmla="*/ 67 w 179"/>
                <a:gd name="T1" fmla="*/ 185 h 185"/>
                <a:gd name="T2" fmla="*/ 67 w 179"/>
                <a:gd name="T3" fmla="*/ 112 h 185"/>
                <a:gd name="T4" fmla="*/ 0 w 179"/>
                <a:gd name="T5" fmla="*/ 112 h 185"/>
                <a:gd name="T6" fmla="*/ 0 w 179"/>
                <a:gd name="T7" fmla="*/ 72 h 185"/>
                <a:gd name="T8" fmla="*/ 67 w 179"/>
                <a:gd name="T9" fmla="*/ 72 h 185"/>
                <a:gd name="T10" fmla="*/ 67 w 179"/>
                <a:gd name="T11" fmla="*/ 0 h 185"/>
                <a:gd name="T12" fmla="*/ 110 w 179"/>
                <a:gd name="T13" fmla="*/ 0 h 185"/>
                <a:gd name="T14" fmla="*/ 110 w 179"/>
                <a:gd name="T15" fmla="*/ 72 h 185"/>
                <a:gd name="T16" fmla="*/ 179 w 179"/>
                <a:gd name="T17" fmla="*/ 72 h 185"/>
                <a:gd name="T18" fmla="*/ 179 w 179"/>
                <a:gd name="T19" fmla="*/ 112 h 185"/>
                <a:gd name="T20" fmla="*/ 110 w 179"/>
                <a:gd name="T21" fmla="*/ 112 h 185"/>
                <a:gd name="T22" fmla="*/ 110 w 179"/>
                <a:gd name="T23" fmla="*/ 185 h 185"/>
                <a:gd name="T24" fmla="*/ 67 w 179"/>
                <a:gd name="T25"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5">
                  <a:moveTo>
                    <a:pt x="67" y="185"/>
                  </a:moveTo>
                  <a:lnTo>
                    <a:pt x="67" y="112"/>
                  </a:lnTo>
                  <a:lnTo>
                    <a:pt x="0" y="112"/>
                  </a:lnTo>
                  <a:lnTo>
                    <a:pt x="0" y="72"/>
                  </a:lnTo>
                  <a:lnTo>
                    <a:pt x="67" y="72"/>
                  </a:lnTo>
                  <a:lnTo>
                    <a:pt x="67" y="0"/>
                  </a:lnTo>
                  <a:lnTo>
                    <a:pt x="110" y="0"/>
                  </a:lnTo>
                  <a:lnTo>
                    <a:pt x="110" y="72"/>
                  </a:lnTo>
                  <a:lnTo>
                    <a:pt x="179" y="72"/>
                  </a:lnTo>
                  <a:lnTo>
                    <a:pt x="179" y="112"/>
                  </a:lnTo>
                  <a:lnTo>
                    <a:pt x="110" y="112"/>
                  </a:lnTo>
                  <a:lnTo>
                    <a:pt x="110" y="185"/>
                  </a:lnTo>
                  <a:lnTo>
                    <a:pt x="67" y="18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5" name="组合 54"/>
          <p:cNvGrpSpPr/>
          <p:nvPr/>
        </p:nvGrpSpPr>
        <p:grpSpPr>
          <a:xfrm>
            <a:off x="5991837" y="2489644"/>
            <a:ext cx="1005252" cy="630868"/>
            <a:chOff x="6108700" y="2575684"/>
            <a:chExt cx="771526" cy="484188"/>
          </a:xfrm>
        </p:grpSpPr>
        <p:sp>
          <p:nvSpPr>
            <p:cNvPr id="31" name="Freeform 19"/>
            <p:cNvSpPr>
              <a:spLocks noEditPoints="1"/>
            </p:cNvSpPr>
            <p:nvPr/>
          </p:nvSpPr>
          <p:spPr bwMode="auto">
            <a:xfrm>
              <a:off x="6108700" y="2575684"/>
              <a:ext cx="458788" cy="385763"/>
            </a:xfrm>
            <a:custGeom>
              <a:avLst/>
              <a:gdLst>
                <a:gd name="T0" fmla="*/ 57 w 121"/>
                <a:gd name="T1" fmla="*/ 6 h 100"/>
                <a:gd name="T2" fmla="*/ 58 w 121"/>
                <a:gd name="T3" fmla="*/ 8 h 100"/>
                <a:gd name="T4" fmla="*/ 58 w 121"/>
                <a:gd name="T5" fmla="*/ 17 h 100"/>
                <a:gd name="T6" fmla="*/ 62 w 121"/>
                <a:gd name="T7" fmla="*/ 21 h 100"/>
                <a:gd name="T8" fmla="*/ 111 w 121"/>
                <a:gd name="T9" fmla="*/ 21 h 100"/>
                <a:gd name="T10" fmla="*/ 114 w 121"/>
                <a:gd name="T11" fmla="*/ 24 h 100"/>
                <a:gd name="T12" fmla="*/ 114 w 121"/>
                <a:gd name="T13" fmla="*/ 76 h 100"/>
                <a:gd name="T14" fmla="*/ 111 w 121"/>
                <a:gd name="T15" fmla="*/ 79 h 100"/>
                <a:gd name="T16" fmla="*/ 62 w 121"/>
                <a:gd name="T17" fmla="*/ 79 h 100"/>
                <a:gd name="T18" fmla="*/ 58 w 121"/>
                <a:gd name="T19" fmla="*/ 83 h 100"/>
                <a:gd name="T20" fmla="*/ 58 w 121"/>
                <a:gd name="T21" fmla="*/ 92 h 100"/>
                <a:gd name="T22" fmla="*/ 57 w 121"/>
                <a:gd name="T23" fmla="*/ 94 h 100"/>
                <a:gd name="T24" fmla="*/ 56 w 121"/>
                <a:gd name="T25" fmla="*/ 93 h 100"/>
                <a:gd name="T26" fmla="*/ 8 w 121"/>
                <a:gd name="T27" fmla="*/ 52 h 100"/>
                <a:gd name="T28" fmla="*/ 8 w 121"/>
                <a:gd name="T29" fmla="*/ 48 h 100"/>
                <a:gd name="T30" fmla="*/ 56 w 121"/>
                <a:gd name="T31" fmla="*/ 7 h 100"/>
                <a:gd name="T32" fmla="*/ 57 w 121"/>
                <a:gd name="T33" fmla="*/ 6 h 100"/>
                <a:gd name="T34" fmla="*/ 57 w 121"/>
                <a:gd name="T35" fmla="*/ 0 h 100"/>
                <a:gd name="T36" fmla="*/ 51 w 121"/>
                <a:gd name="T37" fmla="*/ 2 h 100"/>
                <a:gd name="T38" fmla="*/ 4 w 121"/>
                <a:gd name="T39" fmla="*/ 43 h 100"/>
                <a:gd name="T40" fmla="*/ 0 w 121"/>
                <a:gd name="T41" fmla="*/ 50 h 100"/>
                <a:gd name="T42" fmla="*/ 4 w 121"/>
                <a:gd name="T43" fmla="*/ 57 h 100"/>
                <a:gd name="T44" fmla="*/ 51 w 121"/>
                <a:gd name="T45" fmla="*/ 98 h 100"/>
                <a:gd name="T46" fmla="*/ 57 w 121"/>
                <a:gd name="T47" fmla="*/ 100 h 100"/>
                <a:gd name="T48" fmla="*/ 65 w 121"/>
                <a:gd name="T49" fmla="*/ 92 h 100"/>
                <a:gd name="T50" fmla="*/ 65 w 121"/>
                <a:gd name="T51" fmla="*/ 86 h 100"/>
                <a:gd name="T52" fmla="*/ 111 w 121"/>
                <a:gd name="T53" fmla="*/ 86 h 100"/>
                <a:gd name="T54" fmla="*/ 121 w 121"/>
                <a:gd name="T55" fmla="*/ 76 h 100"/>
                <a:gd name="T56" fmla="*/ 121 w 121"/>
                <a:gd name="T57" fmla="*/ 24 h 100"/>
                <a:gd name="T58" fmla="*/ 111 w 121"/>
                <a:gd name="T59" fmla="*/ 14 h 100"/>
                <a:gd name="T60" fmla="*/ 65 w 121"/>
                <a:gd name="T61" fmla="*/ 14 h 100"/>
                <a:gd name="T62" fmla="*/ 65 w 121"/>
                <a:gd name="T63" fmla="*/ 8 h 100"/>
                <a:gd name="T64" fmla="*/ 57 w 121"/>
                <a:gd name="T6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00">
                  <a:moveTo>
                    <a:pt x="57" y="6"/>
                  </a:moveTo>
                  <a:cubicBezTo>
                    <a:pt x="58" y="6"/>
                    <a:pt x="58" y="7"/>
                    <a:pt x="58" y="8"/>
                  </a:cubicBezTo>
                  <a:cubicBezTo>
                    <a:pt x="58" y="17"/>
                    <a:pt x="58" y="17"/>
                    <a:pt x="58" y="17"/>
                  </a:cubicBezTo>
                  <a:cubicBezTo>
                    <a:pt x="58" y="19"/>
                    <a:pt x="60" y="21"/>
                    <a:pt x="62" y="21"/>
                  </a:cubicBezTo>
                  <a:cubicBezTo>
                    <a:pt x="111" y="21"/>
                    <a:pt x="111" y="21"/>
                    <a:pt x="111" y="21"/>
                  </a:cubicBezTo>
                  <a:cubicBezTo>
                    <a:pt x="113" y="21"/>
                    <a:pt x="114" y="22"/>
                    <a:pt x="114" y="24"/>
                  </a:cubicBezTo>
                  <a:cubicBezTo>
                    <a:pt x="114" y="76"/>
                    <a:pt x="114" y="76"/>
                    <a:pt x="114" y="76"/>
                  </a:cubicBezTo>
                  <a:cubicBezTo>
                    <a:pt x="114" y="78"/>
                    <a:pt x="113" y="79"/>
                    <a:pt x="111" y="79"/>
                  </a:cubicBezTo>
                  <a:cubicBezTo>
                    <a:pt x="62" y="79"/>
                    <a:pt x="62" y="79"/>
                    <a:pt x="62" y="79"/>
                  </a:cubicBezTo>
                  <a:cubicBezTo>
                    <a:pt x="60" y="79"/>
                    <a:pt x="58" y="81"/>
                    <a:pt x="58" y="83"/>
                  </a:cubicBezTo>
                  <a:cubicBezTo>
                    <a:pt x="58" y="92"/>
                    <a:pt x="58" y="92"/>
                    <a:pt x="58" y="92"/>
                  </a:cubicBezTo>
                  <a:cubicBezTo>
                    <a:pt x="58" y="93"/>
                    <a:pt x="58" y="94"/>
                    <a:pt x="57" y="94"/>
                  </a:cubicBezTo>
                  <a:cubicBezTo>
                    <a:pt x="57" y="94"/>
                    <a:pt x="56" y="93"/>
                    <a:pt x="56" y="93"/>
                  </a:cubicBezTo>
                  <a:cubicBezTo>
                    <a:pt x="8" y="52"/>
                    <a:pt x="8" y="52"/>
                    <a:pt x="8" y="52"/>
                  </a:cubicBezTo>
                  <a:cubicBezTo>
                    <a:pt x="7" y="51"/>
                    <a:pt x="7" y="49"/>
                    <a:pt x="8" y="48"/>
                  </a:cubicBezTo>
                  <a:cubicBezTo>
                    <a:pt x="56" y="7"/>
                    <a:pt x="56" y="7"/>
                    <a:pt x="56" y="7"/>
                  </a:cubicBezTo>
                  <a:cubicBezTo>
                    <a:pt x="56" y="7"/>
                    <a:pt x="57" y="6"/>
                    <a:pt x="57" y="6"/>
                  </a:cubicBezTo>
                  <a:moveTo>
                    <a:pt x="57" y="0"/>
                  </a:moveTo>
                  <a:cubicBezTo>
                    <a:pt x="56" y="0"/>
                    <a:pt x="53" y="0"/>
                    <a:pt x="51" y="2"/>
                  </a:cubicBezTo>
                  <a:cubicBezTo>
                    <a:pt x="4" y="43"/>
                    <a:pt x="4" y="43"/>
                    <a:pt x="4" y="43"/>
                  </a:cubicBezTo>
                  <a:cubicBezTo>
                    <a:pt x="1" y="44"/>
                    <a:pt x="0" y="47"/>
                    <a:pt x="0" y="50"/>
                  </a:cubicBezTo>
                  <a:cubicBezTo>
                    <a:pt x="0" y="53"/>
                    <a:pt x="1" y="56"/>
                    <a:pt x="4" y="57"/>
                  </a:cubicBezTo>
                  <a:cubicBezTo>
                    <a:pt x="51" y="98"/>
                    <a:pt x="51" y="98"/>
                    <a:pt x="51" y="98"/>
                  </a:cubicBezTo>
                  <a:cubicBezTo>
                    <a:pt x="53" y="100"/>
                    <a:pt x="56" y="100"/>
                    <a:pt x="57" y="100"/>
                  </a:cubicBezTo>
                  <a:cubicBezTo>
                    <a:pt x="61" y="100"/>
                    <a:pt x="65" y="97"/>
                    <a:pt x="65" y="92"/>
                  </a:cubicBezTo>
                  <a:cubicBezTo>
                    <a:pt x="65" y="86"/>
                    <a:pt x="65" y="86"/>
                    <a:pt x="65" y="86"/>
                  </a:cubicBezTo>
                  <a:cubicBezTo>
                    <a:pt x="111" y="86"/>
                    <a:pt x="111" y="86"/>
                    <a:pt x="111" y="86"/>
                  </a:cubicBezTo>
                  <a:cubicBezTo>
                    <a:pt x="116" y="86"/>
                    <a:pt x="121" y="81"/>
                    <a:pt x="121" y="76"/>
                  </a:cubicBezTo>
                  <a:cubicBezTo>
                    <a:pt x="121" y="24"/>
                    <a:pt x="121" y="24"/>
                    <a:pt x="121" y="24"/>
                  </a:cubicBezTo>
                  <a:cubicBezTo>
                    <a:pt x="121" y="19"/>
                    <a:pt x="116" y="14"/>
                    <a:pt x="111" y="14"/>
                  </a:cubicBezTo>
                  <a:cubicBezTo>
                    <a:pt x="65" y="14"/>
                    <a:pt x="65" y="14"/>
                    <a:pt x="65" y="14"/>
                  </a:cubicBezTo>
                  <a:cubicBezTo>
                    <a:pt x="65" y="8"/>
                    <a:pt x="65" y="8"/>
                    <a:pt x="65" y="8"/>
                  </a:cubicBezTo>
                  <a:cubicBezTo>
                    <a:pt x="65" y="3"/>
                    <a:pt x="61" y="0"/>
                    <a:pt x="57" y="0"/>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
            <p:cNvSpPr>
              <a:spLocks/>
            </p:cNvSpPr>
            <p:nvPr/>
          </p:nvSpPr>
          <p:spPr bwMode="auto">
            <a:xfrm>
              <a:off x="6424613" y="2680459"/>
              <a:ext cx="455613" cy="379413"/>
            </a:xfrm>
            <a:custGeom>
              <a:avLst/>
              <a:gdLst>
                <a:gd name="T0" fmla="*/ 118 w 120"/>
                <a:gd name="T1" fmla="*/ 47 h 99"/>
                <a:gd name="T2" fmla="*/ 118 w 120"/>
                <a:gd name="T3" fmla="*/ 52 h 99"/>
                <a:gd name="T4" fmla="*/ 65 w 120"/>
                <a:gd name="T5" fmla="*/ 98 h 99"/>
                <a:gd name="T6" fmla="*/ 62 w 120"/>
                <a:gd name="T7" fmla="*/ 97 h 99"/>
                <a:gd name="T8" fmla="*/ 62 w 120"/>
                <a:gd name="T9" fmla="*/ 86 h 99"/>
                <a:gd name="T10" fmla="*/ 58 w 120"/>
                <a:gd name="T11" fmla="*/ 83 h 99"/>
                <a:gd name="T12" fmla="*/ 3 w 120"/>
                <a:gd name="T13" fmla="*/ 83 h 99"/>
                <a:gd name="T14" fmla="*/ 0 w 120"/>
                <a:gd name="T15" fmla="*/ 79 h 99"/>
                <a:gd name="T16" fmla="*/ 0 w 120"/>
                <a:gd name="T17" fmla="*/ 21 h 99"/>
                <a:gd name="T18" fmla="*/ 3 w 120"/>
                <a:gd name="T19" fmla="*/ 17 h 99"/>
                <a:gd name="T20" fmla="*/ 58 w 120"/>
                <a:gd name="T21" fmla="*/ 17 h 99"/>
                <a:gd name="T22" fmla="*/ 62 w 120"/>
                <a:gd name="T23" fmla="*/ 13 h 99"/>
                <a:gd name="T24" fmla="*/ 62 w 120"/>
                <a:gd name="T25" fmla="*/ 3 h 99"/>
                <a:gd name="T26" fmla="*/ 65 w 120"/>
                <a:gd name="T27" fmla="*/ 2 h 99"/>
                <a:gd name="T28" fmla="*/ 118 w 120"/>
                <a:gd name="T29"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99">
                  <a:moveTo>
                    <a:pt x="118" y="47"/>
                  </a:moveTo>
                  <a:cubicBezTo>
                    <a:pt x="120" y="49"/>
                    <a:pt x="120" y="51"/>
                    <a:pt x="118" y="52"/>
                  </a:cubicBezTo>
                  <a:cubicBezTo>
                    <a:pt x="65" y="98"/>
                    <a:pt x="65" y="98"/>
                    <a:pt x="65" y="98"/>
                  </a:cubicBezTo>
                  <a:cubicBezTo>
                    <a:pt x="64" y="99"/>
                    <a:pt x="62" y="99"/>
                    <a:pt x="62" y="97"/>
                  </a:cubicBezTo>
                  <a:cubicBezTo>
                    <a:pt x="62" y="86"/>
                    <a:pt x="62" y="86"/>
                    <a:pt x="62" y="86"/>
                  </a:cubicBezTo>
                  <a:cubicBezTo>
                    <a:pt x="62" y="84"/>
                    <a:pt x="61" y="83"/>
                    <a:pt x="58" y="83"/>
                  </a:cubicBezTo>
                  <a:cubicBezTo>
                    <a:pt x="3" y="83"/>
                    <a:pt x="3" y="83"/>
                    <a:pt x="3" y="83"/>
                  </a:cubicBezTo>
                  <a:cubicBezTo>
                    <a:pt x="1" y="83"/>
                    <a:pt x="0" y="81"/>
                    <a:pt x="0" y="79"/>
                  </a:cubicBezTo>
                  <a:cubicBezTo>
                    <a:pt x="0" y="21"/>
                    <a:pt x="0" y="21"/>
                    <a:pt x="0" y="21"/>
                  </a:cubicBezTo>
                  <a:cubicBezTo>
                    <a:pt x="0" y="19"/>
                    <a:pt x="1" y="17"/>
                    <a:pt x="3" y="17"/>
                  </a:cubicBezTo>
                  <a:cubicBezTo>
                    <a:pt x="58" y="17"/>
                    <a:pt x="58" y="17"/>
                    <a:pt x="58" y="17"/>
                  </a:cubicBezTo>
                  <a:cubicBezTo>
                    <a:pt x="61" y="17"/>
                    <a:pt x="62" y="15"/>
                    <a:pt x="62" y="13"/>
                  </a:cubicBezTo>
                  <a:cubicBezTo>
                    <a:pt x="62" y="3"/>
                    <a:pt x="62" y="3"/>
                    <a:pt x="62" y="3"/>
                  </a:cubicBezTo>
                  <a:cubicBezTo>
                    <a:pt x="62" y="1"/>
                    <a:pt x="64" y="0"/>
                    <a:pt x="65" y="2"/>
                  </a:cubicBezTo>
                  <a:cubicBezTo>
                    <a:pt x="118" y="47"/>
                    <a:pt x="118" y="47"/>
                    <a:pt x="118" y="47"/>
                  </a:cubicBezTo>
                </a:path>
              </a:pathLst>
            </a:custGeom>
            <a:solidFill>
              <a:srgbClr val="494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p:cNvGrpSpPr/>
          <p:nvPr/>
        </p:nvGrpSpPr>
        <p:grpSpPr>
          <a:xfrm>
            <a:off x="2140150" y="4360854"/>
            <a:ext cx="565150" cy="685800"/>
            <a:chOff x="2068513" y="4358581"/>
            <a:chExt cx="565150" cy="685800"/>
          </a:xfrm>
        </p:grpSpPr>
        <p:sp>
          <p:nvSpPr>
            <p:cNvPr id="35" name="Freeform 27"/>
            <p:cNvSpPr>
              <a:spLocks/>
            </p:cNvSpPr>
            <p:nvPr/>
          </p:nvSpPr>
          <p:spPr bwMode="auto">
            <a:xfrm>
              <a:off x="2190751" y="4469706"/>
              <a:ext cx="439738" cy="571500"/>
            </a:xfrm>
            <a:custGeom>
              <a:avLst/>
              <a:gdLst>
                <a:gd name="T0" fmla="*/ 221 w 277"/>
                <a:gd name="T1" fmla="*/ 360 h 360"/>
                <a:gd name="T2" fmla="*/ 0 w 277"/>
                <a:gd name="T3" fmla="*/ 360 h 360"/>
                <a:gd name="T4" fmla="*/ 0 w 277"/>
                <a:gd name="T5" fmla="*/ 0 h 360"/>
                <a:gd name="T6" fmla="*/ 277 w 277"/>
                <a:gd name="T7" fmla="*/ 0 h 360"/>
                <a:gd name="T8" fmla="*/ 277 w 277"/>
                <a:gd name="T9" fmla="*/ 307 h 360"/>
                <a:gd name="T10" fmla="*/ 221 w 277"/>
                <a:gd name="T11" fmla="*/ 360 h 360"/>
              </a:gdLst>
              <a:ahLst/>
              <a:cxnLst>
                <a:cxn ang="0">
                  <a:pos x="T0" y="T1"/>
                </a:cxn>
                <a:cxn ang="0">
                  <a:pos x="T2" y="T3"/>
                </a:cxn>
                <a:cxn ang="0">
                  <a:pos x="T4" y="T5"/>
                </a:cxn>
                <a:cxn ang="0">
                  <a:pos x="T6" y="T7"/>
                </a:cxn>
                <a:cxn ang="0">
                  <a:pos x="T8" y="T9"/>
                </a:cxn>
                <a:cxn ang="0">
                  <a:pos x="T10" y="T11"/>
                </a:cxn>
              </a:cxnLst>
              <a:rect l="0" t="0" r="r" b="b"/>
              <a:pathLst>
                <a:path w="277" h="360">
                  <a:moveTo>
                    <a:pt x="221" y="360"/>
                  </a:moveTo>
                  <a:lnTo>
                    <a:pt x="0" y="360"/>
                  </a:lnTo>
                  <a:lnTo>
                    <a:pt x="0" y="0"/>
                  </a:lnTo>
                  <a:lnTo>
                    <a:pt x="277" y="0"/>
                  </a:lnTo>
                  <a:lnTo>
                    <a:pt x="277" y="307"/>
                  </a:lnTo>
                  <a:lnTo>
                    <a:pt x="221" y="360"/>
                  </a:lnTo>
                  <a:close/>
                </a:path>
              </a:pathLst>
            </a:custGeom>
            <a:solidFill>
              <a:srgbClr val="FFFFFF"/>
            </a:solidFill>
            <a:ln w="49213"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8"/>
            <p:cNvSpPr>
              <a:spLocks/>
            </p:cNvSpPr>
            <p:nvPr/>
          </p:nvSpPr>
          <p:spPr bwMode="auto">
            <a:xfrm>
              <a:off x="2538413" y="4949131"/>
              <a:ext cx="95250" cy="95250"/>
            </a:xfrm>
            <a:custGeom>
              <a:avLst/>
              <a:gdLst>
                <a:gd name="T0" fmla="*/ 60 w 60"/>
                <a:gd name="T1" fmla="*/ 0 h 60"/>
                <a:gd name="T2" fmla="*/ 0 w 60"/>
                <a:gd name="T3" fmla="*/ 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0" y="0"/>
                  </a:lnTo>
                  <a:lnTo>
                    <a:pt x="0" y="60"/>
                  </a:ln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9"/>
            <p:cNvSpPr>
              <a:spLocks/>
            </p:cNvSpPr>
            <p:nvPr/>
          </p:nvSpPr>
          <p:spPr bwMode="auto">
            <a:xfrm>
              <a:off x="2538413" y="4949131"/>
              <a:ext cx="95250" cy="95250"/>
            </a:xfrm>
            <a:custGeom>
              <a:avLst/>
              <a:gdLst>
                <a:gd name="T0" fmla="*/ 60 w 60"/>
                <a:gd name="T1" fmla="*/ 0 h 60"/>
                <a:gd name="T2" fmla="*/ 0 w 60"/>
                <a:gd name="T3" fmla="*/ 0 h 60"/>
                <a:gd name="T4" fmla="*/ 0 w 60"/>
                <a:gd name="T5" fmla="*/ 60 h 60"/>
              </a:gdLst>
              <a:ahLst/>
              <a:cxnLst>
                <a:cxn ang="0">
                  <a:pos x="T0" y="T1"/>
                </a:cxn>
                <a:cxn ang="0">
                  <a:pos x="T2" y="T3"/>
                </a:cxn>
                <a:cxn ang="0">
                  <a:pos x="T4" y="T5"/>
                </a:cxn>
              </a:cxnLst>
              <a:rect l="0" t="0" r="r" b="b"/>
              <a:pathLst>
                <a:path w="60" h="60">
                  <a:moveTo>
                    <a:pt x="60" y="0"/>
                  </a:moveTo>
                  <a:lnTo>
                    <a:pt x="0" y="0"/>
                  </a:lnTo>
                  <a:lnTo>
                    <a:pt x="0" y="60"/>
                  </a:lnTo>
                </a:path>
              </a:pathLst>
            </a:custGeom>
            <a:noFill/>
            <a:ln w="19050" cap="flat">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0"/>
            <p:cNvSpPr>
              <a:spLocks/>
            </p:cNvSpPr>
            <p:nvPr/>
          </p:nvSpPr>
          <p:spPr bwMode="auto">
            <a:xfrm>
              <a:off x="2068513" y="4358581"/>
              <a:ext cx="442913" cy="574675"/>
            </a:xfrm>
            <a:custGeom>
              <a:avLst/>
              <a:gdLst>
                <a:gd name="T0" fmla="*/ 224 w 279"/>
                <a:gd name="T1" fmla="*/ 362 h 362"/>
                <a:gd name="T2" fmla="*/ 0 w 279"/>
                <a:gd name="T3" fmla="*/ 362 h 362"/>
                <a:gd name="T4" fmla="*/ 0 w 279"/>
                <a:gd name="T5" fmla="*/ 0 h 362"/>
                <a:gd name="T6" fmla="*/ 279 w 279"/>
                <a:gd name="T7" fmla="*/ 0 h 362"/>
                <a:gd name="T8" fmla="*/ 279 w 279"/>
                <a:gd name="T9" fmla="*/ 310 h 362"/>
                <a:gd name="T10" fmla="*/ 224 w 279"/>
                <a:gd name="T11" fmla="*/ 362 h 362"/>
              </a:gdLst>
              <a:ahLst/>
              <a:cxnLst>
                <a:cxn ang="0">
                  <a:pos x="T0" y="T1"/>
                </a:cxn>
                <a:cxn ang="0">
                  <a:pos x="T2" y="T3"/>
                </a:cxn>
                <a:cxn ang="0">
                  <a:pos x="T4" y="T5"/>
                </a:cxn>
                <a:cxn ang="0">
                  <a:pos x="T6" y="T7"/>
                </a:cxn>
                <a:cxn ang="0">
                  <a:pos x="T8" y="T9"/>
                </a:cxn>
                <a:cxn ang="0">
                  <a:pos x="T10" y="T11"/>
                </a:cxn>
              </a:cxnLst>
              <a:rect l="0" t="0" r="r" b="b"/>
              <a:pathLst>
                <a:path w="279" h="362">
                  <a:moveTo>
                    <a:pt x="224" y="362"/>
                  </a:moveTo>
                  <a:lnTo>
                    <a:pt x="0" y="362"/>
                  </a:lnTo>
                  <a:lnTo>
                    <a:pt x="0" y="0"/>
                  </a:lnTo>
                  <a:lnTo>
                    <a:pt x="279" y="0"/>
                  </a:lnTo>
                  <a:lnTo>
                    <a:pt x="279" y="310"/>
                  </a:lnTo>
                  <a:lnTo>
                    <a:pt x="224" y="362"/>
                  </a:lnTo>
                  <a:close/>
                </a:path>
              </a:pathLst>
            </a:custGeom>
            <a:solidFill>
              <a:srgbClr val="FFFFFF"/>
            </a:solidFill>
            <a:ln w="49213"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1"/>
            <p:cNvSpPr>
              <a:spLocks/>
            </p:cNvSpPr>
            <p:nvPr/>
          </p:nvSpPr>
          <p:spPr bwMode="auto">
            <a:xfrm>
              <a:off x="2419351" y="4842769"/>
              <a:ext cx="96838" cy="95250"/>
            </a:xfrm>
            <a:custGeom>
              <a:avLst/>
              <a:gdLst>
                <a:gd name="T0" fmla="*/ 61 w 61"/>
                <a:gd name="T1" fmla="*/ 0 h 60"/>
                <a:gd name="T2" fmla="*/ 0 w 61"/>
                <a:gd name="T3" fmla="*/ 0 h 60"/>
                <a:gd name="T4" fmla="*/ 0 w 61"/>
                <a:gd name="T5" fmla="*/ 60 h 60"/>
                <a:gd name="T6" fmla="*/ 61 w 61"/>
                <a:gd name="T7" fmla="*/ 0 h 60"/>
              </a:gdLst>
              <a:ahLst/>
              <a:cxnLst>
                <a:cxn ang="0">
                  <a:pos x="T0" y="T1"/>
                </a:cxn>
                <a:cxn ang="0">
                  <a:pos x="T2" y="T3"/>
                </a:cxn>
                <a:cxn ang="0">
                  <a:pos x="T4" y="T5"/>
                </a:cxn>
                <a:cxn ang="0">
                  <a:pos x="T6" y="T7"/>
                </a:cxn>
              </a:cxnLst>
              <a:rect l="0" t="0" r="r" b="b"/>
              <a:pathLst>
                <a:path w="61" h="60">
                  <a:moveTo>
                    <a:pt x="61" y="0"/>
                  </a:moveTo>
                  <a:lnTo>
                    <a:pt x="0" y="0"/>
                  </a:lnTo>
                  <a:lnTo>
                    <a:pt x="0" y="60"/>
                  </a:lnTo>
                  <a:lnTo>
                    <a:pt x="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2"/>
            <p:cNvSpPr>
              <a:spLocks/>
            </p:cNvSpPr>
            <p:nvPr/>
          </p:nvSpPr>
          <p:spPr bwMode="auto">
            <a:xfrm>
              <a:off x="2419351" y="4842769"/>
              <a:ext cx="96838" cy="95250"/>
            </a:xfrm>
            <a:custGeom>
              <a:avLst/>
              <a:gdLst>
                <a:gd name="T0" fmla="*/ 61 w 61"/>
                <a:gd name="T1" fmla="*/ 0 h 60"/>
                <a:gd name="T2" fmla="*/ 0 w 61"/>
                <a:gd name="T3" fmla="*/ 0 h 60"/>
                <a:gd name="T4" fmla="*/ 0 w 61"/>
                <a:gd name="T5" fmla="*/ 60 h 60"/>
              </a:gdLst>
              <a:ahLst/>
              <a:cxnLst>
                <a:cxn ang="0">
                  <a:pos x="T0" y="T1"/>
                </a:cxn>
                <a:cxn ang="0">
                  <a:pos x="T2" y="T3"/>
                </a:cxn>
                <a:cxn ang="0">
                  <a:pos x="T4" y="T5"/>
                </a:cxn>
              </a:cxnLst>
              <a:rect l="0" t="0" r="r" b="b"/>
              <a:pathLst>
                <a:path w="61" h="60">
                  <a:moveTo>
                    <a:pt x="61" y="0"/>
                  </a:moveTo>
                  <a:lnTo>
                    <a:pt x="0" y="0"/>
                  </a:lnTo>
                  <a:lnTo>
                    <a:pt x="0" y="60"/>
                  </a:lnTo>
                </a:path>
              </a:pathLst>
            </a:custGeom>
            <a:noFill/>
            <a:ln w="19050" cap="flat">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3"/>
            <p:cNvSpPr>
              <a:spLocks/>
            </p:cNvSpPr>
            <p:nvPr/>
          </p:nvSpPr>
          <p:spPr bwMode="auto">
            <a:xfrm>
              <a:off x="2187576" y="4530031"/>
              <a:ext cx="206375" cy="0"/>
            </a:xfrm>
            <a:custGeom>
              <a:avLst/>
              <a:gdLst>
                <a:gd name="T0" fmla="*/ 0 w 130"/>
                <a:gd name="T1" fmla="*/ 130 w 130"/>
                <a:gd name="T2" fmla="*/ 0 w 130"/>
              </a:gdLst>
              <a:ahLst/>
              <a:cxnLst>
                <a:cxn ang="0">
                  <a:pos x="T0" y="0"/>
                </a:cxn>
                <a:cxn ang="0">
                  <a:pos x="T1" y="0"/>
                </a:cxn>
                <a:cxn ang="0">
                  <a:pos x="T2" y="0"/>
                </a:cxn>
              </a:cxnLst>
              <a:rect l="0" t="0" r="r" b="b"/>
              <a:pathLst>
                <a:path w="130">
                  <a:moveTo>
                    <a:pt x="0" y="0"/>
                  </a:moveTo>
                  <a:lnTo>
                    <a:pt x="13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34"/>
            <p:cNvSpPr>
              <a:spLocks noChangeShapeType="1"/>
            </p:cNvSpPr>
            <p:nvPr/>
          </p:nvSpPr>
          <p:spPr bwMode="auto">
            <a:xfrm>
              <a:off x="2187576" y="4530031"/>
              <a:ext cx="206375" cy="0"/>
            </a:xfrm>
            <a:prstGeom prst="line">
              <a:avLst/>
            </a:prstGeom>
            <a:noFill/>
            <a:ln w="33338"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5"/>
            <p:cNvSpPr>
              <a:spLocks/>
            </p:cNvSpPr>
            <p:nvPr/>
          </p:nvSpPr>
          <p:spPr bwMode="auto">
            <a:xfrm>
              <a:off x="2187576" y="4633219"/>
              <a:ext cx="206375" cy="0"/>
            </a:xfrm>
            <a:custGeom>
              <a:avLst/>
              <a:gdLst>
                <a:gd name="T0" fmla="*/ 0 w 130"/>
                <a:gd name="T1" fmla="*/ 130 w 130"/>
                <a:gd name="T2" fmla="*/ 0 w 130"/>
              </a:gdLst>
              <a:ahLst/>
              <a:cxnLst>
                <a:cxn ang="0">
                  <a:pos x="T0" y="0"/>
                </a:cxn>
                <a:cxn ang="0">
                  <a:pos x="T1" y="0"/>
                </a:cxn>
                <a:cxn ang="0">
                  <a:pos x="T2" y="0"/>
                </a:cxn>
              </a:cxnLst>
              <a:rect l="0" t="0" r="r" b="b"/>
              <a:pathLst>
                <a:path w="130">
                  <a:moveTo>
                    <a:pt x="0" y="0"/>
                  </a:moveTo>
                  <a:lnTo>
                    <a:pt x="13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36"/>
            <p:cNvSpPr>
              <a:spLocks noChangeShapeType="1"/>
            </p:cNvSpPr>
            <p:nvPr/>
          </p:nvSpPr>
          <p:spPr bwMode="auto">
            <a:xfrm>
              <a:off x="2187576" y="4633219"/>
              <a:ext cx="206375" cy="0"/>
            </a:xfrm>
            <a:prstGeom prst="line">
              <a:avLst/>
            </a:prstGeom>
            <a:noFill/>
            <a:ln w="33338"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7"/>
            <p:cNvSpPr>
              <a:spLocks/>
            </p:cNvSpPr>
            <p:nvPr/>
          </p:nvSpPr>
          <p:spPr bwMode="auto">
            <a:xfrm>
              <a:off x="2187576" y="4731644"/>
              <a:ext cx="206375" cy="0"/>
            </a:xfrm>
            <a:custGeom>
              <a:avLst/>
              <a:gdLst>
                <a:gd name="T0" fmla="*/ 0 w 130"/>
                <a:gd name="T1" fmla="*/ 130 w 130"/>
                <a:gd name="T2" fmla="*/ 0 w 130"/>
              </a:gdLst>
              <a:ahLst/>
              <a:cxnLst>
                <a:cxn ang="0">
                  <a:pos x="T0" y="0"/>
                </a:cxn>
                <a:cxn ang="0">
                  <a:pos x="T1" y="0"/>
                </a:cxn>
                <a:cxn ang="0">
                  <a:pos x="T2" y="0"/>
                </a:cxn>
              </a:cxnLst>
              <a:rect l="0" t="0" r="r" b="b"/>
              <a:pathLst>
                <a:path w="130">
                  <a:moveTo>
                    <a:pt x="0" y="0"/>
                  </a:moveTo>
                  <a:lnTo>
                    <a:pt x="13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38"/>
            <p:cNvSpPr>
              <a:spLocks noChangeShapeType="1"/>
            </p:cNvSpPr>
            <p:nvPr/>
          </p:nvSpPr>
          <p:spPr bwMode="auto">
            <a:xfrm>
              <a:off x="2187576" y="4731644"/>
              <a:ext cx="206375" cy="0"/>
            </a:xfrm>
            <a:prstGeom prst="line">
              <a:avLst/>
            </a:prstGeom>
            <a:noFill/>
            <a:ln w="33338"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p:cNvGrpSpPr/>
          <p:nvPr/>
        </p:nvGrpSpPr>
        <p:grpSpPr>
          <a:xfrm>
            <a:off x="6247294" y="4293384"/>
            <a:ext cx="573087" cy="709613"/>
            <a:chOff x="6310313" y="4342706"/>
            <a:chExt cx="573087" cy="709613"/>
          </a:xfrm>
        </p:grpSpPr>
        <p:sp>
          <p:nvSpPr>
            <p:cNvPr id="48" name="AutoShape 40"/>
            <p:cNvSpPr>
              <a:spLocks noChangeAspect="1" noChangeArrowheads="1" noTextEdit="1"/>
            </p:cNvSpPr>
            <p:nvPr/>
          </p:nvSpPr>
          <p:spPr bwMode="auto">
            <a:xfrm>
              <a:off x="6310313" y="4342706"/>
              <a:ext cx="573087"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42"/>
            <p:cNvSpPr>
              <a:spLocks noChangeArrowheads="1"/>
            </p:cNvSpPr>
            <p:nvPr/>
          </p:nvSpPr>
          <p:spPr bwMode="auto">
            <a:xfrm>
              <a:off x="6337300" y="4364931"/>
              <a:ext cx="523875" cy="668338"/>
            </a:xfrm>
            <a:prstGeom prst="rect">
              <a:avLst/>
            </a:prstGeom>
            <a:solidFill>
              <a:srgbClr val="FFFFFF"/>
            </a:solidFill>
            <a:ln w="42863"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Rectangle 43"/>
            <p:cNvSpPr>
              <a:spLocks noChangeArrowheads="1"/>
            </p:cNvSpPr>
            <p:nvPr/>
          </p:nvSpPr>
          <p:spPr bwMode="auto">
            <a:xfrm>
              <a:off x="6394450" y="4422081"/>
              <a:ext cx="404812" cy="263525"/>
            </a:xfrm>
            <a:prstGeom prst="rect">
              <a:avLst/>
            </a:prstGeom>
            <a:noFill/>
            <a:ln w="15875" cap="flat">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Rectangle 44"/>
            <p:cNvSpPr>
              <a:spLocks noChangeArrowheads="1"/>
            </p:cNvSpPr>
            <p:nvPr/>
          </p:nvSpPr>
          <p:spPr bwMode="auto">
            <a:xfrm>
              <a:off x="6394450" y="4720531"/>
              <a:ext cx="404812" cy="263525"/>
            </a:xfrm>
            <a:prstGeom prst="rect">
              <a:avLst/>
            </a:prstGeom>
            <a:noFill/>
            <a:ln w="15875" cap="flat">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5"/>
            <p:cNvSpPr>
              <a:spLocks/>
            </p:cNvSpPr>
            <p:nvPr/>
          </p:nvSpPr>
          <p:spPr bwMode="auto">
            <a:xfrm>
              <a:off x="6513513" y="4525269"/>
              <a:ext cx="163512" cy="57150"/>
            </a:xfrm>
            <a:custGeom>
              <a:avLst/>
              <a:gdLst>
                <a:gd name="T0" fmla="*/ 43 w 43"/>
                <a:gd name="T1" fmla="*/ 7 h 15"/>
                <a:gd name="T2" fmla="*/ 35 w 43"/>
                <a:gd name="T3" fmla="*/ 15 h 15"/>
                <a:gd name="T4" fmla="*/ 8 w 43"/>
                <a:gd name="T5" fmla="*/ 15 h 15"/>
                <a:gd name="T6" fmla="*/ 0 w 43"/>
                <a:gd name="T7" fmla="*/ 7 h 15"/>
                <a:gd name="T8" fmla="*/ 0 w 43"/>
                <a:gd name="T9" fmla="*/ 7 h 15"/>
                <a:gd name="T10" fmla="*/ 8 w 43"/>
                <a:gd name="T11" fmla="*/ 0 h 15"/>
                <a:gd name="T12" fmla="*/ 35 w 43"/>
                <a:gd name="T13" fmla="*/ 0 h 15"/>
                <a:gd name="T14" fmla="*/ 43 w 43"/>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43" y="7"/>
                  </a:moveTo>
                  <a:cubicBezTo>
                    <a:pt x="43" y="12"/>
                    <a:pt x="39" y="15"/>
                    <a:pt x="35" y="15"/>
                  </a:cubicBezTo>
                  <a:cubicBezTo>
                    <a:pt x="8" y="15"/>
                    <a:pt x="8" y="15"/>
                    <a:pt x="8" y="15"/>
                  </a:cubicBezTo>
                  <a:cubicBezTo>
                    <a:pt x="3" y="15"/>
                    <a:pt x="0" y="12"/>
                    <a:pt x="0" y="7"/>
                  </a:cubicBezTo>
                  <a:cubicBezTo>
                    <a:pt x="0" y="7"/>
                    <a:pt x="0" y="7"/>
                    <a:pt x="0" y="7"/>
                  </a:cubicBezTo>
                  <a:cubicBezTo>
                    <a:pt x="0" y="3"/>
                    <a:pt x="3" y="0"/>
                    <a:pt x="8" y="0"/>
                  </a:cubicBezTo>
                  <a:cubicBezTo>
                    <a:pt x="35" y="0"/>
                    <a:pt x="35" y="0"/>
                    <a:pt x="35" y="0"/>
                  </a:cubicBezTo>
                  <a:cubicBezTo>
                    <a:pt x="39" y="0"/>
                    <a:pt x="43" y="3"/>
                    <a:pt x="43" y="7"/>
                  </a:cubicBezTo>
                  <a:close/>
                </a:path>
              </a:pathLst>
            </a:custGeom>
            <a:noFill/>
            <a:ln w="15875" cap="flat">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6"/>
            <p:cNvSpPr>
              <a:spLocks/>
            </p:cNvSpPr>
            <p:nvPr/>
          </p:nvSpPr>
          <p:spPr bwMode="auto">
            <a:xfrm>
              <a:off x="6513513" y="4826894"/>
              <a:ext cx="163512" cy="57150"/>
            </a:xfrm>
            <a:custGeom>
              <a:avLst/>
              <a:gdLst>
                <a:gd name="T0" fmla="*/ 43 w 43"/>
                <a:gd name="T1" fmla="*/ 8 h 15"/>
                <a:gd name="T2" fmla="*/ 35 w 43"/>
                <a:gd name="T3" fmla="*/ 15 h 15"/>
                <a:gd name="T4" fmla="*/ 8 w 43"/>
                <a:gd name="T5" fmla="*/ 15 h 15"/>
                <a:gd name="T6" fmla="*/ 0 w 43"/>
                <a:gd name="T7" fmla="*/ 8 h 15"/>
                <a:gd name="T8" fmla="*/ 0 w 43"/>
                <a:gd name="T9" fmla="*/ 8 h 15"/>
                <a:gd name="T10" fmla="*/ 8 w 43"/>
                <a:gd name="T11" fmla="*/ 0 h 15"/>
                <a:gd name="T12" fmla="*/ 35 w 43"/>
                <a:gd name="T13" fmla="*/ 0 h 15"/>
                <a:gd name="T14" fmla="*/ 43 w 43"/>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43" y="8"/>
                  </a:moveTo>
                  <a:cubicBezTo>
                    <a:pt x="43" y="12"/>
                    <a:pt x="39" y="15"/>
                    <a:pt x="35" y="15"/>
                  </a:cubicBezTo>
                  <a:cubicBezTo>
                    <a:pt x="8" y="15"/>
                    <a:pt x="8" y="15"/>
                    <a:pt x="8" y="15"/>
                  </a:cubicBezTo>
                  <a:cubicBezTo>
                    <a:pt x="3" y="15"/>
                    <a:pt x="0" y="12"/>
                    <a:pt x="0" y="8"/>
                  </a:cubicBezTo>
                  <a:cubicBezTo>
                    <a:pt x="0" y="8"/>
                    <a:pt x="0" y="8"/>
                    <a:pt x="0" y="8"/>
                  </a:cubicBezTo>
                  <a:cubicBezTo>
                    <a:pt x="0" y="4"/>
                    <a:pt x="3" y="0"/>
                    <a:pt x="8" y="0"/>
                  </a:cubicBezTo>
                  <a:cubicBezTo>
                    <a:pt x="35" y="0"/>
                    <a:pt x="35" y="0"/>
                    <a:pt x="35" y="0"/>
                  </a:cubicBezTo>
                  <a:cubicBezTo>
                    <a:pt x="39" y="0"/>
                    <a:pt x="43" y="4"/>
                    <a:pt x="43" y="8"/>
                  </a:cubicBezTo>
                  <a:close/>
                </a:path>
              </a:pathLst>
            </a:custGeom>
            <a:noFill/>
            <a:ln w="15875" cap="flat">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6940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47</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1415772" cy="461665"/>
          </a:xfrm>
          <a:prstGeom prst="rect">
            <a:avLst/>
          </a:prstGeom>
          <a:noFill/>
        </p:spPr>
        <p:txBody>
          <a:bodyPr wrap="none" rtlCol="0">
            <a:spAutoFit/>
          </a:bodyPr>
          <a:lstStyle/>
          <a:p>
            <a:r>
              <a:rPr lang="zh-CN" altLang="en-US" sz="2400" b="1">
                <a:solidFill>
                  <a:schemeClr val="accent6"/>
                </a:solidFill>
              </a:rPr>
              <a:t>应用场景</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3314" name="Picture 2" descr="t8-13"/>
          <p:cNvPicPr>
            <a:picLocks noChangeAspect="1" noChangeArrowheads="1"/>
          </p:cNvPicPr>
          <p:nvPr/>
        </p:nvPicPr>
        <p:blipFill>
          <a:blip r:embed="rId3" cstate="print">
            <a:extLst>
              <a:ext uri="{28A0092B-C50C-407E-A947-70E740481C1C}">
                <a14:useLocalDpi xmlns:a14="http://schemas.microsoft.com/office/drawing/2010/main" val="0"/>
              </a:ext>
            </a:extLst>
          </a:blip>
          <a:srcRect t="1553" b="1578"/>
          <a:stretch>
            <a:fillRect/>
          </a:stretch>
        </p:blipFill>
        <p:spPr bwMode="auto">
          <a:xfrm>
            <a:off x="3167777" y="1240605"/>
            <a:ext cx="5932058" cy="452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5193801"/>
            <a:ext cx="6463145" cy="923330"/>
          </a:xfrm>
          <a:prstGeom prst="rect">
            <a:avLst/>
          </a:prstGeom>
          <a:solidFill>
            <a:schemeClr val="tx1">
              <a:lumMod val="75000"/>
              <a:lumOff val="25000"/>
            </a:schemeClr>
          </a:solidFill>
        </p:spPr>
        <p:txBody>
          <a:bodyPr wrap="square">
            <a:spAutoFit/>
          </a:bodyPr>
          <a:lstStyle/>
          <a:p>
            <a:pPr>
              <a:lnSpc>
                <a:spcPct val="150000"/>
              </a:lnSpc>
            </a:pPr>
            <a:r>
              <a:rPr lang="zh-CN" altLang="en-US" smtClean="0">
                <a:solidFill>
                  <a:schemeClr val="bg1"/>
                </a:solidFill>
              </a:rPr>
              <a:t>使用</a:t>
            </a:r>
            <a:r>
              <a:rPr lang="en-US" altLang="zh-CN">
                <a:solidFill>
                  <a:schemeClr val="bg1"/>
                </a:solidFill>
              </a:rPr>
              <a:t>OpenStack</a:t>
            </a:r>
            <a:r>
              <a:rPr lang="zh-CN" altLang="en-US">
                <a:solidFill>
                  <a:schemeClr val="bg1"/>
                </a:solidFill>
              </a:rPr>
              <a:t>的认证服务</a:t>
            </a:r>
            <a:r>
              <a:rPr lang="en-US" altLang="zh-CN" b="1">
                <a:solidFill>
                  <a:schemeClr val="accent4"/>
                </a:solidFill>
              </a:rPr>
              <a:t>Keystone</a:t>
            </a:r>
            <a:r>
              <a:rPr lang="zh-CN" altLang="en-US">
                <a:solidFill>
                  <a:schemeClr val="bg1"/>
                </a:solidFill>
              </a:rPr>
              <a:t>，目的在于</a:t>
            </a:r>
            <a:r>
              <a:rPr lang="zh-CN" altLang="en-US" b="1">
                <a:solidFill>
                  <a:schemeClr val="accent4"/>
                </a:solidFill>
              </a:rPr>
              <a:t>实现统一</a:t>
            </a:r>
            <a:r>
              <a:rPr lang="en-US" altLang="zh-CN" b="1">
                <a:solidFill>
                  <a:schemeClr val="accent4"/>
                </a:solidFill>
              </a:rPr>
              <a:t>OpenStack</a:t>
            </a:r>
            <a:r>
              <a:rPr lang="zh-CN" altLang="en-US" b="1">
                <a:solidFill>
                  <a:schemeClr val="accent4"/>
                </a:solidFill>
              </a:rPr>
              <a:t>各个项目间的认证管理</a:t>
            </a:r>
            <a:r>
              <a:rPr lang="zh-CN" altLang="en-US">
                <a:solidFill>
                  <a:schemeClr val="bg1"/>
                </a:solidFill>
              </a:rPr>
              <a:t>。</a:t>
            </a:r>
          </a:p>
        </p:txBody>
      </p:sp>
      <p:sp>
        <p:nvSpPr>
          <p:cNvPr id="8" name="矩形 7"/>
          <p:cNvSpPr/>
          <p:nvPr/>
        </p:nvSpPr>
        <p:spPr>
          <a:xfrm>
            <a:off x="47459" y="1375390"/>
            <a:ext cx="3120318" cy="2862322"/>
          </a:xfrm>
          <a:prstGeom prst="rect">
            <a:avLst/>
          </a:prstGeom>
        </p:spPr>
        <p:txBody>
          <a:bodyPr wrap="square">
            <a:spAutoFit/>
          </a:bodyPr>
          <a:lstStyle/>
          <a:p>
            <a:pPr>
              <a:lnSpc>
                <a:spcPct val="150000"/>
              </a:lnSpc>
            </a:pPr>
            <a:r>
              <a:rPr lang="en-US" altLang="zh-CN" sz="2000" dirty="0">
                <a:solidFill>
                  <a:schemeClr val="tx1">
                    <a:lumMod val="75000"/>
                    <a:lumOff val="25000"/>
                  </a:schemeClr>
                </a:solidFill>
              </a:rPr>
              <a:t>Swift</a:t>
            </a:r>
            <a:r>
              <a:rPr lang="zh-CN" altLang="en-US" sz="2000" dirty="0">
                <a:solidFill>
                  <a:schemeClr val="tx1">
                    <a:lumMod val="75000"/>
                    <a:lumOff val="25000"/>
                  </a:schemeClr>
                </a:solidFill>
              </a:rPr>
              <a:t>主要有三个组成部分：</a:t>
            </a:r>
            <a:r>
              <a:rPr lang="en-US" altLang="zh-CN" sz="2000" b="1" dirty="0">
                <a:solidFill>
                  <a:schemeClr val="tx1">
                    <a:lumMod val="75000"/>
                    <a:lumOff val="25000"/>
                  </a:schemeClr>
                </a:solidFill>
              </a:rPr>
              <a:t>Proxy Server</a:t>
            </a:r>
            <a:r>
              <a:rPr lang="zh-CN" altLang="en-US" sz="2000" dirty="0">
                <a:solidFill>
                  <a:schemeClr val="tx1">
                    <a:lumMod val="75000"/>
                    <a:lumOff val="25000"/>
                  </a:schemeClr>
                </a:solidFill>
              </a:rPr>
              <a:t>、</a:t>
            </a:r>
            <a:r>
              <a:rPr lang="en-US" altLang="zh-CN" sz="2000" b="1" dirty="0">
                <a:solidFill>
                  <a:schemeClr val="tx1">
                    <a:lumMod val="75000"/>
                    <a:lumOff val="25000"/>
                  </a:schemeClr>
                </a:solidFill>
              </a:rPr>
              <a:t>Storage Server</a:t>
            </a:r>
            <a:r>
              <a:rPr lang="zh-CN" altLang="en-US" sz="2000" dirty="0">
                <a:solidFill>
                  <a:schemeClr val="tx1">
                    <a:lumMod val="75000"/>
                    <a:lumOff val="25000"/>
                  </a:schemeClr>
                </a:solidFill>
              </a:rPr>
              <a:t>和</a:t>
            </a:r>
            <a:r>
              <a:rPr lang="en-US" altLang="zh-CN" sz="2000" b="1" dirty="0">
                <a:solidFill>
                  <a:schemeClr val="tx1">
                    <a:lumMod val="75000"/>
                    <a:lumOff val="25000"/>
                  </a:schemeClr>
                </a:solidFill>
              </a:rPr>
              <a:t>Consistency Server</a:t>
            </a:r>
            <a:r>
              <a:rPr lang="zh-CN" altLang="en-US" sz="2000" dirty="0">
                <a:solidFill>
                  <a:schemeClr val="tx1">
                    <a:lumMod val="75000"/>
                    <a:lumOff val="25000"/>
                  </a:schemeClr>
                </a:solidFill>
              </a:rPr>
              <a:t>。其中</a:t>
            </a:r>
            <a:r>
              <a:rPr lang="en-US" altLang="zh-CN" sz="2000" dirty="0">
                <a:solidFill>
                  <a:schemeClr val="tx1">
                    <a:lumMod val="75000"/>
                    <a:lumOff val="25000"/>
                  </a:schemeClr>
                </a:solidFill>
              </a:rPr>
              <a:t>Storage</a:t>
            </a:r>
            <a:r>
              <a:rPr lang="zh-CN" altLang="en-US" sz="2000" dirty="0">
                <a:solidFill>
                  <a:schemeClr val="tx1">
                    <a:lumMod val="75000"/>
                    <a:lumOff val="25000"/>
                  </a:schemeClr>
                </a:solidFill>
              </a:rPr>
              <a:t>和</a:t>
            </a:r>
            <a:r>
              <a:rPr lang="en-US" altLang="zh-CN" sz="2000" dirty="0">
                <a:solidFill>
                  <a:schemeClr val="tx1">
                    <a:lumMod val="75000"/>
                    <a:lumOff val="25000"/>
                  </a:schemeClr>
                </a:solidFill>
              </a:rPr>
              <a:t>Consistency</a:t>
            </a:r>
            <a:r>
              <a:rPr lang="zh-CN" altLang="en-US" sz="2000" dirty="0">
                <a:solidFill>
                  <a:schemeClr val="tx1">
                    <a:lumMod val="75000"/>
                    <a:lumOff val="25000"/>
                  </a:schemeClr>
                </a:solidFill>
              </a:rPr>
              <a:t>服务均允许在</a:t>
            </a:r>
            <a:r>
              <a:rPr lang="en-US" altLang="zh-CN" sz="2000" dirty="0">
                <a:solidFill>
                  <a:schemeClr val="tx1">
                    <a:lumMod val="75000"/>
                    <a:lumOff val="25000"/>
                  </a:schemeClr>
                </a:solidFill>
              </a:rPr>
              <a:t>Storage Node</a:t>
            </a:r>
            <a:r>
              <a:rPr lang="zh-CN" altLang="en-US" sz="2000" dirty="0">
                <a:solidFill>
                  <a:schemeClr val="tx1">
                    <a:lumMod val="75000"/>
                    <a:lumOff val="25000"/>
                  </a:schemeClr>
                </a:solidFill>
              </a:rPr>
              <a:t>上</a:t>
            </a:r>
            <a:r>
              <a:rPr lang="zh-CN" altLang="en-US" sz="2000" dirty="0" smtClean="0">
                <a:solidFill>
                  <a:schemeClr val="tx1">
                    <a:lumMod val="75000"/>
                    <a:lumOff val="25000"/>
                  </a:schemeClr>
                </a:solidFill>
              </a:rPr>
              <a:t>。</a:t>
            </a:r>
            <a:endParaRPr lang="zh-CN" altLang="en-US" sz="2000" dirty="0">
              <a:solidFill>
                <a:schemeClr val="tx1">
                  <a:lumMod val="75000"/>
                  <a:lumOff val="25000"/>
                </a:schemeClr>
              </a:solidFill>
            </a:endParaRPr>
          </a:p>
        </p:txBody>
      </p:sp>
    </p:spTree>
    <p:extLst>
      <p:ext uri="{BB962C8B-B14F-4D97-AF65-F5344CB8AC3E}">
        <p14:creationId xmlns:p14="http://schemas.microsoft.com/office/powerpoint/2010/main" val="184507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67383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060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2020215"/>
            <a:ext cx="9144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CF730C6D-5BB4-4F63-9D16-9EBF769D35DB}" type="slidenum">
              <a:rPr lang="zh-CN" altLang="en-US" smtClean="0"/>
              <a:pPr/>
              <a:t>48</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46244" y="3752002"/>
            <a:ext cx="3544460" cy="216982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对外</a:t>
            </a:r>
            <a:r>
              <a:rPr lang="zh-CN" altLang="en-US">
                <a:solidFill>
                  <a:schemeClr val="tx1">
                    <a:lumMod val="75000"/>
                    <a:lumOff val="25000"/>
                  </a:schemeClr>
                </a:solidFill>
              </a:rPr>
              <a:t>提供对象服务</a:t>
            </a:r>
            <a:r>
              <a:rPr lang="en-US" altLang="zh-CN" smtClean="0">
                <a:solidFill>
                  <a:schemeClr val="tx1">
                    <a:lumMod val="75000"/>
                    <a:lumOff val="25000"/>
                  </a:schemeClr>
                </a:solidFill>
              </a:rPr>
              <a:t>API</a:t>
            </a: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查找</a:t>
            </a:r>
            <a:r>
              <a:rPr lang="zh-CN" altLang="en-US">
                <a:solidFill>
                  <a:schemeClr val="tx1">
                    <a:lumMod val="75000"/>
                    <a:lumOff val="25000"/>
                  </a:schemeClr>
                </a:solidFill>
              </a:rPr>
              <a:t>服务</a:t>
            </a:r>
            <a:r>
              <a:rPr lang="zh-CN" altLang="en-US" smtClean="0">
                <a:solidFill>
                  <a:schemeClr val="tx1">
                    <a:lumMod val="75000"/>
                    <a:lumOff val="25000"/>
                  </a:schemeClr>
                </a:solidFill>
              </a:rPr>
              <a:t>地址</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转发</a:t>
            </a:r>
            <a:r>
              <a:rPr lang="zh-CN" altLang="en-US">
                <a:solidFill>
                  <a:schemeClr val="tx1">
                    <a:lumMod val="75000"/>
                    <a:lumOff val="25000"/>
                  </a:schemeClr>
                </a:solidFill>
              </a:rPr>
              <a:t>用户请求至相应的账户、容器或者对象</a:t>
            </a:r>
            <a:r>
              <a:rPr lang="zh-CN" altLang="en-US" smtClean="0">
                <a:solidFill>
                  <a:schemeClr val="tx1">
                    <a:lumMod val="75000"/>
                    <a:lumOff val="25000"/>
                  </a:schemeClr>
                </a:solidFill>
              </a:rPr>
              <a:t>服务</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进行</a:t>
            </a:r>
            <a:r>
              <a:rPr lang="zh-CN" altLang="en-US">
                <a:solidFill>
                  <a:schemeClr val="tx1">
                    <a:lumMod val="75000"/>
                    <a:lumOff val="25000"/>
                  </a:schemeClr>
                </a:solidFill>
              </a:rPr>
              <a:t>横向扩展来均衡</a:t>
            </a:r>
            <a:r>
              <a:rPr lang="zh-CN" altLang="en-US" smtClean="0">
                <a:solidFill>
                  <a:schemeClr val="tx1">
                    <a:lumMod val="75000"/>
                    <a:lumOff val="25000"/>
                  </a:schemeClr>
                </a:solidFill>
              </a:rPr>
              <a:t>负载</a:t>
            </a:r>
            <a:endParaRPr lang="zh-CN" altLang="en-US">
              <a:solidFill>
                <a:schemeClr val="tx1">
                  <a:lumMod val="75000"/>
                  <a:lumOff val="25000"/>
                </a:schemeClr>
              </a:solidFill>
            </a:endParaRPr>
          </a:p>
        </p:txBody>
      </p:sp>
      <p:sp>
        <p:nvSpPr>
          <p:cNvPr id="5" name="椭圆 4"/>
          <p:cNvSpPr/>
          <p:nvPr/>
        </p:nvSpPr>
        <p:spPr>
          <a:xfrm>
            <a:off x="1703726"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1</a:t>
            </a:r>
            <a:endParaRPr lang="zh-CN" altLang="en-US" sz="3600">
              <a:latin typeface="Impact" panose="020B0806030902050204" pitchFamily="34" charset="0"/>
            </a:endParaRPr>
          </a:p>
        </p:txBody>
      </p:sp>
      <p:sp>
        <p:nvSpPr>
          <p:cNvPr id="11" name="椭圆 10"/>
          <p:cNvSpPr/>
          <p:nvPr/>
        </p:nvSpPr>
        <p:spPr>
          <a:xfrm>
            <a:off x="6121623"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2</a:t>
            </a:r>
            <a:endParaRPr lang="zh-CN" altLang="en-US" sz="3600">
              <a:latin typeface="Impact" panose="020B0806030902050204" pitchFamily="34" charset="0"/>
            </a:endParaRPr>
          </a:p>
        </p:txBody>
      </p:sp>
      <p:sp>
        <p:nvSpPr>
          <p:cNvPr id="18" name="矩形 17"/>
          <p:cNvSpPr/>
          <p:nvPr/>
        </p:nvSpPr>
        <p:spPr>
          <a:xfrm>
            <a:off x="696344"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05647" y="3044495"/>
            <a:ext cx="1411412" cy="646331"/>
          </a:xfrm>
          <a:prstGeom prst="rect">
            <a:avLst/>
          </a:prstGeom>
        </p:spPr>
        <p:txBody>
          <a:bodyPr wrap="none">
            <a:spAutoFit/>
          </a:bodyPr>
          <a:lstStyle/>
          <a:p>
            <a:r>
              <a:rPr lang="zh-CN" altLang="en-US" sz="2000" b="1">
                <a:solidFill>
                  <a:schemeClr val="bg1"/>
                </a:solidFill>
              </a:rPr>
              <a:t>代理</a:t>
            </a:r>
            <a:r>
              <a:rPr lang="zh-CN" altLang="en-US" sz="2000" b="1" smtClean="0">
                <a:solidFill>
                  <a:schemeClr val="bg1"/>
                </a:solidFill>
              </a:rPr>
              <a:t>服务</a:t>
            </a:r>
            <a:endParaRPr lang="en-US" altLang="zh-CN" sz="2000" b="1" smtClean="0">
              <a:solidFill>
                <a:schemeClr val="bg1"/>
              </a:solidFill>
            </a:endParaRPr>
          </a:p>
          <a:p>
            <a:r>
              <a:rPr lang="en-US" altLang="zh-CN" sz="1600" smtClean="0">
                <a:solidFill>
                  <a:schemeClr val="bg1"/>
                </a:solidFill>
              </a:rPr>
              <a:t>Proxy Server</a:t>
            </a:r>
            <a:endParaRPr lang="zh-CN" altLang="en-US" sz="1600">
              <a:solidFill>
                <a:schemeClr val="bg1"/>
              </a:solidFill>
            </a:endParaRPr>
          </a:p>
        </p:txBody>
      </p:sp>
      <p:grpSp>
        <p:nvGrpSpPr>
          <p:cNvPr id="29" name="组合 28"/>
          <p:cNvGrpSpPr/>
          <p:nvPr/>
        </p:nvGrpSpPr>
        <p:grpSpPr>
          <a:xfrm>
            <a:off x="1076706" y="3044496"/>
            <a:ext cx="574712" cy="588484"/>
            <a:chOff x="999730" y="2965675"/>
            <a:chExt cx="728663" cy="746125"/>
          </a:xfrm>
        </p:grpSpPr>
        <p:sp>
          <p:nvSpPr>
            <p:cNvPr id="22" name="Freeform 5"/>
            <p:cNvSpPr>
              <a:spLocks/>
            </p:cNvSpPr>
            <p:nvPr/>
          </p:nvSpPr>
          <p:spPr bwMode="auto">
            <a:xfrm>
              <a:off x="999730" y="3426050"/>
              <a:ext cx="614363" cy="285750"/>
            </a:xfrm>
            <a:custGeom>
              <a:avLst/>
              <a:gdLst>
                <a:gd name="T0" fmla="*/ 161 w 161"/>
                <a:gd name="T1" fmla="*/ 75 h 75"/>
                <a:gd name="T2" fmla="*/ 81 w 161"/>
                <a:gd name="T3" fmla="*/ 0 h 75"/>
                <a:gd name="T4" fmla="*/ 0 w 161"/>
                <a:gd name="T5" fmla="*/ 75 h 75"/>
                <a:gd name="T6" fmla="*/ 161 w 161"/>
                <a:gd name="T7" fmla="*/ 75 h 75"/>
              </a:gdLst>
              <a:ahLst/>
              <a:cxnLst>
                <a:cxn ang="0">
                  <a:pos x="T0" y="T1"/>
                </a:cxn>
                <a:cxn ang="0">
                  <a:pos x="T2" y="T3"/>
                </a:cxn>
                <a:cxn ang="0">
                  <a:pos x="T4" y="T5"/>
                </a:cxn>
                <a:cxn ang="0">
                  <a:pos x="T6" y="T7"/>
                </a:cxn>
              </a:cxnLst>
              <a:rect l="0" t="0" r="r" b="b"/>
              <a:pathLst>
                <a:path w="161" h="75">
                  <a:moveTo>
                    <a:pt x="161" y="75"/>
                  </a:moveTo>
                  <a:cubicBezTo>
                    <a:pt x="158" y="33"/>
                    <a:pt x="123" y="0"/>
                    <a:pt x="81" y="0"/>
                  </a:cubicBezTo>
                  <a:cubicBezTo>
                    <a:pt x="38" y="0"/>
                    <a:pt x="3" y="33"/>
                    <a:pt x="0" y="75"/>
                  </a:cubicBezTo>
                  <a:lnTo>
                    <a:pt x="161" y="75"/>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p:cNvSpPr>
            <p:nvPr/>
          </p:nvSpPr>
          <p:spPr bwMode="auto">
            <a:xfrm>
              <a:off x="999730" y="3426050"/>
              <a:ext cx="614363" cy="285750"/>
            </a:xfrm>
            <a:custGeom>
              <a:avLst/>
              <a:gdLst>
                <a:gd name="T0" fmla="*/ 161 w 161"/>
                <a:gd name="T1" fmla="*/ 75 h 75"/>
                <a:gd name="T2" fmla="*/ 81 w 161"/>
                <a:gd name="T3" fmla="*/ 0 h 75"/>
                <a:gd name="T4" fmla="*/ 0 w 161"/>
                <a:gd name="T5" fmla="*/ 75 h 75"/>
                <a:gd name="T6" fmla="*/ 161 w 161"/>
                <a:gd name="T7" fmla="*/ 75 h 75"/>
              </a:gdLst>
              <a:ahLst/>
              <a:cxnLst>
                <a:cxn ang="0">
                  <a:pos x="T0" y="T1"/>
                </a:cxn>
                <a:cxn ang="0">
                  <a:pos x="T2" y="T3"/>
                </a:cxn>
                <a:cxn ang="0">
                  <a:pos x="T4" y="T5"/>
                </a:cxn>
                <a:cxn ang="0">
                  <a:pos x="T6" y="T7"/>
                </a:cxn>
              </a:cxnLst>
              <a:rect l="0" t="0" r="r" b="b"/>
              <a:pathLst>
                <a:path w="161" h="75">
                  <a:moveTo>
                    <a:pt x="161" y="75"/>
                  </a:moveTo>
                  <a:cubicBezTo>
                    <a:pt x="158" y="33"/>
                    <a:pt x="123" y="0"/>
                    <a:pt x="81" y="0"/>
                  </a:cubicBezTo>
                  <a:cubicBezTo>
                    <a:pt x="38" y="0"/>
                    <a:pt x="3" y="33"/>
                    <a:pt x="0" y="75"/>
                  </a:cubicBezTo>
                  <a:lnTo>
                    <a:pt x="161" y="75"/>
                  </a:ln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1010842" y="2965675"/>
              <a:ext cx="592138" cy="590550"/>
            </a:xfrm>
            <a:custGeom>
              <a:avLst/>
              <a:gdLst>
                <a:gd name="T0" fmla="*/ 125 w 155"/>
                <a:gd name="T1" fmla="*/ 26 h 155"/>
                <a:gd name="T2" fmla="*/ 129 w 155"/>
                <a:gd name="T3" fmla="*/ 125 h 155"/>
                <a:gd name="T4" fmla="*/ 129 w 155"/>
                <a:gd name="T5" fmla="*/ 125 h 155"/>
                <a:gd name="T6" fmla="*/ 30 w 155"/>
                <a:gd name="T7" fmla="*/ 129 h 155"/>
                <a:gd name="T8" fmla="*/ 30 w 155"/>
                <a:gd name="T9" fmla="*/ 129 h 155"/>
                <a:gd name="T10" fmla="*/ 26 w 155"/>
                <a:gd name="T11" fmla="*/ 30 h 155"/>
                <a:gd name="T12" fmla="*/ 26 w 155"/>
                <a:gd name="T13" fmla="*/ 30 h 155"/>
                <a:gd name="T14" fmla="*/ 125 w 155"/>
                <a:gd name="T15" fmla="*/ 26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55">
                  <a:moveTo>
                    <a:pt x="125" y="26"/>
                  </a:moveTo>
                  <a:cubicBezTo>
                    <a:pt x="154" y="52"/>
                    <a:pt x="155" y="96"/>
                    <a:pt x="129" y="125"/>
                  </a:cubicBezTo>
                  <a:cubicBezTo>
                    <a:pt x="129" y="125"/>
                    <a:pt x="129" y="125"/>
                    <a:pt x="129" y="125"/>
                  </a:cubicBezTo>
                  <a:cubicBezTo>
                    <a:pt x="103" y="153"/>
                    <a:pt x="58" y="155"/>
                    <a:pt x="30" y="129"/>
                  </a:cubicBezTo>
                  <a:cubicBezTo>
                    <a:pt x="30" y="129"/>
                    <a:pt x="30" y="129"/>
                    <a:pt x="30" y="129"/>
                  </a:cubicBezTo>
                  <a:cubicBezTo>
                    <a:pt x="2" y="102"/>
                    <a:pt x="0" y="58"/>
                    <a:pt x="26" y="30"/>
                  </a:cubicBezTo>
                  <a:cubicBezTo>
                    <a:pt x="26" y="30"/>
                    <a:pt x="26" y="30"/>
                    <a:pt x="26" y="30"/>
                  </a:cubicBezTo>
                  <a:cubicBezTo>
                    <a:pt x="52" y="1"/>
                    <a:pt x="97" y="0"/>
                    <a:pt x="125" y="26"/>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1010842" y="2965675"/>
              <a:ext cx="592138" cy="590550"/>
            </a:xfrm>
            <a:custGeom>
              <a:avLst/>
              <a:gdLst>
                <a:gd name="T0" fmla="*/ 125 w 155"/>
                <a:gd name="T1" fmla="*/ 26 h 155"/>
                <a:gd name="T2" fmla="*/ 129 w 155"/>
                <a:gd name="T3" fmla="*/ 125 h 155"/>
                <a:gd name="T4" fmla="*/ 129 w 155"/>
                <a:gd name="T5" fmla="*/ 125 h 155"/>
                <a:gd name="T6" fmla="*/ 30 w 155"/>
                <a:gd name="T7" fmla="*/ 129 h 155"/>
                <a:gd name="T8" fmla="*/ 30 w 155"/>
                <a:gd name="T9" fmla="*/ 129 h 155"/>
                <a:gd name="T10" fmla="*/ 26 w 155"/>
                <a:gd name="T11" fmla="*/ 30 h 155"/>
                <a:gd name="T12" fmla="*/ 26 w 155"/>
                <a:gd name="T13" fmla="*/ 30 h 155"/>
                <a:gd name="T14" fmla="*/ 125 w 155"/>
                <a:gd name="T15" fmla="*/ 26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55">
                  <a:moveTo>
                    <a:pt x="125" y="26"/>
                  </a:moveTo>
                  <a:cubicBezTo>
                    <a:pt x="154" y="52"/>
                    <a:pt x="155" y="96"/>
                    <a:pt x="129" y="125"/>
                  </a:cubicBezTo>
                  <a:cubicBezTo>
                    <a:pt x="129" y="125"/>
                    <a:pt x="129" y="125"/>
                    <a:pt x="129" y="125"/>
                  </a:cubicBezTo>
                  <a:cubicBezTo>
                    <a:pt x="103" y="153"/>
                    <a:pt x="58" y="155"/>
                    <a:pt x="30" y="129"/>
                  </a:cubicBezTo>
                  <a:cubicBezTo>
                    <a:pt x="30" y="129"/>
                    <a:pt x="30" y="129"/>
                    <a:pt x="30" y="129"/>
                  </a:cubicBezTo>
                  <a:cubicBezTo>
                    <a:pt x="2" y="102"/>
                    <a:pt x="0" y="58"/>
                    <a:pt x="26" y="30"/>
                  </a:cubicBezTo>
                  <a:cubicBezTo>
                    <a:pt x="26" y="30"/>
                    <a:pt x="26" y="30"/>
                    <a:pt x="26" y="30"/>
                  </a:cubicBezTo>
                  <a:cubicBezTo>
                    <a:pt x="52" y="1"/>
                    <a:pt x="97" y="0"/>
                    <a:pt x="125" y="26"/>
                  </a:cubicBezTo>
                  <a:close/>
                </a:path>
              </a:pathLst>
            </a:custGeom>
            <a:solidFill>
              <a:schemeClr val="tx1">
                <a:lumMod val="65000"/>
                <a:lumOff val="35000"/>
              </a:schemeClr>
            </a:solidFill>
            <a:ln w="349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Oval 10"/>
            <p:cNvSpPr>
              <a:spLocks noChangeArrowheads="1"/>
            </p:cNvSpPr>
            <p:nvPr/>
          </p:nvSpPr>
          <p:spPr bwMode="auto">
            <a:xfrm>
              <a:off x="1185556" y="3137125"/>
              <a:ext cx="239713" cy="242888"/>
            </a:xfrm>
            <a:prstGeom prst="ellipse">
              <a:avLst/>
            </a:prstGeom>
            <a:solidFill>
              <a:schemeClr val="tx1">
                <a:lumMod val="65000"/>
                <a:lumOff val="3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1"/>
            <p:cNvSpPr>
              <a:spLocks/>
            </p:cNvSpPr>
            <p:nvPr/>
          </p:nvSpPr>
          <p:spPr bwMode="auto">
            <a:xfrm>
              <a:off x="1510905" y="3213325"/>
              <a:ext cx="217488" cy="381000"/>
            </a:xfrm>
            <a:custGeom>
              <a:avLst/>
              <a:gdLst>
                <a:gd name="T0" fmla="*/ 0 w 57"/>
                <a:gd name="T1" fmla="*/ 0 h 100"/>
                <a:gd name="T2" fmla="*/ 8 w 57"/>
                <a:gd name="T3" fmla="*/ 100 h 100"/>
              </a:gdLst>
              <a:ahLst/>
              <a:cxnLst>
                <a:cxn ang="0">
                  <a:pos x="T0" y="T1"/>
                </a:cxn>
                <a:cxn ang="0">
                  <a:pos x="T2" y="T3"/>
                </a:cxn>
              </a:cxnLst>
              <a:rect l="0" t="0" r="r" b="b"/>
              <a:pathLst>
                <a:path w="57" h="100">
                  <a:moveTo>
                    <a:pt x="0" y="0"/>
                  </a:moveTo>
                  <a:cubicBezTo>
                    <a:pt x="57" y="9"/>
                    <a:pt x="57" y="90"/>
                    <a:pt x="8" y="100"/>
                  </a:cubicBezTo>
                </a:path>
              </a:pathLst>
            </a:custGeom>
            <a:noFill/>
            <a:ln w="34925"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9"/>
            <p:cNvSpPr>
              <a:spLocks/>
            </p:cNvSpPr>
            <p:nvPr/>
          </p:nvSpPr>
          <p:spPr bwMode="auto">
            <a:xfrm>
              <a:off x="1225155" y="3178400"/>
              <a:ext cx="163513" cy="163513"/>
            </a:xfrm>
            <a:custGeom>
              <a:avLst/>
              <a:gdLst>
                <a:gd name="T0" fmla="*/ 0 w 43"/>
                <a:gd name="T1" fmla="*/ 21 h 43"/>
                <a:gd name="T2" fmla="*/ 22 w 43"/>
                <a:gd name="T3" fmla="*/ 0 h 43"/>
                <a:gd name="T4" fmla="*/ 22 w 43"/>
                <a:gd name="T5" fmla="*/ 0 h 43"/>
                <a:gd name="T6" fmla="*/ 43 w 43"/>
                <a:gd name="T7" fmla="*/ 21 h 43"/>
                <a:gd name="T8" fmla="*/ 43 w 43"/>
                <a:gd name="T9" fmla="*/ 21 h 43"/>
                <a:gd name="T10" fmla="*/ 22 w 43"/>
                <a:gd name="T11" fmla="*/ 43 h 43"/>
                <a:gd name="T12" fmla="*/ 22 w 43"/>
                <a:gd name="T13" fmla="*/ 43 h 43"/>
                <a:gd name="T14" fmla="*/ 0 w 43"/>
                <a:gd name="T15" fmla="*/ 2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0" y="21"/>
                  </a:moveTo>
                  <a:cubicBezTo>
                    <a:pt x="0" y="9"/>
                    <a:pt x="10" y="0"/>
                    <a:pt x="22" y="0"/>
                  </a:cubicBezTo>
                  <a:cubicBezTo>
                    <a:pt x="22" y="0"/>
                    <a:pt x="22" y="0"/>
                    <a:pt x="22" y="0"/>
                  </a:cubicBezTo>
                  <a:cubicBezTo>
                    <a:pt x="33" y="0"/>
                    <a:pt x="43" y="9"/>
                    <a:pt x="43" y="21"/>
                  </a:cubicBezTo>
                  <a:cubicBezTo>
                    <a:pt x="43" y="21"/>
                    <a:pt x="43" y="21"/>
                    <a:pt x="43" y="21"/>
                  </a:cubicBezTo>
                  <a:cubicBezTo>
                    <a:pt x="43" y="33"/>
                    <a:pt x="33" y="43"/>
                    <a:pt x="22" y="43"/>
                  </a:cubicBezTo>
                  <a:cubicBezTo>
                    <a:pt x="22" y="43"/>
                    <a:pt x="22" y="43"/>
                    <a:pt x="22" y="43"/>
                  </a:cubicBezTo>
                  <a:cubicBezTo>
                    <a:pt x="10" y="43"/>
                    <a:pt x="0" y="33"/>
                    <a:pt x="0" y="21"/>
                  </a:cubicBezTo>
                  <a:close/>
                </a:path>
              </a:pathLst>
            </a:custGeom>
            <a:solidFill>
              <a:schemeClr val="tx1">
                <a:lumMod val="65000"/>
                <a:lumOff val="35000"/>
              </a:schemeClr>
            </a:solidFill>
            <a:ln w="381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0" name="矩形 29"/>
          <p:cNvSpPr/>
          <p:nvPr/>
        </p:nvSpPr>
        <p:spPr>
          <a:xfrm>
            <a:off x="5125097"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020256" y="3044495"/>
            <a:ext cx="2324291" cy="646331"/>
          </a:xfrm>
          <a:prstGeom prst="rect">
            <a:avLst/>
          </a:prstGeom>
        </p:spPr>
        <p:txBody>
          <a:bodyPr wrap="none">
            <a:spAutoFit/>
          </a:bodyPr>
          <a:lstStyle/>
          <a:p>
            <a:r>
              <a:rPr lang="zh-CN" altLang="en-US" sz="2000" b="1">
                <a:solidFill>
                  <a:schemeClr val="bg1"/>
                </a:solidFill>
              </a:rPr>
              <a:t>认证</a:t>
            </a:r>
            <a:r>
              <a:rPr lang="zh-CN" altLang="en-US" sz="2000" b="1" smtClean="0">
                <a:solidFill>
                  <a:schemeClr val="bg1"/>
                </a:solidFill>
              </a:rPr>
              <a:t>服务</a:t>
            </a:r>
            <a:endParaRPr lang="en-US" altLang="zh-CN" sz="2000" b="1" smtClean="0">
              <a:solidFill>
                <a:schemeClr val="bg1"/>
              </a:solidFill>
            </a:endParaRPr>
          </a:p>
          <a:p>
            <a:r>
              <a:rPr lang="en-US" altLang="zh-CN" sz="1600">
                <a:solidFill>
                  <a:schemeClr val="bg1"/>
                </a:solidFill>
              </a:rPr>
              <a:t>Authentication Server</a:t>
            </a:r>
            <a:endParaRPr lang="zh-CN" altLang="en-US" sz="1600">
              <a:solidFill>
                <a:schemeClr val="bg1"/>
              </a:solidFill>
            </a:endParaRPr>
          </a:p>
        </p:txBody>
      </p:sp>
      <p:sp>
        <p:nvSpPr>
          <p:cNvPr id="41" name="矩形 40"/>
          <p:cNvSpPr/>
          <p:nvPr/>
        </p:nvSpPr>
        <p:spPr>
          <a:xfrm>
            <a:off x="4987756" y="3752002"/>
            <a:ext cx="3737144"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验证访问用户的身份</a:t>
            </a:r>
            <a:r>
              <a:rPr lang="zh-CN" altLang="en-US" smtClean="0">
                <a:solidFill>
                  <a:schemeClr val="tx1">
                    <a:lumMod val="75000"/>
                    <a:lumOff val="25000"/>
                  </a:schemeClr>
                </a:solidFill>
              </a:rPr>
              <a:t>信息</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获得</a:t>
            </a:r>
            <a:r>
              <a:rPr lang="zh-CN" altLang="en-US">
                <a:solidFill>
                  <a:schemeClr val="tx1">
                    <a:lumMod val="75000"/>
                    <a:lumOff val="25000"/>
                  </a:schemeClr>
                </a:solidFill>
              </a:rPr>
              <a:t>一个对象访问令牌（</a:t>
            </a:r>
            <a:r>
              <a:rPr lang="en-US" altLang="zh-CN">
                <a:solidFill>
                  <a:schemeClr val="tx1">
                    <a:lumMod val="75000"/>
                    <a:lumOff val="25000"/>
                  </a:schemeClr>
                </a:solidFill>
              </a:rPr>
              <a:t>Token</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验证</a:t>
            </a:r>
            <a:r>
              <a:rPr lang="zh-CN" altLang="en-US">
                <a:solidFill>
                  <a:schemeClr val="tx1">
                    <a:lumMod val="75000"/>
                    <a:lumOff val="25000"/>
                  </a:schemeClr>
                </a:solidFill>
              </a:rPr>
              <a:t>访问令牌的</a:t>
            </a:r>
            <a:r>
              <a:rPr lang="zh-CN" altLang="en-US" smtClean="0">
                <a:solidFill>
                  <a:schemeClr val="tx1">
                    <a:lumMod val="75000"/>
                    <a:lumOff val="25000"/>
                  </a:schemeClr>
                </a:solidFill>
              </a:rPr>
              <a:t>有效性</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缓存</a:t>
            </a:r>
            <a:r>
              <a:rPr lang="zh-CN" altLang="en-US">
                <a:solidFill>
                  <a:schemeClr val="tx1">
                    <a:lumMod val="75000"/>
                    <a:lumOff val="25000"/>
                  </a:schemeClr>
                </a:solidFill>
              </a:rPr>
              <a:t>下来直至过期</a:t>
            </a:r>
            <a:r>
              <a:rPr lang="zh-CN" altLang="en-US" smtClean="0">
                <a:solidFill>
                  <a:schemeClr val="tx1">
                    <a:lumMod val="75000"/>
                    <a:lumOff val="25000"/>
                  </a:schemeClr>
                </a:solidFill>
              </a:rPr>
              <a:t>时间</a:t>
            </a:r>
            <a:endParaRPr lang="zh-CN" altLang="en-US">
              <a:solidFill>
                <a:schemeClr val="tx1">
                  <a:lumMod val="75000"/>
                  <a:lumOff val="25000"/>
                </a:schemeClr>
              </a:solidFill>
            </a:endParaRPr>
          </a:p>
        </p:txBody>
      </p:sp>
      <p:grpSp>
        <p:nvGrpSpPr>
          <p:cNvPr id="47" name="组合 46"/>
          <p:cNvGrpSpPr/>
          <p:nvPr/>
        </p:nvGrpSpPr>
        <p:grpSpPr>
          <a:xfrm>
            <a:off x="5320998" y="3069450"/>
            <a:ext cx="610172" cy="580164"/>
            <a:chOff x="5235575" y="3046413"/>
            <a:chExt cx="677862" cy="644525"/>
          </a:xfrm>
        </p:grpSpPr>
        <p:sp>
          <p:nvSpPr>
            <p:cNvPr id="45" name="Freeform 15"/>
            <p:cNvSpPr>
              <a:spLocks/>
            </p:cNvSpPr>
            <p:nvPr/>
          </p:nvSpPr>
          <p:spPr bwMode="auto">
            <a:xfrm>
              <a:off x="5235575" y="3046413"/>
              <a:ext cx="677862" cy="644525"/>
            </a:xfrm>
            <a:custGeom>
              <a:avLst/>
              <a:gdLst>
                <a:gd name="T0" fmla="*/ 109 w 178"/>
                <a:gd name="T1" fmla="*/ 82 h 169"/>
                <a:gd name="T2" fmla="*/ 133 w 178"/>
                <a:gd name="T3" fmla="*/ 44 h 169"/>
                <a:gd name="T4" fmla="*/ 89 w 178"/>
                <a:gd name="T5" fmla="*/ 0 h 169"/>
                <a:gd name="T6" fmla="*/ 45 w 178"/>
                <a:gd name="T7" fmla="*/ 44 h 169"/>
                <a:gd name="T8" fmla="*/ 69 w 178"/>
                <a:gd name="T9" fmla="*/ 82 h 169"/>
                <a:gd name="T10" fmla="*/ 0 w 178"/>
                <a:gd name="T11" fmla="*/ 169 h 169"/>
                <a:gd name="T12" fmla="*/ 0 w 178"/>
                <a:gd name="T13" fmla="*/ 169 h 169"/>
                <a:gd name="T14" fmla="*/ 178 w 178"/>
                <a:gd name="T15" fmla="*/ 169 h 169"/>
                <a:gd name="T16" fmla="*/ 178 w 178"/>
                <a:gd name="T17" fmla="*/ 169 h 169"/>
                <a:gd name="T18" fmla="*/ 109 w 178"/>
                <a:gd name="T19" fmla="*/ 8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69">
                  <a:moveTo>
                    <a:pt x="109" y="82"/>
                  </a:moveTo>
                  <a:cubicBezTo>
                    <a:pt x="123" y="75"/>
                    <a:pt x="133" y="61"/>
                    <a:pt x="133" y="44"/>
                  </a:cubicBezTo>
                  <a:cubicBezTo>
                    <a:pt x="133" y="20"/>
                    <a:pt x="113" y="0"/>
                    <a:pt x="89" y="0"/>
                  </a:cubicBezTo>
                  <a:cubicBezTo>
                    <a:pt x="65" y="0"/>
                    <a:pt x="45" y="20"/>
                    <a:pt x="45" y="44"/>
                  </a:cubicBezTo>
                  <a:cubicBezTo>
                    <a:pt x="45" y="61"/>
                    <a:pt x="55" y="75"/>
                    <a:pt x="69" y="82"/>
                  </a:cubicBezTo>
                  <a:cubicBezTo>
                    <a:pt x="29" y="92"/>
                    <a:pt x="0" y="127"/>
                    <a:pt x="0" y="169"/>
                  </a:cubicBezTo>
                  <a:cubicBezTo>
                    <a:pt x="0" y="169"/>
                    <a:pt x="0" y="169"/>
                    <a:pt x="0" y="169"/>
                  </a:cubicBezTo>
                  <a:cubicBezTo>
                    <a:pt x="178" y="169"/>
                    <a:pt x="178" y="169"/>
                    <a:pt x="178" y="169"/>
                  </a:cubicBezTo>
                  <a:cubicBezTo>
                    <a:pt x="178" y="169"/>
                    <a:pt x="178" y="169"/>
                    <a:pt x="178" y="169"/>
                  </a:cubicBezTo>
                  <a:cubicBezTo>
                    <a:pt x="178" y="127"/>
                    <a:pt x="148" y="92"/>
                    <a:pt x="109" y="82"/>
                  </a:cubicBezTo>
                  <a:close/>
                </a:path>
              </a:pathLst>
            </a:custGeom>
            <a:solidFill>
              <a:schemeClr val="bg1">
                <a:lumMod val="95000"/>
              </a:schemeClr>
            </a:solidFill>
            <a:ln w="19050" cap="flat">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6"/>
            <p:cNvSpPr>
              <a:spLocks/>
            </p:cNvSpPr>
            <p:nvPr/>
          </p:nvSpPr>
          <p:spPr bwMode="auto">
            <a:xfrm>
              <a:off x="5441950" y="3084513"/>
              <a:ext cx="266700" cy="127000"/>
            </a:xfrm>
            <a:custGeom>
              <a:avLst/>
              <a:gdLst>
                <a:gd name="T0" fmla="*/ 35 w 70"/>
                <a:gd name="T1" fmla="*/ 8 h 33"/>
                <a:gd name="T2" fmla="*/ 70 w 70"/>
                <a:gd name="T3" fmla="*/ 33 h 33"/>
                <a:gd name="T4" fmla="*/ 70 w 70"/>
                <a:gd name="T5" fmla="*/ 32 h 33"/>
                <a:gd name="T6" fmla="*/ 35 w 70"/>
                <a:gd name="T7" fmla="*/ 0 h 33"/>
                <a:gd name="T8" fmla="*/ 0 w 70"/>
                <a:gd name="T9" fmla="*/ 32 h 33"/>
                <a:gd name="T10" fmla="*/ 0 w 70"/>
                <a:gd name="T11" fmla="*/ 33 h 33"/>
                <a:gd name="T12" fmla="*/ 35 w 70"/>
                <a:gd name="T13" fmla="*/ 8 h 33"/>
              </a:gdLst>
              <a:ahLst/>
              <a:cxnLst>
                <a:cxn ang="0">
                  <a:pos x="T0" y="T1"/>
                </a:cxn>
                <a:cxn ang="0">
                  <a:pos x="T2" y="T3"/>
                </a:cxn>
                <a:cxn ang="0">
                  <a:pos x="T4" y="T5"/>
                </a:cxn>
                <a:cxn ang="0">
                  <a:pos x="T6" y="T7"/>
                </a:cxn>
                <a:cxn ang="0">
                  <a:pos x="T8" y="T9"/>
                </a:cxn>
                <a:cxn ang="0">
                  <a:pos x="T10" y="T11"/>
                </a:cxn>
                <a:cxn ang="0">
                  <a:pos x="T12" y="T13"/>
                </a:cxn>
              </a:cxnLst>
              <a:rect l="0" t="0" r="r" b="b"/>
              <a:pathLst>
                <a:path w="70" h="33">
                  <a:moveTo>
                    <a:pt x="35" y="8"/>
                  </a:moveTo>
                  <a:cubicBezTo>
                    <a:pt x="52" y="8"/>
                    <a:pt x="66" y="19"/>
                    <a:pt x="70" y="33"/>
                  </a:cubicBezTo>
                  <a:cubicBezTo>
                    <a:pt x="70" y="33"/>
                    <a:pt x="70" y="33"/>
                    <a:pt x="70" y="32"/>
                  </a:cubicBezTo>
                  <a:cubicBezTo>
                    <a:pt x="70" y="14"/>
                    <a:pt x="54" y="0"/>
                    <a:pt x="35" y="0"/>
                  </a:cubicBezTo>
                  <a:cubicBezTo>
                    <a:pt x="16" y="0"/>
                    <a:pt x="0" y="14"/>
                    <a:pt x="0" y="32"/>
                  </a:cubicBezTo>
                  <a:cubicBezTo>
                    <a:pt x="0" y="33"/>
                    <a:pt x="0" y="33"/>
                    <a:pt x="0" y="33"/>
                  </a:cubicBezTo>
                  <a:cubicBezTo>
                    <a:pt x="4" y="19"/>
                    <a:pt x="18" y="8"/>
                    <a:pt x="35" y="8"/>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1507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67383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060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2020215"/>
            <a:ext cx="9144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CF730C6D-5BB4-4F63-9D16-9EBF769D35DB}" type="slidenum">
              <a:rPr lang="zh-CN" altLang="en-US" smtClean="0"/>
              <a:pPr/>
              <a:t>49</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46243" y="3752002"/>
            <a:ext cx="3491771" cy="216982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缓存的内容包括对象服务令牌、账户和容器的存在</a:t>
            </a:r>
            <a:r>
              <a:rPr lang="zh-CN" altLang="en-US" smtClean="0">
                <a:solidFill>
                  <a:schemeClr val="tx1">
                    <a:lumMod val="75000"/>
                    <a:lumOff val="25000"/>
                  </a:schemeClr>
                </a:solidFill>
              </a:rPr>
              <a:t>信息</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缓存</a:t>
            </a:r>
            <a:r>
              <a:rPr lang="zh-CN" altLang="en-US">
                <a:solidFill>
                  <a:schemeClr val="tx1">
                    <a:lumMod val="75000"/>
                    <a:lumOff val="25000"/>
                  </a:schemeClr>
                </a:solidFill>
              </a:rPr>
              <a:t>服务可采用</a:t>
            </a:r>
            <a:r>
              <a:rPr lang="en-US" altLang="zh-CN">
                <a:solidFill>
                  <a:schemeClr val="tx1">
                    <a:lumMod val="75000"/>
                    <a:lumOff val="25000"/>
                  </a:schemeClr>
                </a:solidFill>
              </a:rPr>
              <a:t>Memcached</a:t>
            </a:r>
            <a:r>
              <a:rPr lang="zh-CN" altLang="en-US">
                <a:solidFill>
                  <a:schemeClr val="tx1">
                    <a:lumMod val="75000"/>
                    <a:lumOff val="25000"/>
                  </a:schemeClr>
                </a:solidFill>
              </a:rPr>
              <a:t>集群，</a:t>
            </a:r>
            <a:r>
              <a:rPr lang="en-US" altLang="zh-CN">
                <a:solidFill>
                  <a:schemeClr val="tx1">
                    <a:lumMod val="75000"/>
                    <a:lumOff val="25000"/>
                  </a:schemeClr>
                </a:solidFill>
              </a:rPr>
              <a:t>Swift</a:t>
            </a:r>
            <a:r>
              <a:rPr lang="zh-CN" altLang="en-US">
                <a:solidFill>
                  <a:schemeClr val="tx1">
                    <a:lumMod val="75000"/>
                    <a:lumOff val="25000"/>
                  </a:schemeClr>
                </a:solidFill>
              </a:rPr>
              <a:t>会使用一致性散列算法来分配缓存</a:t>
            </a:r>
            <a:r>
              <a:rPr lang="zh-CN" altLang="en-US" smtClean="0">
                <a:solidFill>
                  <a:schemeClr val="tx1">
                    <a:lumMod val="75000"/>
                    <a:lumOff val="25000"/>
                  </a:schemeClr>
                </a:solidFill>
              </a:rPr>
              <a:t>地址</a:t>
            </a:r>
            <a:endParaRPr lang="zh-CN" altLang="en-US">
              <a:solidFill>
                <a:schemeClr val="tx1">
                  <a:lumMod val="75000"/>
                  <a:lumOff val="25000"/>
                </a:schemeClr>
              </a:solidFill>
            </a:endParaRPr>
          </a:p>
        </p:txBody>
      </p:sp>
      <p:sp>
        <p:nvSpPr>
          <p:cNvPr id="5" name="椭圆 4"/>
          <p:cNvSpPr/>
          <p:nvPr/>
        </p:nvSpPr>
        <p:spPr>
          <a:xfrm>
            <a:off x="1703726"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3</a:t>
            </a:r>
            <a:endParaRPr lang="zh-CN" altLang="en-US" sz="3600">
              <a:latin typeface="Impact" panose="020B0806030902050204" pitchFamily="34" charset="0"/>
            </a:endParaRPr>
          </a:p>
        </p:txBody>
      </p:sp>
      <p:sp>
        <p:nvSpPr>
          <p:cNvPr id="11" name="椭圆 10"/>
          <p:cNvSpPr/>
          <p:nvPr/>
        </p:nvSpPr>
        <p:spPr>
          <a:xfrm>
            <a:off x="6121623"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4</a:t>
            </a:r>
            <a:endParaRPr lang="zh-CN" altLang="en-US" sz="3600">
              <a:latin typeface="Impact" panose="020B0806030902050204" pitchFamily="34" charset="0"/>
            </a:endParaRPr>
          </a:p>
        </p:txBody>
      </p:sp>
      <p:sp>
        <p:nvSpPr>
          <p:cNvPr id="18" name="矩形 17"/>
          <p:cNvSpPr/>
          <p:nvPr/>
        </p:nvSpPr>
        <p:spPr>
          <a:xfrm>
            <a:off x="696344"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05647" y="3044495"/>
            <a:ext cx="1468287" cy="646331"/>
          </a:xfrm>
          <a:prstGeom prst="rect">
            <a:avLst/>
          </a:prstGeom>
        </p:spPr>
        <p:txBody>
          <a:bodyPr wrap="none">
            <a:spAutoFit/>
          </a:bodyPr>
          <a:lstStyle/>
          <a:p>
            <a:r>
              <a:rPr lang="zh-CN" altLang="en-US" sz="2000" b="1">
                <a:solidFill>
                  <a:schemeClr val="bg1"/>
                </a:solidFill>
              </a:rPr>
              <a:t>缓存</a:t>
            </a:r>
            <a:r>
              <a:rPr lang="zh-CN" altLang="en-US" sz="2000" b="1" smtClean="0">
                <a:solidFill>
                  <a:schemeClr val="bg1"/>
                </a:solidFill>
              </a:rPr>
              <a:t>服务</a:t>
            </a:r>
            <a:endParaRPr lang="en-US" altLang="zh-CN" sz="2000" b="1" smtClean="0">
              <a:solidFill>
                <a:schemeClr val="bg1"/>
              </a:solidFill>
            </a:endParaRPr>
          </a:p>
          <a:p>
            <a:r>
              <a:rPr lang="en-US" altLang="zh-CN" sz="1600" smtClean="0">
                <a:solidFill>
                  <a:schemeClr val="bg1"/>
                </a:solidFill>
              </a:rPr>
              <a:t>Cache </a:t>
            </a:r>
            <a:r>
              <a:rPr lang="en-US" altLang="zh-CN" sz="1600">
                <a:solidFill>
                  <a:schemeClr val="bg1"/>
                </a:solidFill>
              </a:rPr>
              <a:t>Server</a:t>
            </a:r>
            <a:endParaRPr lang="zh-CN" altLang="en-US" sz="1600">
              <a:solidFill>
                <a:schemeClr val="bg1"/>
              </a:solidFill>
            </a:endParaRPr>
          </a:p>
        </p:txBody>
      </p:sp>
      <p:grpSp>
        <p:nvGrpSpPr>
          <p:cNvPr id="29" name="组合 28"/>
          <p:cNvGrpSpPr/>
          <p:nvPr/>
        </p:nvGrpSpPr>
        <p:grpSpPr>
          <a:xfrm>
            <a:off x="1076706" y="3044496"/>
            <a:ext cx="574712" cy="588484"/>
            <a:chOff x="999730" y="2965675"/>
            <a:chExt cx="728663" cy="746125"/>
          </a:xfrm>
        </p:grpSpPr>
        <p:sp>
          <p:nvSpPr>
            <p:cNvPr id="22" name="Freeform 5"/>
            <p:cNvSpPr>
              <a:spLocks/>
            </p:cNvSpPr>
            <p:nvPr/>
          </p:nvSpPr>
          <p:spPr bwMode="auto">
            <a:xfrm>
              <a:off x="999730" y="3426050"/>
              <a:ext cx="614363" cy="285750"/>
            </a:xfrm>
            <a:custGeom>
              <a:avLst/>
              <a:gdLst>
                <a:gd name="T0" fmla="*/ 161 w 161"/>
                <a:gd name="T1" fmla="*/ 75 h 75"/>
                <a:gd name="T2" fmla="*/ 81 w 161"/>
                <a:gd name="T3" fmla="*/ 0 h 75"/>
                <a:gd name="T4" fmla="*/ 0 w 161"/>
                <a:gd name="T5" fmla="*/ 75 h 75"/>
                <a:gd name="T6" fmla="*/ 161 w 161"/>
                <a:gd name="T7" fmla="*/ 75 h 75"/>
              </a:gdLst>
              <a:ahLst/>
              <a:cxnLst>
                <a:cxn ang="0">
                  <a:pos x="T0" y="T1"/>
                </a:cxn>
                <a:cxn ang="0">
                  <a:pos x="T2" y="T3"/>
                </a:cxn>
                <a:cxn ang="0">
                  <a:pos x="T4" y="T5"/>
                </a:cxn>
                <a:cxn ang="0">
                  <a:pos x="T6" y="T7"/>
                </a:cxn>
              </a:cxnLst>
              <a:rect l="0" t="0" r="r" b="b"/>
              <a:pathLst>
                <a:path w="161" h="75">
                  <a:moveTo>
                    <a:pt x="161" y="75"/>
                  </a:moveTo>
                  <a:cubicBezTo>
                    <a:pt x="158" y="33"/>
                    <a:pt x="123" y="0"/>
                    <a:pt x="81" y="0"/>
                  </a:cubicBezTo>
                  <a:cubicBezTo>
                    <a:pt x="38" y="0"/>
                    <a:pt x="3" y="33"/>
                    <a:pt x="0" y="75"/>
                  </a:cubicBezTo>
                  <a:lnTo>
                    <a:pt x="161" y="75"/>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p:cNvSpPr>
            <p:nvPr/>
          </p:nvSpPr>
          <p:spPr bwMode="auto">
            <a:xfrm>
              <a:off x="999730" y="3426050"/>
              <a:ext cx="614363" cy="285750"/>
            </a:xfrm>
            <a:custGeom>
              <a:avLst/>
              <a:gdLst>
                <a:gd name="T0" fmla="*/ 161 w 161"/>
                <a:gd name="T1" fmla="*/ 75 h 75"/>
                <a:gd name="T2" fmla="*/ 81 w 161"/>
                <a:gd name="T3" fmla="*/ 0 h 75"/>
                <a:gd name="T4" fmla="*/ 0 w 161"/>
                <a:gd name="T5" fmla="*/ 75 h 75"/>
                <a:gd name="T6" fmla="*/ 161 w 161"/>
                <a:gd name="T7" fmla="*/ 75 h 75"/>
              </a:gdLst>
              <a:ahLst/>
              <a:cxnLst>
                <a:cxn ang="0">
                  <a:pos x="T0" y="T1"/>
                </a:cxn>
                <a:cxn ang="0">
                  <a:pos x="T2" y="T3"/>
                </a:cxn>
                <a:cxn ang="0">
                  <a:pos x="T4" y="T5"/>
                </a:cxn>
                <a:cxn ang="0">
                  <a:pos x="T6" y="T7"/>
                </a:cxn>
              </a:cxnLst>
              <a:rect l="0" t="0" r="r" b="b"/>
              <a:pathLst>
                <a:path w="161" h="75">
                  <a:moveTo>
                    <a:pt x="161" y="75"/>
                  </a:moveTo>
                  <a:cubicBezTo>
                    <a:pt x="158" y="33"/>
                    <a:pt x="123" y="0"/>
                    <a:pt x="81" y="0"/>
                  </a:cubicBezTo>
                  <a:cubicBezTo>
                    <a:pt x="38" y="0"/>
                    <a:pt x="3" y="33"/>
                    <a:pt x="0" y="75"/>
                  </a:cubicBezTo>
                  <a:lnTo>
                    <a:pt x="161" y="75"/>
                  </a:ln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1010842" y="2965675"/>
              <a:ext cx="592138" cy="590550"/>
            </a:xfrm>
            <a:custGeom>
              <a:avLst/>
              <a:gdLst>
                <a:gd name="T0" fmla="*/ 125 w 155"/>
                <a:gd name="T1" fmla="*/ 26 h 155"/>
                <a:gd name="T2" fmla="*/ 129 w 155"/>
                <a:gd name="T3" fmla="*/ 125 h 155"/>
                <a:gd name="T4" fmla="*/ 129 w 155"/>
                <a:gd name="T5" fmla="*/ 125 h 155"/>
                <a:gd name="T6" fmla="*/ 30 w 155"/>
                <a:gd name="T7" fmla="*/ 129 h 155"/>
                <a:gd name="T8" fmla="*/ 30 w 155"/>
                <a:gd name="T9" fmla="*/ 129 h 155"/>
                <a:gd name="T10" fmla="*/ 26 w 155"/>
                <a:gd name="T11" fmla="*/ 30 h 155"/>
                <a:gd name="T12" fmla="*/ 26 w 155"/>
                <a:gd name="T13" fmla="*/ 30 h 155"/>
                <a:gd name="T14" fmla="*/ 125 w 155"/>
                <a:gd name="T15" fmla="*/ 26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55">
                  <a:moveTo>
                    <a:pt x="125" y="26"/>
                  </a:moveTo>
                  <a:cubicBezTo>
                    <a:pt x="154" y="52"/>
                    <a:pt x="155" y="96"/>
                    <a:pt x="129" y="125"/>
                  </a:cubicBezTo>
                  <a:cubicBezTo>
                    <a:pt x="129" y="125"/>
                    <a:pt x="129" y="125"/>
                    <a:pt x="129" y="125"/>
                  </a:cubicBezTo>
                  <a:cubicBezTo>
                    <a:pt x="103" y="153"/>
                    <a:pt x="58" y="155"/>
                    <a:pt x="30" y="129"/>
                  </a:cubicBezTo>
                  <a:cubicBezTo>
                    <a:pt x="30" y="129"/>
                    <a:pt x="30" y="129"/>
                    <a:pt x="30" y="129"/>
                  </a:cubicBezTo>
                  <a:cubicBezTo>
                    <a:pt x="2" y="102"/>
                    <a:pt x="0" y="58"/>
                    <a:pt x="26" y="30"/>
                  </a:cubicBezTo>
                  <a:cubicBezTo>
                    <a:pt x="26" y="30"/>
                    <a:pt x="26" y="30"/>
                    <a:pt x="26" y="30"/>
                  </a:cubicBezTo>
                  <a:cubicBezTo>
                    <a:pt x="52" y="1"/>
                    <a:pt x="97" y="0"/>
                    <a:pt x="125" y="26"/>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1010842" y="2965675"/>
              <a:ext cx="592138" cy="590550"/>
            </a:xfrm>
            <a:custGeom>
              <a:avLst/>
              <a:gdLst>
                <a:gd name="T0" fmla="*/ 125 w 155"/>
                <a:gd name="T1" fmla="*/ 26 h 155"/>
                <a:gd name="T2" fmla="*/ 129 w 155"/>
                <a:gd name="T3" fmla="*/ 125 h 155"/>
                <a:gd name="T4" fmla="*/ 129 w 155"/>
                <a:gd name="T5" fmla="*/ 125 h 155"/>
                <a:gd name="T6" fmla="*/ 30 w 155"/>
                <a:gd name="T7" fmla="*/ 129 h 155"/>
                <a:gd name="T8" fmla="*/ 30 w 155"/>
                <a:gd name="T9" fmla="*/ 129 h 155"/>
                <a:gd name="T10" fmla="*/ 26 w 155"/>
                <a:gd name="T11" fmla="*/ 30 h 155"/>
                <a:gd name="T12" fmla="*/ 26 w 155"/>
                <a:gd name="T13" fmla="*/ 30 h 155"/>
                <a:gd name="T14" fmla="*/ 125 w 155"/>
                <a:gd name="T15" fmla="*/ 26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55">
                  <a:moveTo>
                    <a:pt x="125" y="26"/>
                  </a:moveTo>
                  <a:cubicBezTo>
                    <a:pt x="154" y="52"/>
                    <a:pt x="155" y="96"/>
                    <a:pt x="129" y="125"/>
                  </a:cubicBezTo>
                  <a:cubicBezTo>
                    <a:pt x="129" y="125"/>
                    <a:pt x="129" y="125"/>
                    <a:pt x="129" y="125"/>
                  </a:cubicBezTo>
                  <a:cubicBezTo>
                    <a:pt x="103" y="153"/>
                    <a:pt x="58" y="155"/>
                    <a:pt x="30" y="129"/>
                  </a:cubicBezTo>
                  <a:cubicBezTo>
                    <a:pt x="30" y="129"/>
                    <a:pt x="30" y="129"/>
                    <a:pt x="30" y="129"/>
                  </a:cubicBezTo>
                  <a:cubicBezTo>
                    <a:pt x="2" y="102"/>
                    <a:pt x="0" y="58"/>
                    <a:pt x="26" y="30"/>
                  </a:cubicBezTo>
                  <a:cubicBezTo>
                    <a:pt x="26" y="30"/>
                    <a:pt x="26" y="30"/>
                    <a:pt x="26" y="30"/>
                  </a:cubicBezTo>
                  <a:cubicBezTo>
                    <a:pt x="52" y="1"/>
                    <a:pt x="97" y="0"/>
                    <a:pt x="125" y="26"/>
                  </a:cubicBezTo>
                  <a:close/>
                </a:path>
              </a:pathLst>
            </a:custGeom>
            <a:solidFill>
              <a:schemeClr val="tx1">
                <a:lumMod val="65000"/>
                <a:lumOff val="35000"/>
              </a:schemeClr>
            </a:solidFill>
            <a:ln w="349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Oval 10"/>
            <p:cNvSpPr>
              <a:spLocks noChangeArrowheads="1"/>
            </p:cNvSpPr>
            <p:nvPr/>
          </p:nvSpPr>
          <p:spPr bwMode="auto">
            <a:xfrm>
              <a:off x="1185556" y="3137125"/>
              <a:ext cx="239713" cy="242888"/>
            </a:xfrm>
            <a:prstGeom prst="ellipse">
              <a:avLst/>
            </a:prstGeom>
            <a:solidFill>
              <a:schemeClr val="tx1">
                <a:lumMod val="65000"/>
                <a:lumOff val="3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1"/>
            <p:cNvSpPr>
              <a:spLocks/>
            </p:cNvSpPr>
            <p:nvPr/>
          </p:nvSpPr>
          <p:spPr bwMode="auto">
            <a:xfrm>
              <a:off x="1510905" y="3213325"/>
              <a:ext cx="217488" cy="381000"/>
            </a:xfrm>
            <a:custGeom>
              <a:avLst/>
              <a:gdLst>
                <a:gd name="T0" fmla="*/ 0 w 57"/>
                <a:gd name="T1" fmla="*/ 0 h 100"/>
                <a:gd name="T2" fmla="*/ 8 w 57"/>
                <a:gd name="T3" fmla="*/ 100 h 100"/>
              </a:gdLst>
              <a:ahLst/>
              <a:cxnLst>
                <a:cxn ang="0">
                  <a:pos x="T0" y="T1"/>
                </a:cxn>
                <a:cxn ang="0">
                  <a:pos x="T2" y="T3"/>
                </a:cxn>
              </a:cxnLst>
              <a:rect l="0" t="0" r="r" b="b"/>
              <a:pathLst>
                <a:path w="57" h="100">
                  <a:moveTo>
                    <a:pt x="0" y="0"/>
                  </a:moveTo>
                  <a:cubicBezTo>
                    <a:pt x="57" y="9"/>
                    <a:pt x="57" y="90"/>
                    <a:pt x="8" y="100"/>
                  </a:cubicBezTo>
                </a:path>
              </a:pathLst>
            </a:custGeom>
            <a:noFill/>
            <a:ln w="34925"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9"/>
            <p:cNvSpPr>
              <a:spLocks/>
            </p:cNvSpPr>
            <p:nvPr/>
          </p:nvSpPr>
          <p:spPr bwMode="auto">
            <a:xfrm>
              <a:off x="1225155" y="3178400"/>
              <a:ext cx="163513" cy="163513"/>
            </a:xfrm>
            <a:custGeom>
              <a:avLst/>
              <a:gdLst>
                <a:gd name="T0" fmla="*/ 0 w 43"/>
                <a:gd name="T1" fmla="*/ 21 h 43"/>
                <a:gd name="T2" fmla="*/ 22 w 43"/>
                <a:gd name="T3" fmla="*/ 0 h 43"/>
                <a:gd name="T4" fmla="*/ 22 w 43"/>
                <a:gd name="T5" fmla="*/ 0 h 43"/>
                <a:gd name="T6" fmla="*/ 43 w 43"/>
                <a:gd name="T7" fmla="*/ 21 h 43"/>
                <a:gd name="T8" fmla="*/ 43 w 43"/>
                <a:gd name="T9" fmla="*/ 21 h 43"/>
                <a:gd name="T10" fmla="*/ 22 w 43"/>
                <a:gd name="T11" fmla="*/ 43 h 43"/>
                <a:gd name="T12" fmla="*/ 22 w 43"/>
                <a:gd name="T13" fmla="*/ 43 h 43"/>
                <a:gd name="T14" fmla="*/ 0 w 43"/>
                <a:gd name="T15" fmla="*/ 2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0" y="21"/>
                  </a:moveTo>
                  <a:cubicBezTo>
                    <a:pt x="0" y="9"/>
                    <a:pt x="10" y="0"/>
                    <a:pt x="22" y="0"/>
                  </a:cubicBezTo>
                  <a:cubicBezTo>
                    <a:pt x="22" y="0"/>
                    <a:pt x="22" y="0"/>
                    <a:pt x="22" y="0"/>
                  </a:cubicBezTo>
                  <a:cubicBezTo>
                    <a:pt x="33" y="0"/>
                    <a:pt x="43" y="9"/>
                    <a:pt x="43" y="21"/>
                  </a:cubicBezTo>
                  <a:cubicBezTo>
                    <a:pt x="43" y="21"/>
                    <a:pt x="43" y="21"/>
                    <a:pt x="43" y="21"/>
                  </a:cubicBezTo>
                  <a:cubicBezTo>
                    <a:pt x="43" y="33"/>
                    <a:pt x="33" y="43"/>
                    <a:pt x="22" y="43"/>
                  </a:cubicBezTo>
                  <a:cubicBezTo>
                    <a:pt x="22" y="43"/>
                    <a:pt x="22" y="43"/>
                    <a:pt x="22" y="43"/>
                  </a:cubicBezTo>
                  <a:cubicBezTo>
                    <a:pt x="10" y="43"/>
                    <a:pt x="0" y="33"/>
                    <a:pt x="0" y="21"/>
                  </a:cubicBezTo>
                  <a:close/>
                </a:path>
              </a:pathLst>
            </a:custGeom>
            <a:solidFill>
              <a:schemeClr val="tx1">
                <a:lumMod val="65000"/>
                <a:lumOff val="35000"/>
              </a:schemeClr>
            </a:solidFill>
            <a:ln w="381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0" name="矩形 29"/>
          <p:cNvSpPr/>
          <p:nvPr/>
        </p:nvSpPr>
        <p:spPr>
          <a:xfrm>
            <a:off x="5125097"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383113" y="3044495"/>
            <a:ext cx="1679883" cy="646331"/>
          </a:xfrm>
          <a:prstGeom prst="rect">
            <a:avLst/>
          </a:prstGeom>
        </p:spPr>
        <p:txBody>
          <a:bodyPr wrap="none">
            <a:spAutoFit/>
          </a:bodyPr>
          <a:lstStyle/>
          <a:p>
            <a:r>
              <a:rPr lang="zh-CN" altLang="en-US" sz="2000" b="1">
                <a:solidFill>
                  <a:schemeClr val="bg1"/>
                </a:solidFill>
              </a:rPr>
              <a:t>账户</a:t>
            </a:r>
            <a:r>
              <a:rPr lang="zh-CN" altLang="en-US" sz="2000" b="1" smtClean="0">
                <a:solidFill>
                  <a:schemeClr val="bg1"/>
                </a:solidFill>
              </a:rPr>
              <a:t>服务</a:t>
            </a:r>
            <a:endParaRPr lang="en-US" altLang="zh-CN" sz="2000" b="1" smtClean="0">
              <a:solidFill>
                <a:schemeClr val="bg1"/>
              </a:solidFill>
            </a:endParaRPr>
          </a:p>
          <a:p>
            <a:r>
              <a:rPr lang="en-US" altLang="zh-CN" sz="1600">
                <a:solidFill>
                  <a:schemeClr val="bg1"/>
                </a:solidFill>
              </a:rPr>
              <a:t>Account Server</a:t>
            </a:r>
            <a:endParaRPr lang="zh-CN" altLang="en-US" sz="1600">
              <a:solidFill>
                <a:schemeClr val="bg1"/>
              </a:solidFill>
            </a:endParaRPr>
          </a:p>
        </p:txBody>
      </p:sp>
      <p:sp>
        <p:nvSpPr>
          <p:cNvPr id="41" name="矩形 40"/>
          <p:cNvSpPr/>
          <p:nvPr/>
        </p:nvSpPr>
        <p:spPr>
          <a:xfrm>
            <a:off x="4987756" y="3752002"/>
            <a:ext cx="3737144"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提供账户元数据和统计</a:t>
            </a:r>
            <a:r>
              <a:rPr lang="zh-CN" altLang="en-US" smtClean="0">
                <a:solidFill>
                  <a:schemeClr val="tx1">
                    <a:lumMod val="75000"/>
                    <a:lumOff val="25000"/>
                  </a:schemeClr>
                </a:solidFill>
              </a:rPr>
              <a:t>信息</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维护</a:t>
            </a:r>
            <a:r>
              <a:rPr lang="zh-CN" altLang="en-US">
                <a:solidFill>
                  <a:schemeClr val="tx1">
                    <a:lumMod val="75000"/>
                    <a:lumOff val="25000"/>
                  </a:schemeClr>
                </a:solidFill>
              </a:rPr>
              <a:t>所含容器列表的</a:t>
            </a:r>
            <a:r>
              <a:rPr lang="zh-CN" altLang="en-US" smtClean="0">
                <a:solidFill>
                  <a:schemeClr val="tx1">
                    <a:lumMod val="75000"/>
                    <a:lumOff val="25000"/>
                  </a:schemeClr>
                </a:solidFill>
              </a:rPr>
              <a:t>服务</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每个</a:t>
            </a:r>
            <a:r>
              <a:rPr lang="zh-CN" altLang="en-US">
                <a:solidFill>
                  <a:schemeClr val="tx1">
                    <a:lumMod val="75000"/>
                    <a:lumOff val="25000"/>
                  </a:schemeClr>
                </a:solidFill>
              </a:rPr>
              <a:t>账户的信息被存储在一个</a:t>
            </a:r>
            <a:r>
              <a:rPr lang="en-US" altLang="zh-CN">
                <a:solidFill>
                  <a:schemeClr val="tx1">
                    <a:lumMod val="75000"/>
                    <a:lumOff val="25000"/>
                  </a:schemeClr>
                </a:solidFill>
              </a:rPr>
              <a:t>SQLite</a:t>
            </a:r>
            <a:r>
              <a:rPr lang="zh-CN" altLang="en-US">
                <a:solidFill>
                  <a:schemeClr val="tx1">
                    <a:lumMod val="75000"/>
                    <a:lumOff val="25000"/>
                  </a:schemeClr>
                </a:solidFill>
              </a:rPr>
              <a:t>数据库中。</a:t>
            </a:r>
          </a:p>
        </p:txBody>
      </p:sp>
      <p:grpSp>
        <p:nvGrpSpPr>
          <p:cNvPr id="32" name="组合 31"/>
          <p:cNvGrpSpPr/>
          <p:nvPr/>
        </p:nvGrpSpPr>
        <p:grpSpPr>
          <a:xfrm>
            <a:off x="5280050" y="3086153"/>
            <a:ext cx="944541" cy="517475"/>
            <a:chOff x="5128121" y="2958739"/>
            <a:chExt cx="1260475" cy="690563"/>
          </a:xfrm>
        </p:grpSpPr>
        <p:sp>
          <p:nvSpPr>
            <p:cNvPr id="10" name="Freeform 5"/>
            <p:cNvSpPr>
              <a:spLocks/>
            </p:cNvSpPr>
            <p:nvPr/>
          </p:nvSpPr>
          <p:spPr bwMode="auto">
            <a:xfrm>
              <a:off x="5128121" y="3042877"/>
              <a:ext cx="552450" cy="527050"/>
            </a:xfrm>
            <a:custGeom>
              <a:avLst/>
              <a:gdLst>
                <a:gd name="T0" fmla="*/ 89 w 146"/>
                <a:gd name="T1" fmla="*/ 67 h 138"/>
                <a:gd name="T2" fmla="*/ 108 w 146"/>
                <a:gd name="T3" fmla="*/ 35 h 138"/>
                <a:gd name="T4" fmla="*/ 73 w 146"/>
                <a:gd name="T5" fmla="*/ 0 h 138"/>
                <a:gd name="T6" fmla="*/ 37 w 146"/>
                <a:gd name="T7" fmla="*/ 35 h 138"/>
                <a:gd name="T8" fmla="*/ 56 w 146"/>
                <a:gd name="T9" fmla="*/ 67 h 138"/>
                <a:gd name="T10" fmla="*/ 0 w 146"/>
                <a:gd name="T11" fmla="*/ 138 h 138"/>
                <a:gd name="T12" fmla="*/ 0 w 146"/>
                <a:gd name="T13" fmla="*/ 138 h 138"/>
                <a:gd name="T14" fmla="*/ 146 w 146"/>
                <a:gd name="T15" fmla="*/ 138 h 138"/>
                <a:gd name="T16" fmla="*/ 146 w 146"/>
                <a:gd name="T17" fmla="*/ 138 h 138"/>
                <a:gd name="T18" fmla="*/ 89 w 146"/>
                <a:gd name="T19"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38">
                  <a:moveTo>
                    <a:pt x="89" y="67"/>
                  </a:moveTo>
                  <a:cubicBezTo>
                    <a:pt x="101" y="61"/>
                    <a:pt x="108" y="49"/>
                    <a:pt x="108" y="35"/>
                  </a:cubicBezTo>
                  <a:cubicBezTo>
                    <a:pt x="108" y="16"/>
                    <a:pt x="92" y="0"/>
                    <a:pt x="73" y="0"/>
                  </a:cubicBezTo>
                  <a:cubicBezTo>
                    <a:pt x="53" y="0"/>
                    <a:pt x="37" y="16"/>
                    <a:pt x="37" y="35"/>
                  </a:cubicBezTo>
                  <a:cubicBezTo>
                    <a:pt x="37" y="49"/>
                    <a:pt x="44" y="61"/>
                    <a:pt x="56" y="67"/>
                  </a:cubicBezTo>
                  <a:cubicBezTo>
                    <a:pt x="24" y="75"/>
                    <a:pt x="0" y="104"/>
                    <a:pt x="0" y="138"/>
                  </a:cubicBezTo>
                  <a:cubicBezTo>
                    <a:pt x="0" y="138"/>
                    <a:pt x="0" y="138"/>
                    <a:pt x="0" y="138"/>
                  </a:cubicBezTo>
                  <a:cubicBezTo>
                    <a:pt x="146" y="138"/>
                    <a:pt x="146" y="138"/>
                    <a:pt x="146" y="138"/>
                  </a:cubicBezTo>
                  <a:cubicBezTo>
                    <a:pt x="146" y="138"/>
                    <a:pt x="146" y="138"/>
                    <a:pt x="146" y="138"/>
                  </a:cubicBezTo>
                  <a:cubicBezTo>
                    <a:pt x="146" y="104"/>
                    <a:pt x="122" y="75"/>
                    <a:pt x="89" y="67"/>
                  </a:cubicBezTo>
                  <a:close/>
                </a:path>
              </a:pathLst>
            </a:custGeom>
            <a:solidFill>
              <a:schemeClr val="bg1">
                <a:lumMod val="95000"/>
              </a:schemeClr>
            </a:solidFill>
            <a:ln w="14288"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6"/>
            <p:cNvSpPr>
              <a:spLocks/>
            </p:cNvSpPr>
            <p:nvPr/>
          </p:nvSpPr>
          <p:spPr bwMode="auto">
            <a:xfrm>
              <a:off x="5294808" y="3074627"/>
              <a:ext cx="215900" cy="106363"/>
            </a:xfrm>
            <a:custGeom>
              <a:avLst/>
              <a:gdLst>
                <a:gd name="T0" fmla="*/ 29 w 57"/>
                <a:gd name="T1" fmla="*/ 7 h 28"/>
                <a:gd name="T2" fmla="*/ 57 w 57"/>
                <a:gd name="T3" fmla="*/ 28 h 28"/>
                <a:gd name="T4" fmla="*/ 57 w 57"/>
                <a:gd name="T5" fmla="*/ 27 h 28"/>
                <a:gd name="T6" fmla="*/ 29 w 57"/>
                <a:gd name="T7" fmla="*/ 0 h 28"/>
                <a:gd name="T8" fmla="*/ 0 w 57"/>
                <a:gd name="T9" fmla="*/ 27 h 28"/>
                <a:gd name="T10" fmla="*/ 0 w 57"/>
                <a:gd name="T11" fmla="*/ 28 h 28"/>
                <a:gd name="T12" fmla="*/ 29 w 57"/>
                <a:gd name="T13" fmla="*/ 7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29" y="7"/>
                  </a:moveTo>
                  <a:cubicBezTo>
                    <a:pt x="42" y="7"/>
                    <a:pt x="54" y="16"/>
                    <a:pt x="57" y="28"/>
                  </a:cubicBezTo>
                  <a:cubicBezTo>
                    <a:pt x="57" y="28"/>
                    <a:pt x="57" y="27"/>
                    <a:pt x="57" y="27"/>
                  </a:cubicBezTo>
                  <a:cubicBezTo>
                    <a:pt x="57" y="12"/>
                    <a:pt x="44" y="0"/>
                    <a:pt x="29" y="0"/>
                  </a:cubicBezTo>
                  <a:cubicBezTo>
                    <a:pt x="13" y="0"/>
                    <a:pt x="0" y="12"/>
                    <a:pt x="0" y="27"/>
                  </a:cubicBezTo>
                  <a:cubicBezTo>
                    <a:pt x="0" y="27"/>
                    <a:pt x="0" y="28"/>
                    <a:pt x="0" y="28"/>
                  </a:cubicBezTo>
                  <a:cubicBezTo>
                    <a:pt x="3" y="16"/>
                    <a:pt x="15" y="7"/>
                    <a:pt x="29" y="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p:cNvSpPr>
            <p:nvPr/>
          </p:nvSpPr>
          <p:spPr bwMode="auto">
            <a:xfrm>
              <a:off x="5836146" y="3042877"/>
              <a:ext cx="552450" cy="527050"/>
            </a:xfrm>
            <a:custGeom>
              <a:avLst/>
              <a:gdLst>
                <a:gd name="T0" fmla="*/ 89 w 146"/>
                <a:gd name="T1" fmla="*/ 67 h 138"/>
                <a:gd name="T2" fmla="*/ 108 w 146"/>
                <a:gd name="T3" fmla="*/ 35 h 138"/>
                <a:gd name="T4" fmla="*/ 73 w 146"/>
                <a:gd name="T5" fmla="*/ 0 h 138"/>
                <a:gd name="T6" fmla="*/ 37 w 146"/>
                <a:gd name="T7" fmla="*/ 35 h 138"/>
                <a:gd name="T8" fmla="*/ 56 w 146"/>
                <a:gd name="T9" fmla="*/ 67 h 138"/>
                <a:gd name="T10" fmla="*/ 0 w 146"/>
                <a:gd name="T11" fmla="*/ 138 h 138"/>
                <a:gd name="T12" fmla="*/ 0 w 146"/>
                <a:gd name="T13" fmla="*/ 138 h 138"/>
                <a:gd name="T14" fmla="*/ 146 w 146"/>
                <a:gd name="T15" fmla="*/ 138 h 138"/>
                <a:gd name="T16" fmla="*/ 146 w 146"/>
                <a:gd name="T17" fmla="*/ 138 h 138"/>
                <a:gd name="T18" fmla="*/ 89 w 146"/>
                <a:gd name="T19"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38">
                  <a:moveTo>
                    <a:pt x="89" y="67"/>
                  </a:moveTo>
                  <a:cubicBezTo>
                    <a:pt x="101" y="61"/>
                    <a:pt x="108" y="49"/>
                    <a:pt x="108" y="35"/>
                  </a:cubicBezTo>
                  <a:cubicBezTo>
                    <a:pt x="108" y="16"/>
                    <a:pt x="92" y="0"/>
                    <a:pt x="73" y="0"/>
                  </a:cubicBezTo>
                  <a:cubicBezTo>
                    <a:pt x="53" y="0"/>
                    <a:pt x="37" y="16"/>
                    <a:pt x="37" y="35"/>
                  </a:cubicBezTo>
                  <a:cubicBezTo>
                    <a:pt x="37" y="49"/>
                    <a:pt x="44" y="61"/>
                    <a:pt x="56" y="67"/>
                  </a:cubicBezTo>
                  <a:cubicBezTo>
                    <a:pt x="24" y="75"/>
                    <a:pt x="0" y="104"/>
                    <a:pt x="0" y="138"/>
                  </a:cubicBezTo>
                  <a:cubicBezTo>
                    <a:pt x="0" y="138"/>
                    <a:pt x="0" y="138"/>
                    <a:pt x="0" y="138"/>
                  </a:cubicBezTo>
                  <a:cubicBezTo>
                    <a:pt x="146" y="138"/>
                    <a:pt x="146" y="138"/>
                    <a:pt x="146" y="138"/>
                  </a:cubicBezTo>
                  <a:cubicBezTo>
                    <a:pt x="146" y="138"/>
                    <a:pt x="146" y="138"/>
                    <a:pt x="146" y="138"/>
                  </a:cubicBezTo>
                  <a:cubicBezTo>
                    <a:pt x="146" y="104"/>
                    <a:pt x="122" y="75"/>
                    <a:pt x="89" y="67"/>
                  </a:cubicBezTo>
                  <a:close/>
                </a:path>
              </a:pathLst>
            </a:custGeom>
            <a:solidFill>
              <a:schemeClr val="bg1">
                <a:lumMod val="95000"/>
              </a:schemeClr>
            </a:solidFill>
            <a:ln w="14288"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8"/>
            <p:cNvSpPr>
              <a:spLocks/>
            </p:cNvSpPr>
            <p:nvPr/>
          </p:nvSpPr>
          <p:spPr bwMode="auto">
            <a:xfrm>
              <a:off x="6002833" y="3074627"/>
              <a:ext cx="219075" cy="106363"/>
            </a:xfrm>
            <a:custGeom>
              <a:avLst/>
              <a:gdLst>
                <a:gd name="T0" fmla="*/ 29 w 58"/>
                <a:gd name="T1" fmla="*/ 7 h 28"/>
                <a:gd name="T2" fmla="*/ 58 w 58"/>
                <a:gd name="T3" fmla="*/ 28 h 28"/>
                <a:gd name="T4" fmla="*/ 58 w 58"/>
                <a:gd name="T5" fmla="*/ 27 h 28"/>
                <a:gd name="T6" fmla="*/ 29 w 58"/>
                <a:gd name="T7" fmla="*/ 0 h 28"/>
                <a:gd name="T8" fmla="*/ 0 w 58"/>
                <a:gd name="T9" fmla="*/ 27 h 28"/>
                <a:gd name="T10" fmla="*/ 0 w 58"/>
                <a:gd name="T11" fmla="*/ 28 h 28"/>
                <a:gd name="T12" fmla="*/ 29 w 58"/>
                <a:gd name="T13" fmla="*/ 7 h 28"/>
              </a:gdLst>
              <a:ahLst/>
              <a:cxnLst>
                <a:cxn ang="0">
                  <a:pos x="T0" y="T1"/>
                </a:cxn>
                <a:cxn ang="0">
                  <a:pos x="T2" y="T3"/>
                </a:cxn>
                <a:cxn ang="0">
                  <a:pos x="T4" y="T5"/>
                </a:cxn>
                <a:cxn ang="0">
                  <a:pos x="T6" y="T7"/>
                </a:cxn>
                <a:cxn ang="0">
                  <a:pos x="T8" y="T9"/>
                </a:cxn>
                <a:cxn ang="0">
                  <a:pos x="T10" y="T11"/>
                </a:cxn>
                <a:cxn ang="0">
                  <a:pos x="T12" y="T13"/>
                </a:cxn>
              </a:cxnLst>
              <a:rect l="0" t="0" r="r" b="b"/>
              <a:pathLst>
                <a:path w="58" h="28">
                  <a:moveTo>
                    <a:pt x="29" y="7"/>
                  </a:moveTo>
                  <a:cubicBezTo>
                    <a:pt x="42" y="7"/>
                    <a:pt x="54" y="16"/>
                    <a:pt x="58" y="28"/>
                  </a:cubicBezTo>
                  <a:cubicBezTo>
                    <a:pt x="58" y="28"/>
                    <a:pt x="58" y="27"/>
                    <a:pt x="58" y="27"/>
                  </a:cubicBezTo>
                  <a:cubicBezTo>
                    <a:pt x="58" y="12"/>
                    <a:pt x="45" y="0"/>
                    <a:pt x="29" y="0"/>
                  </a:cubicBezTo>
                  <a:cubicBezTo>
                    <a:pt x="13" y="0"/>
                    <a:pt x="0" y="12"/>
                    <a:pt x="0" y="27"/>
                  </a:cubicBezTo>
                  <a:cubicBezTo>
                    <a:pt x="0" y="27"/>
                    <a:pt x="0" y="28"/>
                    <a:pt x="0" y="28"/>
                  </a:cubicBezTo>
                  <a:cubicBezTo>
                    <a:pt x="3" y="16"/>
                    <a:pt x="15" y="7"/>
                    <a:pt x="29" y="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5397996" y="2958739"/>
              <a:ext cx="722312" cy="690563"/>
            </a:xfrm>
            <a:custGeom>
              <a:avLst/>
              <a:gdLst>
                <a:gd name="T0" fmla="*/ 117 w 191"/>
                <a:gd name="T1" fmla="*/ 89 h 181"/>
                <a:gd name="T2" fmla="*/ 142 w 191"/>
                <a:gd name="T3" fmla="*/ 47 h 181"/>
                <a:gd name="T4" fmla="*/ 95 w 191"/>
                <a:gd name="T5" fmla="*/ 0 h 181"/>
                <a:gd name="T6" fmla="*/ 48 w 191"/>
                <a:gd name="T7" fmla="*/ 47 h 181"/>
                <a:gd name="T8" fmla="*/ 73 w 191"/>
                <a:gd name="T9" fmla="*/ 89 h 181"/>
                <a:gd name="T10" fmla="*/ 0 w 191"/>
                <a:gd name="T11" fmla="*/ 181 h 181"/>
                <a:gd name="T12" fmla="*/ 0 w 191"/>
                <a:gd name="T13" fmla="*/ 181 h 181"/>
                <a:gd name="T14" fmla="*/ 191 w 191"/>
                <a:gd name="T15" fmla="*/ 181 h 181"/>
                <a:gd name="T16" fmla="*/ 191 w 191"/>
                <a:gd name="T17" fmla="*/ 181 h 181"/>
                <a:gd name="T18" fmla="*/ 117 w 191"/>
                <a:gd name="T19" fmla="*/ 8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81">
                  <a:moveTo>
                    <a:pt x="117" y="89"/>
                  </a:moveTo>
                  <a:cubicBezTo>
                    <a:pt x="132" y="81"/>
                    <a:pt x="142" y="65"/>
                    <a:pt x="142" y="47"/>
                  </a:cubicBezTo>
                  <a:cubicBezTo>
                    <a:pt x="142" y="21"/>
                    <a:pt x="121" y="0"/>
                    <a:pt x="95" y="0"/>
                  </a:cubicBezTo>
                  <a:cubicBezTo>
                    <a:pt x="69" y="0"/>
                    <a:pt x="48" y="21"/>
                    <a:pt x="48" y="47"/>
                  </a:cubicBezTo>
                  <a:cubicBezTo>
                    <a:pt x="48" y="65"/>
                    <a:pt x="59" y="81"/>
                    <a:pt x="73" y="89"/>
                  </a:cubicBezTo>
                  <a:cubicBezTo>
                    <a:pt x="31" y="99"/>
                    <a:pt x="0" y="136"/>
                    <a:pt x="0" y="181"/>
                  </a:cubicBezTo>
                  <a:cubicBezTo>
                    <a:pt x="0" y="181"/>
                    <a:pt x="0" y="181"/>
                    <a:pt x="0" y="181"/>
                  </a:cubicBezTo>
                  <a:cubicBezTo>
                    <a:pt x="191" y="181"/>
                    <a:pt x="191" y="181"/>
                    <a:pt x="191" y="181"/>
                  </a:cubicBezTo>
                  <a:cubicBezTo>
                    <a:pt x="191" y="181"/>
                    <a:pt x="191" y="181"/>
                    <a:pt x="191" y="181"/>
                  </a:cubicBezTo>
                  <a:cubicBezTo>
                    <a:pt x="191" y="136"/>
                    <a:pt x="159" y="99"/>
                    <a:pt x="117" y="89"/>
                  </a:cubicBezTo>
                  <a:close/>
                </a:path>
              </a:pathLst>
            </a:custGeom>
            <a:solidFill>
              <a:schemeClr val="bg1">
                <a:lumMod val="95000"/>
              </a:schemeClr>
            </a:solidFill>
            <a:ln w="1905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p:cNvSpPr>
              <a:spLocks/>
            </p:cNvSpPr>
            <p:nvPr/>
          </p:nvSpPr>
          <p:spPr bwMode="auto">
            <a:xfrm>
              <a:off x="5612308" y="3001602"/>
              <a:ext cx="288925" cy="133350"/>
            </a:xfrm>
            <a:custGeom>
              <a:avLst/>
              <a:gdLst>
                <a:gd name="T0" fmla="*/ 38 w 76"/>
                <a:gd name="T1" fmla="*/ 8 h 35"/>
                <a:gd name="T2" fmla="*/ 76 w 76"/>
                <a:gd name="T3" fmla="*/ 35 h 35"/>
                <a:gd name="T4" fmla="*/ 76 w 76"/>
                <a:gd name="T5" fmla="*/ 35 h 35"/>
                <a:gd name="T6" fmla="*/ 38 w 76"/>
                <a:gd name="T7" fmla="*/ 0 h 35"/>
                <a:gd name="T8" fmla="*/ 0 w 76"/>
                <a:gd name="T9" fmla="*/ 35 h 35"/>
                <a:gd name="T10" fmla="*/ 1 w 76"/>
                <a:gd name="T11" fmla="*/ 35 h 35"/>
                <a:gd name="T12" fmla="*/ 38 w 76"/>
                <a:gd name="T13" fmla="*/ 8 h 35"/>
              </a:gdLst>
              <a:ahLst/>
              <a:cxnLst>
                <a:cxn ang="0">
                  <a:pos x="T0" y="T1"/>
                </a:cxn>
                <a:cxn ang="0">
                  <a:pos x="T2" y="T3"/>
                </a:cxn>
                <a:cxn ang="0">
                  <a:pos x="T4" y="T5"/>
                </a:cxn>
                <a:cxn ang="0">
                  <a:pos x="T6" y="T7"/>
                </a:cxn>
                <a:cxn ang="0">
                  <a:pos x="T8" y="T9"/>
                </a:cxn>
                <a:cxn ang="0">
                  <a:pos x="T10" y="T11"/>
                </a:cxn>
                <a:cxn ang="0">
                  <a:pos x="T12" y="T13"/>
                </a:cxn>
              </a:cxnLst>
              <a:rect l="0" t="0" r="r" b="b"/>
              <a:pathLst>
                <a:path w="76" h="35">
                  <a:moveTo>
                    <a:pt x="38" y="8"/>
                  </a:moveTo>
                  <a:cubicBezTo>
                    <a:pt x="56" y="8"/>
                    <a:pt x="72" y="20"/>
                    <a:pt x="76" y="35"/>
                  </a:cubicBezTo>
                  <a:cubicBezTo>
                    <a:pt x="76" y="35"/>
                    <a:pt x="76" y="35"/>
                    <a:pt x="76" y="35"/>
                  </a:cubicBezTo>
                  <a:cubicBezTo>
                    <a:pt x="76" y="15"/>
                    <a:pt x="59" y="0"/>
                    <a:pt x="38" y="0"/>
                  </a:cubicBezTo>
                  <a:cubicBezTo>
                    <a:pt x="17" y="0"/>
                    <a:pt x="0" y="15"/>
                    <a:pt x="0" y="35"/>
                  </a:cubicBezTo>
                  <a:cubicBezTo>
                    <a:pt x="0" y="35"/>
                    <a:pt x="1" y="35"/>
                    <a:pt x="1" y="35"/>
                  </a:cubicBezTo>
                  <a:cubicBezTo>
                    <a:pt x="5" y="20"/>
                    <a:pt x="20" y="8"/>
                    <a:pt x="38" y="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6454267"/>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a:t>
            </a:fld>
            <a:endParaRPr lang="zh-CN" altLang="en-US" dirty="0"/>
          </a:p>
        </p:txBody>
      </p:sp>
      <p:sp>
        <p:nvSpPr>
          <p:cNvPr id="13" name="Rectangle 2_1"/>
          <p:cNvSpPr/>
          <p:nvPr/>
        </p:nvSpPr>
        <p:spPr>
          <a:xfrm>
            <a:off x="199435" y="96020"/>
            <a:ext cx="4244495"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8.1  OpenStack</a:t>
            </a:r>
            <a:r>
              <a:rPr lang="zh-CN" altLang="en-US" sz="2400" b="1" spc="225">
                <a:solidFill>
                  <a:schemeClr val="bg1"/>
                </a:solidFill>
                <a:latin typeface="微软雅黑" panose="020B0503020204020204" pitchFamily="34" charset="-122"/>
                <a:ea typeface="微软雅黑" panose="020B0503020204020204" pitchFamily="34" charset="-122"/>
              </a:rPr>
              <a:t>背景介绍</a:t>
            </a:r>
          </a:p>
        </p:txBody>
      </p:sp>
      <p:sp>
        <p:nvSpPr>
          <p:cNvPr id="14" name="TextBox 3_1"/>
          <p:cNvSpPr txBox="1"/>
          <p:nvPr/>
        </p:nvSpPr>
        <p:spPr>
          <a:xfrm>
            <a:off x="404049" y="808059"/>
            <a:ext cx="2768130" cy="461665"/>
          </a:xfrm>
          <a:prstGeom prst="rect">
            <a:avLst/>
          </a:prstGeom>
          <a:noFill/>
        </p:spPr>
        <p:txBody>
          <a:bodyPr wrap="none" rtlCol="0">
            <a:spAutoFit/>
          </a:bodyPr>
          <a:lstStyle/>
          <a:p>
            <a:r>
              <a:rPr lang="en-US" altLang="zh-CN" sz="2400" b="1">
                <a:solidFill>
                  <a:schemeClr val="accent6"/>
                </a:solidFill>
              </a:rPr>
              <a:t>OpenStack</a:t>
            </a:r>
            <a:r>
              <a:rPr lang="zh-CN" altLang="en-US" sz="2400" b="1">
                <a:solidFill>
                  <a:schemeClr val="accent6"/>
                </a:solidFill>
              </a:rPr>
              <a:t>是什么</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p:cNvGrpSpPr/>
          <p:nvPr/>
        </p:nvGrpSpPr>
        <p:grpSpPr>
          <a:xfrm>
            <a:off x="425649" y="1666404"/>
            <a:ext cx="8242102" cy="3838170"/>
            <a:chOff x="425649" y="1666404"/>
            <a:chExt cx="8242102" cy="3838170"/>
          </a:xfrm>
        </p:grpSpPr>
        <p:sp>
          <p:nvSpPr>
            <p:cNvPr id="5" name="圆角矩形 4"/>
            <p:cNvSpPr/>
            <p:nvPr/>
          </p:nvSpPr>
          <p:spPr>
            <a:xfrm>
              <a:off x="425649" y="1666404"/>
              <a:ext cx="8242102" cy="3838170"/>
            </a:xfrm>
            <a:prstGeom prst="roundRect">
              <a:avLst>
                <a:gd name="adj" fmla="val 5996"/>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21526" b="26168"/>
            <a:stretch/>
          </p:blipFill>
          <p:spPr>
            <a:xfrm>
              <a:off x="2482834" y="1860291"/>
              <a:ext cx="4106101" cy="1609725"/>
            </a:xfrm>
            <a:prstGeom prst="rect">
              <a:avLst/>
            </a:prstGeom>
          </p:spPr>
        </p:pic>
        <p:sp>
          <p:nvSpPr>
            <p:cNvPr id="4" name="矩形 3"/>
            <p:cNvSpPr/>
            <p:nvPr/>
          </p:nvSpPr>
          <p:spPr>
            <a:xfrm>
              <a:off x="781944" y="3647694"/>
              <a:ext cx="7529512" cy="1477328"/>
            </a:xfrm>
            <a:prstGeom prst="rect">
              <a:avLst/>
            </a:prstGeom>
          </p:spPr>
          <p:txBody>
            <a:bodyPr wrap="square">
              <a:spAutoFit/>
            </a:bodyPr>
            <a:lstStyle/>
            <a:p>
              <a:pPr>
                <a:lnSpc>
                  <a:spcPct val="150000"/>
                </a:lnSpc>
              </a:pPr>
              <a:r>
                <a:rPr lang="en-US" altLang="zh-CN" sz="2000">
                  <a:solidFill>
                    <a:schemeClr val="tx1">
                      <a:lumMod val="75000"/>
                      <a:lumOff val="25000"/>
                    </a:schemeClr>
                  </a:solidFill>
                </a:rPr>
                <a:t>OpenStack</a:t>
              </a:r>
              <a:r>
                <a:rPr lang="zh-CN" altLang="en-US" sz="2000">
                  <a:solidFill>
                    <a:schemeClr val="tx1">
                      <a:lumMod val="75000"/>
                      <a:lumOff val="25000"/>
                    </a:schemeClr>
                  </a:solidFill>
                </a:rPr>
                <a:t>是一个管理计算、存储和网络资源的数据中心云计算开放平台，通过一个仪表板，为管理员提供了所有的管理控制，同时通过</a:t>
              </a:r>
              <a:r>
                <a:rPr lang="en-US" altLang="zh-CN" sz="2000">
                  <a:solidFill>
                    <a:schemeClr val="tx1">
                      <a:lumMod val="75000"/>
                      <a:lumOff val="25000"/>
                    </a:schemeClr>
                  </a:solidFill>
                </a:rPr>
                <a:t>Web</a:t>
              </a:r>
              <a:r>
                <a:rPr lang="zh-CN" altLang="en-US" sz="2000">
                  <a:solidFill>
                    <a:schemeClr val="tx1">
                      <a:lumMod val="75000"/>
                      <a:lumOff val="25000"/>
                    </a:schemeClr>
                  </a:solidFill>
                </a:rPr>
                <a:t>界面为其用户提供资源。</a:t>
              </a:r>
            </a:p>
          </p:txBody>
        </p:sp>
      </p:grpSp>
    </p:spTree>
    <p:extLst>
      <p:ext uri="{BB962C8B-B14F-4D97-AF65-F5344CB8AC3E}">
        <p14:creationId xmlns:p14="http://schemas.microsoft.com/office/powerpoint/2010/main" val="34932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67383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060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2020215"/>
            <a:ext cx="9144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CF730C6D-5BB4-4F63-9D16-9EBF769D35DB}" type="slidenum">
              <a:rPr lang="zh-CN" altLang="en-US" smtClean="0"/>
              <a:pPr/>
              <a:t>50</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46243" y="3752002"/>
            <a:ext cx="3491771"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提供容器元数据和统计</a:t>
            </a:r>
            <a:r>
              <a:rPr lang="zh-CN" altLang="en-US" smtClean="0">
                <a:solidFill>
                  <a:schemeClr val="tx1">
                    <a:lumMod val="75000"/>
                    <a:lumOff val="25000"/>
                  </a:schemeClr>
                </a:solidFill>
              </a:rPr>
              <a:t>信息</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维护</a:t>
            </a:r>
            <a:r>
              <a:rPr lang="zh-CN" altLang="en-US">
                <a:solidFill>
                  <a:schemeClr val="tx1">
                    <a:lumMod val="75000"/>
                    <a:lumOff val="25000"/>
                  </a:schemeClr>
                </a:solidFill>
              </a:rPr>
              <a:t>所含对象列表的</a:t>
            </a:r>
            <a:r>
              <a:rPr lang="zh-CN" altLang="en-US" smtClean="0">
                <a:solidFill>
                  <a:schemeClr val="tx1">
                    <a:lumMod val="75000"/>
                    <a:lumOff val="25000"/>
                  </a:schemeClr>
                </a:solidFill>
              </a:rPr>
              <a:t>服务</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每个</a:t>
            </a:r>
            <a:r>
              <a:rPr lang="zh-CN" altLang="en-US">
                <a:solidFill>
                  <a:schemeClr val="tx1">
                    <a:lumMod val="75000"/>
                    <a:lumOff val="25000"/>
                  </a:schemeClr>
                </a:solidFill>
              </a:rPr>
              <a:t>容器的信息也存储在一个</a:t>
            </a:r>
            <a:r>
              <a:rPr lang="en-US" altLang="zh-CN">
                <a:solidFill>
                  <a:schemeClr val="tx1">
                    <a:lumMod val="75000"/>
                    <a:lumOff val="25000"/>
                  </a:schemeClr>
                </a:solidFill>
              </a:rPr>
              <a:t>SQLite</a:t>
            </a:r>
            <a:r>
              <a:rPr lang="zh-CN" altLang="en-US">
                <a:solidFill>
                  <a:schemeClr val="tx1">
                    <a:lumMod val="75000"/>
                    <a:lumOff val="25000"/>
                  </a:schemeClr>
                </a:solidFill>
              </a:rPr>
              <a:t>数据库</a:t>
            </a:r>
            <a:r>
              <a:rPr lang="zh-CN" altLang="en-US" smtClean="0">
                <a:solidFill>
                  <a:schemeClr val="tx1">
                    <a:lumMod val="75000"/>
                    <a:lumOff val="25000"/>
                  </a:schemeClr>
                </a:solidFill>
              </a:rPr>
              <a:t>中</a:t>
            </a:r>
            <a:endParaRPr lang="zh-CN" altLang="en-US">
              <a:solidFill>
                <a:schemeClr val="tx1">
                  <a:lumMod val="75000"/>
                  <a:lumOff val="25000"/>
                </a:schemeClr>
              </a:solidFill>
            </a:endParaRPr>
          </a:p>
        </p:txBody>
      </p:sp>
      <p:sp>
        <p:nvSpPr>
          <p:cNvPr id="5" name="椭圆 4"/>
          <p:cNvSpPr/>
          <p:nvPr/>
        </p:nvSpPr>
        <p:spPr>
          <a:xfrm>
            <a:off x="1703726"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5</a:t>
            </a:r>
            <a:endParaRPr lang="zh-CN" altLang="en-US" sz="3600">
              <a:latin typeface="Impact" panose="020B0806030902050204" pitchFamily="34" charset="0"/>
            </a:endParaRPr>
          </a:p>
        </p:txBody>
      </p:sp>
      <p:sp>
        <p:nvSpPr>
          <p:cNvPr id="11" name="椭圆 10"/>
          <p:cNvSpPr/>
          <p:nvPr/>
        </p:nvSpPr>
        <p:spPr>
          <a:xfrm>
            <a:off x="6121623"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6</a:t>
            </a:r>
            <a:endParaRPr lang="zh-CN" altLang="en-US" sz="3600">
              <a:latin typeface="Impact" panose="020B0806030902050204" pitchFamily="34" charset="0"/>
            </a:endParaRPr>
          </a:p>
        </p:txBody>
      </p:sp>
      <p:sp>
        <p:nvSpPr>
          <p:cNvPr id="18" name="矩形 17"/>
          <p:cNvSpPr/>
          <p:nvPr/>
        </p:nvSpPr>
        <p:spPr>
          <a:xfrm>
            <a:off x="696344"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05647" y="3044495"/>
            <a:ext cx="1832168" cy="646331"/>
          </a:xfrm>
          <a:prstGeom prst="rect">
            <a:avLst/>
          </a:prstGeom>
        </p:spPr>
        <p:txBody>
          <a:bodyPr wrap="none">
            <a:spAutoFit/>
          </a:bodyPr>
          <a:lstStyle/>
          <a:p>
            <a:r>
              <a:rPr lang="zh-CN" altLang="en-US" sz="2000" b="1">
                <a:solidFill>
                  <a:schemeClr val="bg1"/>
                </a:solidFill>
              </a:rPr>
              <a:t>容器</a:t>
            </a:r>
            <a:r>
              <a:rPr lang="zh-CN" altLang="en-US" sz="2000" b="1" smtClean="0">
                <a:solidFill>
                  <a:schemeClr val="bg1"/>
                </a:solidFill>
              </a:rPr>
              <a:t>服务</a:t>
            </a:r>
            <a:endParaRPr lang="en-US" altLang="zh-CN" sz="2000" b="1" smtClean="0">
              <a:solidFill>
                <a:schemeClr val="bg1"/>
              </a:solidFill>
            </a:endParaRPr>
          </a:p>
          <a:p>
            <a:r>
              <a:rPr lang="en-US" altLang="zh-CN" sz="1600">
                <a:solidFill>
                  <a:schemeClr val="bg1"/>
                </a:solidFill>
              </a:rPr>
              <a:t>Container Server</a:t>
            </a:r>
            <a:endParaRPr lang="zh-CN" altLang="en-US" sz="1600">
              <a:solidFill>
                <a:schemeClr val="bg1"/>
              </a:solidFill>
            </a:endParaRPr>
          </a:p>
        </p:txBody>
      </p:sp>
      <p:sp>
        <p:nvSpPr>
          <p:cNvPr id="30" name="矩形 29"/>
          <p:cNvSpPr/>
          <p:nvPr/>
        </p:nvSpPr>
        <p:spPr>
          <a:xfrm>
            <a:off x="5125097"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383113" y="3044495"/>
            <a:ext cx="1519583" cy="646331"/>
          </a:xfrm>
          <a:prstGeom prst="rect">
            <a:avLst/>
          </a:prstGeom>
        </p:spPr>
        <p:txBody>
          <a:bodyPr wrap="none">
            <a:spAutoFit/>
          </a:bodyPr>
          <a:lstStyle/>
          <a:p>
            <a:r>
              <a:rPr lang="zh-CN" altLang="en-US" sz="2000" b="1">
                <a:solidFill>
                  <a:schemeClr val="bg1"/>
                </a:solidFill>
              </a:rPr>
              <a:t>对象</a:t>
            </a:r>
            <a:r>
              <a:rPr lang="zh-CN" altLang="en-US" sz="2000" b="1" smtClean="0">
                <a:solidFill>
                  <a:schemeClr val="bg1"/>
                </a:solidFill>
              </a:rPr>
              <a:t>服务</a:t>
            </a:r>
            <a:endParaRPr lang="en-US" altLang="zh-CN" sz="2000" b="1" smtClean="0">
              <a:solidFill>
                <a:schemeClr val="bg1"/>
              </a:solidFill>
            </a:endParaRPr>
          </a:p>
          <a:p>
            <a:r>
              <a:rPr lang="en-US" altLang="zh-CN" sz="1600">
                <a:solidFill>
                  <a:schemeClr val="bg1"/>
                </a:solidFill>
              </a:rPr>
              <a:t>Object Server</a:t>
            </a:r>
            <a:endParaRPr lang="zh-CN" altLang="en-US" sz="1600">
              <a:solidFill>
                <a:schemeClr val="bg1"/>
              </a:solidFill>
            </a:endParaRPr>
          </a:p>
        </p:txBody>
      </p:sp>
      <p:sp>
        <p:nvSpPr>
          <p:cNvPr id="41" name="矩形 40"/>
          <p:cNvSpPr/>
          <p:nvPr/>
        </p:nvSpPr>
        <p:spPr>
          <a:xfrm>
            <a:off x="4987756" y="3752002"/>
            <a:ext cx="3737144"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提供对象元数据和内容</a:t>
            </a:r>
            <a:r>
              <a:rPr lang="zh-CN" altLang="en-US" smtClean="0">
                <a:solidFill>
                  <a:schemeClr val="tx1">
                    <a:lumMod val="75000"/>
                    <a:lumOff val="25000"/>
                  </a:schemeClr>
                </a:solidFill>
              </a:rPr>
              <a:t>服务</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每个</a:t>
            </a:r>
            <a:r>
              <a:rPr lang="zh-CN" altLang="en-US">
                <a:solidFill>
                  <a:schemeClr val="tx1">
                    <a:lumMod val="75000"/>
                    <a:lumOff val="25000"/>
                  </a:schemeClr>
                </a:solidFill>
              </a:rPr>
              <a:t>对象的内容会以文件的形式存储在文件系统</a:t>
            </a:r>
            <a:r>
              <a:rPr lang="zh-CN" altLang="en-US" smtClean="0">
                <a:solidFill>
                  <a:schemeClr val="tx1">
                    <a:lumMod val="75000"/>
                    <a:lumOff val="25000"/>
                  </a:schemeClr>
                </a:solidFill>
              </a:rPr>
              <a:t>中</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元数据</a:t>
            </a:r>
            <a:r>
              <a:rPr lang="zh-CN" altLang="en-US">
                <a:solidFill>
                  <a:schemeClr val="tx1">
                    <a:lumMod val="75000"/>
                    <a:lumOff val="25000"/>
                  </a:schemeClr>
                </a:solidFill>
              </a:rPr>
              <a:t>会作为文件属性来</a:t>
            </a:r>
            <a:r>
              <a:rPr lang="zh-CN" altLang="en-US" smtClean="0">
                <a:solidFill>
                  <a:schemeClr val="tx1">
                    <a:lumMod val="75000"/>
                    <a:lumOff val="25000"/>
                  </a:schemeClr>
                </a:solidFill>
              </a:rPr>
              <a:t>存储</a:t>
            </a:r>
            <a:endParaRPr lang="zh-CN" altLang="en-US">
              <a:solidFill>
                <a:schemeClr val="tx1">
                  <a:lumMod val="75000"/>
                  <a:lumOff val="25000"/>
                </a:schemeClr>
              </a:solidFill>
            </a:endParaRPr>
          </a:p>
        </p:txBody>
      </p:sp>
      <p:grpSp>
        <p:nvGrpSpPr>
          <p:cNvPr id="76" name="组合 75"/>
          <p:cNvGrpSpPr/>
          <p:nvPr/>
        </p:nvGrpSpPr>
        <p:grpSpPr>
          <a:xfrm>
            <a:off x="5352299" y="3058841"/>
            <a:ext cx="681789" cy="597444"/>
            <a:chOff x="5171324" y="3020780"/>
            <a:chExt cx="769938" cy="674688"/>
          </a:xfrm>
        </p:grpSpPr>
        <p:sp>
          <p:nvSpPr>
            <p:cNvPr id="70" name="Freeform 22"/>
            <p:cNvSpPr>
              <a:spLocks/>
            </p:cNvSpPr>
            <p:nvPr/>
          </p:nvSpPr>
          <p:spPr bwMode="auto">
            <a:xfrm>
              <a:off x="5171324" y="3020780"/>
              <a:ext cx="515938" cy="519113"/>
            </a:xfrm>
            <a:custGeom>
              <a:avLst/>
              <a:gdLst>
                <a:gd name="T0" fmla="*/ 134 w 136"/>
                <a:gd name="T1" fmla="*/ 52 h 136"/>
                <a:gd name="T2" fmla="*/ 134 w 136"/>
                <a:gd name="T3" fmla="*/ 53 h 136"/>
                <a:gd name="T4" fmla="*/ 136 w 136"/>
                <a:gd name="T5" fmla="*/ 64 h 136"/>
                <a:gd name="T6" fmla="*/ 123 w 136"/>
                <a:gd name="T7" fmla="*/ 69 h 136"/>
                <a:gd name="T8" fmla="*/ 122 w 136"/>
                <a:gd name="T9" fmla="*/ 79 h 136"/>
                <a:gd name="T10" fmla="*/ 133 w 136"/>
                <a:gd name="T11" fmla="*/ 87 h 136"/>
                <a:gd name="T12" fmla="*/ 129 w 136"/>
                <a:gd name="T13" fmla="*/ 99 h 136"/>
                <a:gd name="T14" fmla="*/ 115 w 136"/>
                <a:gd name="T15" fmla="*/ 97 h 136"/>
                <a:gd name="T16" fmla="*/ 109 w 136"/>
                <a:gd name="T17" fmla="*/ 105 h 136"/>
                <a:gd name="T18" fmla="*/ 115 w 136"/>
                <a:gd name="T19" fmla="*/ 117 h 136"/>
                <a:gd name="T20" fmla="*/ 106 w 136"/>
                <a:gd name="T21" fmla="*/ 125 h 136"/>
                <a:gd name="T22" fmla="*/ 94 w 136"/>
                <a:gd name="T23" fmla="*/ 116 h 136"/>
                <a:gd name="T24" fmla="*/ 85 w 136"/>
                <a:gd name="T25" fmla="*/ 120 h 136"/>
                <a:gd name="T26" fmla="*/ 84 w 136"/>
                <a:gd name="T27" fmla="*/ 134 h 136"/>
                <a:gd name="T28" fmla="*/ 83 w 136"/>
                <a:gd name="T29" fmla="*/ 135 h 136"/>
                <a:gd name="T30" fmla="*/ 72 w 136"/>
                <a:gd name="T31" fmla="*/ 136 h 136"/>
                <a:gd name="T32" fmla="*/ 67 w 136"/>
                <a:gd name="T33" fmla="*/ 123 h 136"/>
                <a:gd name="T34" fmla="*/ 57 w 136"/>
                <a:gd name="T35" fmla="*/ 122 h 136"/>
                <a:gd name="T36" fmla="*/ 49 w 136"/>
                <a:gd name="T37" fmla="*/ 134 h 136"/>
                <a:gd name="T38" fmla="*/ 38 w 136"/>
                <a:gd name="T39" fmla="*/ 129 h 136"/>
                <a:gd name="T40" fmla="*/ 40 w 136"/>
                <a:gd name="T41" fmla="*/ 115 h 136"/>
                <a:gd name="T42" fmla="*/ 32 w 136"/>
                <a:gd name="T43" fmla="*/ 109 h 136"/>
                <a:gd name="T44" fmla="*/ 19 w 136"/>
                <a:gd name="T45" fmla="*/ 115 h 136"/>
                <a:gd name="T46" fmla="*/ 11 w 136"/>
                <a:gd name="T47" fmla="*/ 106 h 136"/>
                <a:gd name="T48" fmla="*/ 20 w 136"/>
                <a:gd name="T49" fmla="*/ 94 h 136"/>
                <a:gd name="T50" fmla="*/ 16 w 136"/>
                <a:gd name="T51" fmla="*/ 86 h 136"/>
                <a:gd name="T52" fmla="*/ 2 w 136"/>
                <a:gd name="T53" fmla="*/ 84 h 136"/>
                <a:gd name="T54" fmla="*/ 2 w 136"/>
                <a:gd name="T55" fmla="*/ 83 h 136"/>
                <a:gd name="T56" fmla="*/ 0 w 136"/>
                <a:gd name="T57" fmla="*/ 72 h 136"/>
                <a:gd name="T58" fmla="*/ 13 w 136"/>
                <a:gd name="T59" fmla="*/ 67 h 136"/>
                <a:gd name="T60" fmla="*/ 14 w 136"/>
                <a:gd name="T61" fmla="*/ 57 h 136"/>
                <a:gd name="T62" fmla="*/ 3 w 136"/>
                <a:gd name="T63" fmla="*/ 49 h 136"/>
                <a:gd name="T64" fmla="*/ 7 w 136"/>
                <a:gd name="T65" fmla="*/ 38 h 136"/>
                <a:gd name="T66" fmla="*/ 21 w 136"/>
                <a:gd name="T67" fmla="*/ 40 h 136"/>
                <a:gd name="T68" fmla="*/ 27 w 136"/>
                <a:gd name="T69" fmla="*/ 32 h 136"/>
                <a:gd name="T70" fmla="*/ 21 w 136"/>
                <a:gd name="T71" fmla="*/ 19 h 136"/>
                <a:gd name="T72" fmla="*/ 31 w 136"/>
                <a:gd name="T73" fmla="*/ 11 h 136"/>
                <a:gd name="T74" fmla="*/ 42 w 136"/>
                <a:gd name="T75" fmla="*/ 20 h 136"/>
                <a:gd name="T76" fmla="*/ 51 w 136"/>
                <a:gd name="T77" fmla="*/ 16 h 136"/>
                <a:gd name="T78" fmla="*/ 52 w 136"/>
                <a:gd name="T79" fmla="*/ 2 h 136"/>
                <a:gd name="T80" fmla="*/ 53 w 136"/>
                <a:gd name="T81" fmla="*/ 2 h 136"/>
                <a:gd name="T82" fmla="*/ 64 w 136"/>
                <a:gd name="T83" fmla="*/ 0 h 136"/>
                <a:gd name="T84" fmla="*/ 69 w 136"/>
                <a:gd name="T85" fmla="*/ 14 h 136"/>
                <a:gd name="T86" fmla="*/ 79 w 136"/>
                <a:gd name="T87" fmla="*/ 15 h 136"/>
                <a:gd name="T88" fmla="*/ 87 w 136"/>
                <a:gd name="T89" fmla="*/ 3 h 136"/>
                <a:gd name="T90" fmla="*/ 99 w 136"/>
                <a:gd name="T91" fmla="*/ 7 h 136"/>
                <a:gd name="T92" fmla="*/ 97 w 136"/>
                <a:gd name="T93" fmla="*/ 21 h 136"/>
                <a:gd name="T94" fmla="*/ 104 w 136"/>
                <a:gd name="T95" fmla="*/ 27 h 136"/>
                <a:gd name="T96" fmla="*/ 117 w 136"/>
                <a:gd name="T97" fmla="*/ 21 h 136"/>
                <a:gd name="T98" fmla="*/ 125 w 136"/>
                <a:gd name="T99" fmla="*/ 31 h 136"/>
                <a:gd name="T100" fmla="*/ 116 w 136"/>
                <a:gd name="T101" fmla="*/ 42 h 136"/>
                <a:gd name="T102" fmla="*/ 120 w 136"/>
                <a:gd name="T103" fmla="*/ 51 h 136"/>
                <a:gd name="T104" fmla="*/ 134 w 136"/>
                <a:gd name="T105" fmla="*/ 5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 h="136">
                  <a:moveTo>
                    <a:pt x="134" y="52"/>
                  </a:moveTo>
                  <a:cubicBezTo>
                    <a:pt x="134" y="52"/>
                    <a:pt x="134" y="53"/>
                    <a:pt x="134" y="53"/>
                  </a:cubicBezTo>
                  <a:cubicBezTo>
                    <a:pt x="135" y="57"/>
                    <a:pt x="136" y="61"/>
                    <a:pt x="136" y="64"/>
                  </a:cubicBezTo>
                  <a:cubicBezTo>
                    <a:pt x="133" y="66"/>
                    <a:pt x="128" y="68"/>
                    <a:pt x="123" y="69"/>
                  </a:cubicBezTo>
                  <a:cubicBezTo>
                    <a:pt x="123" y="73"/>
                    <a:pt x="122" y="76"/>
                    <a:pt x="122" y="79"/>
                  </a:cubicBezTo>
                  <a:cubicBezTo>
                    <a:pt x="126" y="82"/>
                    <a:pt x="130" y="85"/>
                    <a:pt x="133" y="87"/>
                  </a:cubicBezTo>
                  <a:cubicBezTo>
                    <a:pt x="132" y="91"/>
                    <a:pt x="131" y="95"/>
                    <a:pt x="129" y="99"/>
                  </a:cubicBezTo>
                  <a:cubicBezTo>
                    <a:pt x="125" y="98"/>
                    <a:pt x="120" y="98"/>
                    <a:pt x="115" y="97"/>
                  </a:cubicBezTo>
                  <a:cubicBezTo>
                    <a:pt x="113" y="99"/>
                    <a:pt x="111" y="102"/>
                    <a:pt x="109" y="105"/>
                  </a:cubicBezTo>
                  <a:cubicBezTo>
                    <a:pt x="112" y="110"/>
                    <a:pt x="114" y="114"/>
                    <a:pt x="115" y="117"/>
                  </a:cubicBezTo>
                  <a:cubicBezTo>
                    <a:pt x="112" y="120"/>
                    <a:pt x="109" y="123"/>
                    <a:pt x="106" y="125"/>
                  </a:cubicBezTo>
                  <a:cubicBezTo>
                    <a:pt x="102" y="123"/>
                    <a:pt x="99" y="120"/>
                    <a:pt x="94" y="116"/>
                  </a:cubicBezTo>
                  <a:cubicBezTo>
                    <a:pt x="91" y="118"/>
                    <a:pt x="89" y="119"/>
                    <a:pt x="85" y="120"/>
                  </a:cubicBezTo>
                  <a:cubicBezTo>
                    <a:pt x="85" y="126"/>
                    <a:pt x="85" y="131"/>
                    <a:pt x="84" y="134"/>
                  </a:cubicBezTo>
                  <a:cubicBezTo>
                    <a:pt x="84" y="134"/>
                    <a:pt x="84" y="134"/>
                    <a:pt x="83" y="135"/>
                  </a:cubicBezTo>
                  <a:cubicBezTo>
                    <a:pt x="80" y="135"/>
                    <a:pt x="76" y="136"/>
                    <a:pt x="72" y="136"/>
                  </a:cubicBezTo>
                  <a:cubicBezTo>
                    <a:pt x="70" y="133"/>
                    <a:pt x="69" y="128"/>
                    <a:pt x="67" y="123"/>
                  </a:cubicBezTo>
                  <a:cubicBezTo>
                    <a:pt x="64" y="123"/>
                    <a:pt x="60" y="122"/>
                    <a:pt x="57" y="122"/>
                  </a:cubicBezTo>
                  <a:cubicBezTo>
                    <a:pt x="54" y="127"/>
                    <a:pt x="51" y="131"/>
                    <a:pt x="49" y="134"/>
                  </a:cubicBezTo>
                  <a:cubicBezTo>
                    <a:pt x="45" y="132"/>
                    <a:pt x="41" y="131"/>
                    <a:pt x="38" y="129"/>
                  </a:cubicBezTo>
                  <a:cubicBezTo>
                    <a:pt x="38" y="125"/>
                    <a:pt x="39" y="121"/>
                    <a:pt x="40" y="115"/>
                  </a:cubicBezTo>
                  <a:cubicBezTo>
                    <a:pt x="37" y="113"/>
                    <a:pt x="34" y="111"/>
                    <a:pt x="32" y="109"/>
                  </a:cubicBezTo>
                  <a:cubicBezTo>
                    <a:pt x="27" y="112"/>
                    <a:pt x="22" y="114"/>
                    <a:pt x="19" y="115"/>
                  </a:cubicBezTo>
                  <a:cubicBezTo>
                    <a:pt x="16" y="112"/>
                    <a:pt x="14" y="109"/>
                    <a:pt x="11" y="106"/>
                  </a:cubicBezTo>
                  <a:cubicBezTo>
                    <a:pt x="13" y="103"/>
                    <a:pt x="16" y="99"/>
                    <a:pt x="20" y="94"/>
                  </a:cubicBezTo>
                  <a:cubicBezTo>
                    <a:pt x="19" y="92"/>
                    <a:pt x="17" y="89"/>
                    <a:pt x="16" y="86"/>
                  </a:cubicBezTo>
                  <a:cubicBezTo>
                    <a:pt x="10" y="85"/>
                    <a:pt x="6" y="85"/>
                    <a:pt x="2" y="84"/>
                  </a:cubicBezTo>
                  <a:cubicBezTo>
                    <a:pt x="2" y="84"/>
                    <a:pt x="2" y="84"/>
                    <a:pt x="2" y="83"/>
                  </a:cubicBezTo>
                  <a:cubicBezTo>
                    <a:pt x="1" y="80"/>
                    <a:pt x="0" y="76"/>
                    <a:pt x="0" y="72"/>
                  </a:cubicBezTo>
                  <a:cubicBezTo>
                    <a:pt x="4" y="71"/>
                    <a:pt x="8" y="69"/>
                    <a:pt x="13" y="67"/>
                  </a:cubicBezTo>
                  <a:cubicBezTo>
                    <a:pt x="13" y="64"/>
                    <a:pt x="14" y="60"/>
                    <a:pt x="14" y="57"/>
                  </a:cubicBezTo>
                  <a:cubicBezTo>
                    <a:pt x="10" y="54"/>
                    <a:pt x="6" y="51"/>
                    <a:pt x="3" y="49"/>
                  </a:cubicBezTo>
                  <a:cubicBezTo>
                    <a:pt x="4" y="45"/>
                    <a:pt x="5" y="41"/>
                    <a:pt x="7" y="38"/>
                  </a:cubicBezTo>
                  <a:cubicBezTo>
                    <a:pt x="11" y="38"/>
                    <a:pt x="16" y="39"/>
                    <a:pt x="21" y="40"/>
                  </a:cubicBezTo>
                  <a:cubicBezTo>
                    <a:pt x="23" y="37"/>
                    <a:pt x="25" y="34"/>
                    <a:pt x="27" y="32"/>
                  </a:cubicBezTo>
                  <a:cubicBezTo>
                    <a:pt x="25" y="27"/>
                    <a:pt x="22" y="23"/>
                    <a:pt x="21" y="19"/>
                  </a:cubicBezTo>
                  <a:cubicBezTo>
                    <a:pt x="24" y="16"/>
                    <a:pt x="27" y="14"/>
                    <a:pt x="31" y="11"/>
                  </a:cubicBezTo>
                  <a:cubicBezTo>
                    <a:pt x="34" y="14"/>
                    <a:pt x="37" y="16"/>
                    <a:pt x="42" y="20"/>
                  </a:cubicBezTo>
                  <a:cubicBezTo>
                    <a:pt x="45" y="19"/>
                    <a:pt x="48" y="17"/>
                    <a:pt x="51" y="16"/>
                  </a:cubicBezTo>
                  <a:cubicBezTo>
                    <a:pt x="51" y="11"/>
                    <a:pt x="51" y="6"/>
                    <a:pt x="52" y="2"/>
                  </a:cubicBezTo>
                  <a:cubicBezTo>
                    <a:pt x="52" y="2"/>
                    <a:pt x="53" y="2"/>
                    <a:pt x="53" y="2"/>
                  </a:cubicBezTo>
                  <a:cubicBezTo>
                    <a:pt x="57" y="1"/>
                    <a:pt x="60" y="0"/>
                    <a:pt x="64" y="0"/>
                  </a:cubicBezTo>
                  <a:cubicBezTo>
                    <a:pt x="66" y="4"/>
                    <a:pt x="67" y="8"/>
                    <a:pt x="69" y="14"/>
                  </a:cubicBezTo>
                  <a:cubicBezTo>
                    <a:pt x="73" y="14"/>
                    <a:pt x="76" y="14"/>
                    <a:pt x="79" y="15"/>
                  </a:cubicBezTo>
                  <a:cubicBezTo>
                    <a:pt x="82" y="10"/>
                    <a:pt x="85" y="6"/>
                    <a:pt x="87" y="3"/>
                  </a:cubicBezTo>
                  <a:cubicBezTo>
                    <a:pt x="91" y="4"/>
                    <a:pt x="95" y="6"/>
                    <a:pt x="99" y="7"/>
                  </a:cubicBezTo>
                  <a:cubicBezTo>
                    <a:pt x="98" y="11"/>
                    <a:pt x="98" y="16"/>
                    <a:pt x="97" y="21"/>
                  </a:cubicBezTo>
                  <a:cubicBezTo>
                    <a:pt x="99" y="23"/>
                    <a:pt x="102" y="25"/>
                    <a:pt x="104" y="27"/>
                  </a:cubicBezTo>
                  <a:cubicBezTo>
                    <a:pt x="109" y="25"/>
                    <a:pt x="114" y="23"/>
                    <a:pt x="117" y="21"/>
                  </a:cubicBezTo>
                  <a:cubicBezTo>
                    <a:pt x="120" y="24"/>
                    <a:pt x="123" y="27"/>
                    <a:pt x="125" y="31"/>
                  </a:cubicBezTo>
                  <a:cubicBezTo>
                    <a:pt x="123" y="34"/>
                    <a:pt x="120" y="38"/>
                    <a:pt x="116" y="42"/>
                  </a:cubicBezTo>
                  <a:cubicBezTo>
                    <a:pt x="118" y="45"/>
                    <a:pt x="119" y="48"/>
                    <a:pt x="120" y="51"/>
                  </a:cubicBezTo>
                  <a:cubicBezTo>
                    <a:pt x="126" y="51"/>
                    <a:pt x="130" y="52"/>
                    <a:pt x="134" y="52"/>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3"/>
            <p:cNvSpPr>
              <a:spLocks/>
            </p:cNvSpPr>
            <p:nvPr/>
          </p:nvSpPr>
          <p:spPr bwMode="auto">
            <a:xfrm>
              <a:off x="5607887" y="3363680"/>
              <a:ext cx="330200" cy="331788"/>
            </a:xfrm>
            <a:custGeom>
              <a:avLst/>
              <a:gdLst>
                <a:gd name="T0" fmla="*/ 87 w 87"/>
                <a:gd name="T1" fmla="*/ 44 h 87"/>
                <a:gd name="T2" fmla="*/ 87 w 87"/>
                <a:gd name="T3" fmla="*/ 44 h 87"/>
                <a:gd name="T4" fmla="*/ 87 w 87"/>
                <a:gd name="T5" fmla="*/ 51 h 87"/>
                <a:gd name="T6" fmla="*/ 78 w 87"/>
                <a:gd name="T7" fmla="*/ 53 h 87"/>
                <a:gd name="T8" fmla="*/ 75 w 87"/>
                <a:gd name="T9" fmla="*/ 59 h 87"/>
                <a:gd name="T10" fmla="*/ 81 w 87"/>
                <a:gd name="T11" fmla="*/ 65 h 87"/>
                <a:gd name="T12" fmla="*/ 77 w 87"/>
                <a:gd name="T13" fmla="*/ 72 h 87"/>
                <a:gd name="T14" fmla="*/ 68 w 87"/>
                <a:gd name="T15" fmla="*/ 68 h 87"/>
                <a:gd name="T16" fmla="*/ 64 w 87"/>
                <a:gd name="T17" fmla="*/ 72 h 87"/>
                <a:gd name="T18" fmla="*/ 65 w 87"/>
                <a:gd name="T19" fmla="*/ 81 h 87"/>
                <a:gd name="T20" fmla="*/ 58 w 87"/>
                <a:gd name="T21" fmla="*/ 84 h 87"/>
                <a:gd name="T22" fmla="*/ 53 w 87"/>
                <a:gd name="T23" fmla="*/ 77 h 87"/>
                <a:gd name="T24" fmla="*/ 46 w 87"/>
                <a:gd name="T25" fmla="*/ 78 h 87"/>
                <a:gd name="T26" fmla="*/ 43 w 87"/>
                <a:gd name="T27" fmla="*/ 87 h 87"/>
                <a:gd name="T28" fmla="*/ 43 w 87"/>
                <a:gd name="T29" fmla="*/ 87 h 87"/>
                <a:gd name="T30" fmla="*/ 36 w 87"/>
                <a:gd name="T31" fmla="*/ 86 h 87"/>
                <a:gd name="T32" fmla="*/ 34 w 87"/>
                <a:gd name="T33" fmla="*/ 77 h 87"/>
                <a:gd name="T34" fmla="*/ 29 w 87"/>
                <a:gd name="T35" fmla="*/ 75 h 87"/>
                <a:gd name="T36" fmla="*/ 22 w 87"/>
                <a:gd name="T37" fmla="*/ 81 h 87"/>
                <a:gd name="T38" fmla="*/ 15 w 87"/>
                <a:gd name="T39" fmla="*/ 76 h 87"/>
                <a:gd name="T40" fmla="*/ 19 w 87"/>
                <a:gd name="T41" fmla="*/ 68 h 87"/>
                <a:gd name="T42" fmla="*/ 15 w 87"/>
                <a:gd name="T43" fmla="*/ 63 h 87"/>
                <a:gd name="T44" fmla="*/ 6 w 87"/>
                <a:gd name="T45" fmla="*/ 65 h 87"/>
                <a:gd name="T46" fmla="*/ 3 w 87"/>
                <a:gd name="T47" fmla="*/ 57 h 87"/>
                <a:gd name="T48" fmla="*/ 10 w 87"/>
                <a:gd name="T49" fmla="*/ 52 h 87"/>
                <a:gd name="T50" fmla="*/ 9 w 87"/>
                <a:gd name="T51" fmla="*/ 46 h 87"/>
                <a:gd name="T52" fmla="*/ 0 w 87"/>
                <a:gd name="T53" fmla="*/ 43 h 87"/>
                <a:gd name="T54" fmla="*/ 0 w 87"/>
                <a:gd name="T55" fmla="*/ 42 h 87"/>
                <a:gd name="T56" fmla="*/ 1 w 87"/>
                <a:gd name="T57" fmla="*/ 35 h 87"/>
                <a:gd name="T58" fmla="*/ 10 w 87"/>
                <a:gd name="T59" fmla="*/ 34 h 87"/>
                <a:gd name="T60" fmla="*/ 12 w 87"/>
                <a:gd name="T61" fmla="*/ 28 h 87"/>
                <a:gd name="T62" fmla="*/ 6 w 87"/>
                <a:gd name="T63" fmla="*/ 21 h 87"/>
                <a:gd name="T64" fmla="*/ 11 w 87"/>
                <a:gd name="T65" fmla="*/ 15 h 87"/>
                <a:gd name="T66" fmla="*/ 19 w 87"/>
                <a:gd name="T67" fmla="*/ 18 h 87"/>
                <a:gd name="T68" fmla="*/ 24 w 87"/>
                <a:gd name="T69" fmla="*/ 14 h 87"/>
                <a:gd name="T70" fmla="*/ 22 w 87"/>
                <a:gd name="T71" fmla="*/ 5 h 87"/>
                <a:gd name="T72" fmla="*/ 30 w 87"/>
                <a:gd name="T73" fmla="*/ 2 h 87"/>
                <a:gd name="T74" fmla="*/ 35 w 87"/>
                <a:gd name="T75" fmla="*/ 9 h 87"/>
                <a:gd name="T76" fmla="*/ 41 w 87"/>
                <a:gd name="T77" fmla="*/ 8 h 87"/>
                <a:gd name="T78" fmla="*/ 44 w 87"/>
                <a:gd name="T79" fmla="*/ 0 h 87"/>
                <a:gd name="T80" fmla="*/ 45 w 87"/>
                <a:gd name="T81" fmla="*/ 0 h 87"/>
                <a:gd name="T82" fmla="*/ 52 w 87"/>
                <a:gd name="T83" fmla="*/ 0 h 87"/>
                <a:gd name="T84" fmla="*/ 53 w 87"/>
                <a:gd name="T85" fmla="*/ 9 h 87"/>
                <a:gd name="T86" fmla="*/ 59 w 87"/>
                <a:gd name="T87" fmla="*/ 12 h 87"/>
                <a:gd name="T88" fmla="*/ 66 w 87"/>
                <a:gd name="T89" fmla="*/ 6 h 87"/>
                <a:gd name="T90" fmla="*/ 72 w 87"/>
                <a:gd name="T91" fmla="*/ 10 h 87"/>
                <a:gd name="T92" fmla="*/ 69 w 87"/>
                <a:gd name="T93" fmla="*/ 19 h 87"/>
                <a:gd name="T94" fmla="*/ 73 w 87"/>
                <a:gd name="T95" fmla="*/ 24 h 87"/>
                <a:gd name="T96" fmla="*/ 82 w 87"/>
                <a:gd name="T97" fmla="*/ 22 h 87"/>
                <a:gd name="T98" fmla="*/ 85 w 87"/>
                <a:gd name="T99" fmla="*/ 29 h 87"/>
                <a:gd name="T100" fmla="*/ 78 w 87"/>
                <a:gd name="T101" fmla="*/ 35 h 87"/>
                <a:gd name="T102" fmla="*/ 79 w 87"/>
                <a:gd name="T103" fmla="*/ 41 h 87"/>
                <a:gd name="T104" fmla="*/ 87 w 87"/>
                <a:gd name="T10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87">
                  <a:moveTo>
                    <a:pt x="87" y="44"/>
                  </a:moveTo>
                  <a:cubicBezTo>
                    <a:pt x="87" y="44"/>
                    <a:pt x="87" y="44"/>
                    <a:pt x="87" y="44"/>
                  </a:cubicBezTo>
                  <a:cubicBezTo>
                    <a:pt x="87" y="47"/>
                    <a:pt x="87" y="49"/>
                    <a:pt x="87" y="51"/>
                  </a:cubicBezTo>
                  <a:cubicBezTo>
                    <a:pt x="84" y="52"/>
                    <a:pt x="81" y="52"/>
                    <a:pt x="78" y="53"/>
                  </a:cubicBezTo>
                  <a:cubicBezTo>
                    <a:pt x="77" y="55"/>
                    <a:pt x="76" y="57"/>
                    <a:pt x="75" y="59"/>
                  </a:cubicBezTo>
                  <a:cubicBezTo>
                    <a:pt x="78" y="61"/>
                    <a:pt x="80" y="63"/>
                    <a:pt x="81" y="65"/>
                  </a:cubicBezTo>
                  <a:cubicBezTo>
                    <a:pt x="80" y="68"/>
                    <a:pt x="79" y="70"/>
                    <a:pt x="77" y="72"/>
                  </a:cubicBezTo>
                  <a:cubicBezTo>
                    <a:pt x="74" y="71"/>
                    <a:pt x="72" y="70"/>
                    <a:pt x="68" y="68"/>
                  </a:cubicBezTo>
                  <a:cubicBezTo>
                    <a:pt x="67" y="70"/>
                    <a:pt x="65" y="71"/>
                    <a:pt x="64" y="72"/>
                  </a:cubicBezTo>
                  <a:cubicBezTo>
                    <a:pt x="64" y="76"/>
                    <a:pt x="65" y="79"/>
                    <a:pt x="65" y="81"/>
                  </a:cubicBezTo>
                  <a:cubicBezTo>
                    <a:pt x="63" y="82"/>
                    <a:pt x="61" y="84"/>
                    <a:pt x="58" y="84"/>
                  </a:cubicBezTo>
                  <a:cubicBezTo>
                    <a:pt x="56" y="83"/>
                    <a:pt x="55" y="80"/>
                    <a:pt x="53" y="77"/>
                  </a:cubicBezTo>
                  <a:cubicBezTo>
                    <a:pt x="51" y="78"/>
                    <a:pt x="48" y="78"/>
                    <a:pt x="46" y="78"/>
                  </a:cubicBezTo>
                  <a:cubicBezTo>
                    <a:pt x="45" y="82"/>
                    <a:pt x="44" y="85"/>
                    <a:pt x="43" y="87"/>
                  </a:cubicBezTo>
                  <a:cubicBezTo>
                    <a:pt x="43" y="87"/>
                    <a:pt x="43" y="87"/>
                    <a:pt x="43" y="87"/>
                  </a:cubicBezTo>
                  <a:cubicBezTo>
                    <a:pt x="40" y="87"/>
                    <a:pt x="38" y="86"/>
                    <a:pt x="36" y="86"/>
                  </a:cubicBezTo>
                  <a:cubicBezTo>
                    <a:pt x="35" y="84"/>
                    <a:pt x="35" y="81"/>
                    <a:pt x="34" y="77"/>
                  </a:cubicBezTo>
                  <a:cubicBezTo>
                    <a:pt x="32" y="76"/>
                    <a:pt x="30" y="76"/>
                    <a:pt x="29" y="75"/>
                  </a:cubicBezTo>
                  <a:cubicBezTo>
                    <a:pt x="26" y="77"/>
                    <a:pt x="24" y="79"/>
                    <a:pt x="22" y="81"/>
                  </a:cubicBezTo>
                  <a:cubicBezTo>
                    <a:pt x="19" y="79"/>
                    <a:pt x="17" y="78"/>
                    <a:pt x="15" y="76"/>
                  </a:cubicBezTo>
                  <a:cubicBezTo>
                    <a:pt x="16" y="74"/>
                    <a:pt x="17" y="71"/>
                    <a:pt x="19" y="68"/>
                  </a:cubicBezTo>
                  <a:cubicBezTo>
                    <a:pt x="17" y="66"/>
                    <a:pt x="16" y="65"/>
                    <a:pt x="15" y="63"/>
                  </a:cubicBezTo>
                  <a:cubicBezTo>
                    <a:pt x="11" y="64"/>
                    <a:pt x="8" y="64"/>
                    <a:pt x="6" y="65"/>
                  </a:cubicBezTo>
                  <a:cubicBezTo>
                    <a:pt x="5" y="62"/>
                    <a:pt x="3" y="60"/>
                    <a:pt x="3" y="57"/>
                  </a:cubicBezTo>
                  <a:cubicBezTo>
                    <a:pt x="4" y="56"/>
                    <a:pt x="7" y="54"/>
                    <a:pt x="10" y="52"/>
                  </a:cubicBezTo>
                  <a:cubicBezTo>
                    <a:pt x="9" y="50"/>
                    <a:pt x="9" y="48"/>
                    <a:pt x="9" y="46"/>
                  </a:cubicBezTo>
                  <a:cubicBezTo>
                    <a:pt x="5" y="45"/>
                    <a:pt x="3" y="44"/>
                    <a:pt x="0" y="43"/>
                  </a:cubicBezTo>
                  <a:cubicBezTo>
                    <a:pt x="0" y="42"/>
                    <a:pt x="0" y="42"/>
                    <a:pt x="0" y="42"/>
                  </a:cubicBezTo>
                  <a:cubicBezTo>
                    <a:pt x="0" y="40"/>
                    <a:pt x="1" y="37"/>
                    <a:pt x="1" y="35"/>
                  </a:cubicBezTo>
                  <a:cubicBezTo>
                    <a:pt x="3" y="34"/>
                    <a:pt x="6" y="34"/>
                    <a:pt x="10" y="34"/>
                  </a:cubicBezTo>
                  <a:cubicBezTo>
                    <a:pt x="11" y="32"/>
                    <a:pt x="11" y="30"/>
                    <a:pt x="12" y="28"/>
                  </a:cubicBezTo>
                  <a:cubicBezTo>
                    <a:pt x="10" y="25"/>
                    <a:pt x="8" y="23"/>
                    <a:pt x="6" y="21"/>
                  </a:cubicBezTo>
                  <a:cubicBezTo>
                    <a:pt x="8" y="19"/>
                    <a:pt x="9" y="17"/>
                    <a:pt x="11" y="15"/>
                  </a:cubicBezTo>
                  <a:cubicBezTo>
                    <a:pt x="13" y="15"/>
                    <a:pt x="16" y="17"/>
                    <a:pt x="19" y="18"/>
                  </a:cubicBezTo>
                  <a:cubicBezTo>
                    <a:pt x="21" y="17"/>
                    <a:pt x="22" y="15"/>
                    <a:pt x="24" y="14"/>
                  </a:cubicBezTo>
                  <a:cubicBezTo>
                    <a:pt x="23" y="11"/>
                    <a:pt x="23" y="8"/>
                    <a:pt x="22" y="5"/>
                  </a:cubicBezTo>
                  <a:cubicBezTo>
                    <a:pt x="25" y="4"/>
                    <a:pt x="27" y="3"/>
                    <a:pt x="30" y="2"/>
                  </a:cubicBezTo>
                  <a:cubicBezTo>
                    <a:pt x="31" y="4"/>
                    <a:pt x="33" y="6"/>
                    <a:pt x="35" y="9"/>
                  </a:cubicBezTo>
                  <a:cubicBezTo>
                    <a:pt x="37" y="9"/>
                    <a:pt x="39" y="8"/>
                    <a:pt x="41" y="8"/>
                  </a:cubicBezTo>
                  <a:cubicBezTo>
                    <a:pt x="42" y="5"/>
                    <a:pt x="43" y="2"/>
                    <a:pt x="44" y="0"/>
                  </a:cubicBezTo>
                  <a:cubicBezTo>
                    <a:pt x="45" y="0"/>
                    <a:pt x="45" y="0"/>
                    <a:pt x="45" y="0"/>
                  </a:cubicBezTo>
                  <a:cubicBezTo>
                    <a:pt x="47" y="0"/>
                    <a:pt x="50" y="0"/>
                    <a:pt x="52" y="0"/>
                  </a:cubicBezTo>
                  <a:cubicBezTo>
                    <a:pt x="53" y="3"/>
                    <a:pt x="53" y="6"/>
                    <a:pt x="53" y="9"/>
                  </a:cubicBezTo>
                  <a:cubicBezTo>
                    <a:pt x="55" y="10"/>
                    <a:pt x="57" y="11"/>
                    <a:pt x="59" y="12"/>
                  </a:cubicBezTo>
                  <a:cubicBezTo>
                    <a:pt x="62" y="9"/>
                    <a:pt x="64" y="7"/>
                    <a:pt x="66" y="6"/>
                  </a:cubicBezTo>
                  <a:cubicBezTo>
                    <a:pt x="68" y="7"/>
                    <a:pt x="70" y="9"/>
                    <a:pt x="72" y="10"/>
                  </a:cubicBezTo>
                  <a:cubicBezTo>
                    <a:pt x="72" y="13"/>
                    <a:pt x="70" y="15"/>
                    <a:pt x="69" y="19"/>
                  </a:cubicBezTo>
                  <a:cubicBezTo>
                    <a:pt x="70" y="20"/>
                    <a:pt x="72" y="22"/>
                    <a:pt x="73" y="24"/>
                  </a:cubicBezTo>
                  <a:cubicBezTo>
                    <a:pt x="76" y="23"/>
                    <a:pt x="79" y="22"/>
                    <a:pt x="82" y="22"/>
                  </a:cubicBezTo>
                  <a:cubicBezTo>
                    <a:pt x="83" y="24"/>
                    <a:pt x="84" y="26"/>
                    <a:pt x="85" y="29"/>
                  </a:cubicBezTo>
                  <a:cubicBezTo>
                    <a:pt x="83" y="31"/>
                    <a:pt x="81" y="32"/>
                    <a:pt x="78" y="35"/>
                  </a:cubicBezTo>
                  <a:cubicBezTo>
                    <a:pt x="78" y="37"/>
                    <a:pt x="79" y="39"/>
                    <a:pt x="79" y="41"/>
                  </a:cubicBezTo>
                  <a:cubicBezTo>
                    <a:pt x="82" y="42"/>
                    <a:pt x="85" y="43"/>
                    <a:pt x="87" y="44"/>
                  </a:cubicBezTo>
                  <a:close/>
                </a:path>
              </a:pathLst>
            </a:custGeom>
            <a:solidFill>
              <a:schemeClr val="bg1">
                <a:lumMod val="95000"/>
              </a:schemeClr>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4"/>
            <p:cNvSpPr>
              <a:spLocks/>
            </p:cNvSpPr>
            <p:nvPr/>
          </p:nvSpPr>
          <p:spPr bwMode="auto">
            <a:xfrm>
              <a:off x="5717424" y="3471630"/>
              <a:ext cx="114300" cy="114300"/>
            </a:xfrm>
            <a:custGeom>
              <a:avLst/>
              <a:gdLst>
                <a:gd name="T0" fmla="*/ 15 w 30"/>
                <a:gd name="T1" fmla="*/ 0 h 30"/>
                <a:gd name="T2" fmla="*/ 0 w 30"/>
                <a:gd name="T3" fmla="*/ 15 h 30"/>
                <a:gd name="T4" fmla="*/ 14 w 30"/>
                <a:gd name="T5" fmla="*/ 30 h 30"/>
                <a:gd name="T6" fmla="*/ 30 w 30"/>
                <a:gd name="T7" fmla="*/ 16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7" y="0"/>
                    <a:pt x="0" y="7"/>
                    <a:pt x="0" y="15"/>
                  </a:cubicBezTo>
                  <a:cubicBezTo>
                    <a:pt x="0" y="23"/>
                    <a:pt x="6" y="30"/>
                    <a:pt x="14" y="30"/>
                  </a:cubicBezTo>
                  <a:cubicBezTo>
                    <a:pt x="23" y="30"/>
                    <a:pt x="30" y="24"/>
                    <a:pt x="30" y="16"/>
                  </a:cubicBezTo>
                  <a:cubicBezTo>
                    <a:pt x="30" y="7"/>
                    <a:pt x="24" y="0"/>
                    <a:pt x="15" y="0"/>
                  </a:cubicBezTo>
                  <a:close/>
                </a:path>
              </a:pathLst>
            </a:custGeom>
            <a:solidFill>
              <a:schemeClr val="bg1">
                <a:lumMod val="95000"/>
              </a:schemeClr>
            </a:solidFill>
            <a:ln w="30163"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5"/>
            <p:cNvSpPr>
              <a:spLocks/>
            </p:cNvSpPr>
            <p:nvPr/>
          </p:nvSpPr>
          <p:spPr bwMode="auto">
            <a:xfrm>
              <a:off x="5264987" y="3116030"/>
              <a:ext cx="327025" cy="328613"/>
            </a:xfrm>
            <a:custGeom>
              <a:avLst/>
              <a:gdLst>
                <a:gd name="T0" fmla="*/ 5 w 86"/>
                <a:gd name="T1" fmla="*/ 52 h 86"/>
                <a:gd name="T2" fmla="*/ 34 w 86"/>
                <a:gd name="T3" fmla="*/ 5 h 86"/>
                <a:gd name="T4" fmla="*/ 81 w 86"/>
                <a:gd name="T5" fmla="*/ 34 h 86"/>
                <a:gd name="T6" fmla="*/ 52 w 86"/>
                <a:gd name="T7" fmla="*/ 82 h 86"/>
                <a:gd name="T8" fmla="*/ 5 w 86"/>
                <a:gd name="T9" fmla="*/ 52 h 86"/>
              </a:gdLst>
              <a:ahLst/>
              <a:cxnLst>
                <a:cxn ang="0">
                  <a:pos x="T0" y="T1"/>
                </a:cxn>
                <a:cxn ang="0">
                  <a:pos x="T2" y="T3"/>
                </a:cxn>
                <a:cxn ang="0">
                  <a:pos x="T4" y="T5"/>
                </a:cxn>
                <a:cxn ang="0">
                  <a:pos x="T6" y="T7"/>
                </a:cxn>
                <a:cxn ang="0">
                  <a:pos x="T8" y="T9"/>
                </a:cxn>
              </a:cxnLst>
              <a:rect l="0" t="0" r="r" b="b"/>
              <a:pathLst>
                <a:path w="86" h="86">
                  <a:moveTo>
                    <a:pt x="5" y="52"/>
                  </a:moveTo>
                  <a:cubicBezTo>
                    <a:pt x="0" y="31"/>
                    <a:pt x="13" y="10"/>
                    <a:pt x="34" y="5"/>
                  </a:cubicBezTo>
                  <a:cubicBezTo>
                    <a:pt x="55" y="0"/>
                    <a:pt x="77" y="13"/>
                    <a:pt x="81" y="34"/>
                  </a:cubicBezTo>
                  <a:cubicBezTo>
                    <a:pt x="86" y="56"/>
                    <a:pt x="73" y="77"/>
                    <a:pt x="52" y="82"/>
                  </a:cubicBezTo>
                  <a:cubicBezTo>
                    <a:pt x="31" y="86"/>
                    <a:pt x="10" y="73"/>
                    <a:pt x="5" y="52"/>
                  </a:cubicBezTo>
                  <a:close/>
                </a:path>
              </a:pathLst>
            </a:custGeom>
            <a:solidFill>
              <a:schemeClr val="tx1">
                <a:lumMod val="75000"/>
                <a:lumOff val="25000"/>
              </a:schemeClr>
            </a:solidFill>
            <a:ln w="26988" cap="flat">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6"/>
            <p:cNvSpPr>
              <a:spLocks/>
            </p:cNvSpPr>
            <p:nvPr/>
          </p:nvSpPr>
          <p:spPr bwMode="auto">
            <a:xfrm>
              <a:off x="5690437" y="3096980"/>
              <a:ext cx="250825" cy="247650"/>
            </a:xfrm>
            <a:custGeom>
              <a:avLst/>
              <a:gdLst>
                <a:gd name="T0" fmla="*/ 66 w 66"/>
                <a:gd name="T1" fmla="*/ 33 h 65"/>
                <a:gd name="T2" fmla="*/ 66 w 66"/>
                <a:gd name="T3" fmla="*/ 33 h 65"/>
                <a:gd name="T4" fmla="*/ 65 w 66"/>
                <a:gd name="T5" fmla="*/ 39 h 65"/>
                <a:gd name="T6" fmla="*/ 58 w 66"/>
                <a:gd name="T7" fmla="*/ 40 h 65"/>
                <a:gd name="T8" fmla="*/ 57 w 66"/>
                <a:gd name="T9" fmla="*/ 44 h 65"/>
                <a:gd name="T10" fmla="*/ 61 w 66"/>
                <a:gd name="T11" fmla="*/ 49 h 65"/>
                <a:gd name="T12" fmla="*/ 58 w 66"/>
                <a:gd name="T13" fmla="*/ 54 h 65"/>
                <a:gd name="T14" fmla="*/ 51 w 66"/>
                <a:gd name="T15" fmla="*/ 51 h 65"/>
                <a:gd name="T16" fmla="*/ 48 w 66"/>
                <a:gd name="T17" fmla="*/ 54 h 65"/>
                <a:gd name="T18" fmla="*/ 49 w 66"/>
                <a:gd name="T19" fmla="*/ 61 h 65"/>
                <a:gd name="T20" fmla="*/ 44 w 66"/>
                <a:gd name="T21" fmla="*/ 64 h 65"/>
                <a:gd name="T22" fmla="*/ 39 w 66"/>
                <a:gd name="T23" fmla="*/ 58 h 65"/>
                <a:gd name="T24" fmla="*/ 35 w 66"/>
                <a:gd name="T25" fmla="*/ 59 h 65"/>
                <a:gd name="T26" fmla="*/ 33 w 66"/>
                <a:gd name="T27" fmla="*/ 65 h 65"/>
                <a:gd name="T28" fmla="*/ 32 w 66"/>
                <a:gd name="T29" fmla="*/ 65 h 65"/>
                <a:gd name="T30" fmla="*/ 27 w 66"/>
                <a:gd name="T31" fmla="*/ 65 h 65"/>
                <a:gd name="T32" fmla="*/ 26 w 66"/>
                <a:gd name="T33" fmla="*/ 58 h 65"/>
                <a:gd name="T34" fmla="*/ 21 w 66"/>
                <a:gd name="T35" fmla="*/ 56 h 65"/>
                <a:gd name="T36" fmla="*/ 16 w 66"/>
                <a:gd name="T37" fmla="*/ 61 h 65"/>
                <a:gd name="T38" fmla="*/ 12 w 66"/>
                <a:gd name="T39" fmla="*/ 57 h 65"/>
                <a:gd name="T40" fmla="*/ 14 w 66"/>
                <a:gd name="T41" fmla="*/ 51 h 65"/>
                <a:gd name="T42" fmla="*/ 11 w 66"/>
                <a:gd name="T43" fmla="*/ 47 h 65"/>
                <a:gd name="T44" fmla="*/ 4 w 66"/>
                <a:gd name="T45" fmla="*/ 49 h 65"/>
                <a:gd name="T46" fmla="*/ 2 w 66"/>
                <a:gd name="T47" fmla="*/ 43 h 65"/>
                <a:gd name="T48" fmla="*/ 8 w 66"/>
                <a:gd name="T49" fmla="*/ 39 h 65"/>
                <a:gd name="T50" fmla="*/ 7 w 66"/>
                <a:gd name="T51" fmla="*/ 34 h 65"/>
                <a:gd name="T52" fmla="*/ 0 w 66"/>
                <a:gd name="T53" fmla="*/ 32 h 65"/>
                <a:gd name="T54" fmla="*/ 0 w 66"/>
                <a:gd name="T55" fmla="*/ 32 h 65"/>
                <a:gd name="T56" fmla="*/ 1 w 66"/>
                <a:gd name="T57" fmla="*/ 26 h 65"/>
                <a:gd name="T58" fmla="*/ 8 w 66"/>
                <a:gd name="T59" fmla="*/ 26 h 65"/>
                <a:gd name="T60" fmla="*/ 9 w 66"/>
                <a:gd name="T61" fmla="*/ 21 h 65"/>
                <a:gd name="T62" fmla="*/ 5 w 66"/>
                <a:gd name="T63" fmla="*/ 16 h 65"/>
                <a:gd name="T64" fmla="*/ 8 w 66"/>
                <a:gd name="T65" fmla="*/ 11 h 65"/>
                <a:gd name="T66" fmla="*/ 15 w 66"/>
                <a:gd name="T67" fmla="*/ 14 h 65"/>
                <a:gd name="T68" fmla="*/ 18 w 66"/>
                <a:gd name="T69" fmla="*/ 11 h 65"/>
                <a:gd name="T70" fmla="*/ 17 w 66"/>
                <a:gd name="T71" fmla="*/ 4 h 65"/>
                <a:gd name="T72" fmla="*/ 22 w 66"/>
                <a:gd name="T73" fmla="*/ 2 h 65"/>
                <a:gd name="T74" fmla="*/ 26 w 66"/>
                <a:gd name="T75" fmla="*/ 7 h 65"/>
                <a:gd name="T76" fmla="*/ 31 w 66"/>
                <a:gd name="T77" fmla="*/ 6 h 65"/>
                <a:gd name="T78" fmla="*/ 33 w 66"/>
                <a:gd name="T79" fmla="*/ 0 h 65"/>
                <a:gd name="T80" fmla="*/ 34 w 66"/>
                <a:gd name="T81" fmla="*/ 0 h 65"/>
                <a:gd name="T82" fmla="*/ 39 w 66"/>
                <a:gd name="T83" fmla="*/ 1 h 65"/>
                <a:gd name="T84" fmla="*/ 40 w 66"/>
                <a:gd name="T85" fmla="*/ 7 h 65"/>
                <a:gd name="T86" fmla="*/ 44 w 66"/>
                <a:gd name="T87" fmla="*/ 9 h 65"/>
                <a:gd name="T88" fmla="*/ 50 w 66"/>
                <a:gd name="T89" fmla="*/ 5 h 65"/>
                <a:gd name="T90" fmla="*/ 54 w 66"/>
                <a:gd name="T91" fmla="*/ 8 h 65"/>
                <a:gd name="T92" fmla="*/ 52 w 66"/>
                <a:gd name="T93" fmla="*/ 14 h 65"/>
                <a:gd name="T94" fmla="*/ 55 w 66"/>
                <a:gd name="T95" fmla="*/ 18 h 65"/>
                <a:gd name="T96" fmla="*/ 61 w 66"/>
                <a:gd name="T97" fmla="*/ 17 h 65"/>
                <a:gd name="T98" fmla="*/ 64 w 66"/>
                <a:gd name="T99" fmla="*/ 22 h 65"/>
                <a:gd name="T100" fmla="*/ 58 w 66"/>
                <a:gd name="T101" fmla="*/ 26 h 65"/>
                <a:gd name="T102" fmla="*/ 59 w 66"/>
                <a:gd name="T103" fmla="*/ 31 h 65"/>
                <a:gd name="T104" fmla="*/ 66 w 66"/>
                <a:gd name="T105"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 h="65">
                  <a:moveTo>
                    <a:pt x="66" y="33"/>
                  </a:moveTo>
                  <a:cubicBezTo>
                    <a:pt x="66" y="33"/>
                    <a:pt x="66" y="33"/>
                    <a:pt x="66" y="33"/>
                  </a:cubicBezTo>
                  <a:cubicBezTo>
                    <a:pt x="66" y="35"/>
                    <a:pt x="65" y="37"/>
                    <a:pt x="65" y="39"/>
                  </a:cubicBezTo>
                  <a:cubicBezTo>
                    <a:pt x="63" y="39"/>
                    <a:pt x="61" y="39"/>
                    <a:pt x="58" y="40"/>
                  </a:cubicBezTo>
                  <a:cubicBezTo>
                    <a:pt x="58" y="41"/>
                    <a:pt x="57" y="43"/>
                    <a:pt x="57" y="44"/>
                  </a:cubicBezTo>
                  <a:cubicBezTo>
                    <a:pt x="58" y="46"/>
                    <a:pt x="60" y="48"/>
                    <a:pt x="61" y="49"/>
                  </a:cubicBezTo>
                  <a:cubicBezTo>
                    <a:pt x="60" y="51"/>
                    <a:pt x="59" y="53"/>
                    <a:pt x="58" y="54"/>
                  </a:cubicBezTo>
                  <a:cubicBezTo>
                    <a:pt x="56" y="53"/>
                    <a:pt x="54" y="53"/>
                    <a:pt x="51" y="51"/>
                  </a:cubicBezTo>
                  <a:cubicBezTo>
                    <a:pt x="50" y="53"/>
                    <a:pt x="49" y="54"/>
                    <a:pt x="48" y="54"/>
                  </a:cubicBezTo>
                  <a:cubicBezTo>
                    <a:pt x="48" y="57"/>
                    <a:pt x="49" y="59"/>
                    <a:pt x="49" y="61"/>
                  </a:cubicBezTo>
                  <a:cubicBezTo>
                    <a:pt x="47" y="62"/>
                    <a:pt x="45" y="63"/>
                    <a:pt x="44" y="64"/>
                  </a:cubicBezTo>
                  <a:cubicBezTo>
                    <a:pt x="42" y="62"/>
                    <a:pt x="41" y="60"/>
                    <a:pt x="39" y="58"/>
                  </a:cubicBezTo>
                  <a:cubicBezTo>
                    <a:pt x="38" y="58"/>
                    <a:pt x="36" y="59"/>
                    <a:pt x="35" y="59"/>
                  </a:cubicBezTo>
                  <a:cubicBezTo>
                    <a:pt x="34" y="61"/>
                    <a:pt x="33" y="64"/>
                    <a:pt x="33" y="65"/>
                  </a:cubicBezTo>
                  <a:cubicBezTo>
                    <a:pt x="32" y="65"/>
                    <a:pt x="32" y="65"/>
                    <a:pt x="32" y="65"/>
                  </a:cubicBezTo>
                  <a:cubicBezTo>
                    <a:pt x="30" y="65"/>
                    <a:pt x="28" y="65"/>
                    <a:pt x="27" y="65"/>
                  </a:cubicBezTo>
                  <a:cubicBezTo>
                    <a:pt x="26" y="63"/>
                    <a:pt x="26" y="61"/>
                    <a:pt x="26" y="58"/>
                  </a:cubicBezTo>
                  <a:cubicBezTo>
                    <a:pt x="24" y="57"/>
                    <a:pt x="23" y="57"/>
                    <a:pt x="21" y="56"/>
                  </a:cubicBezTo>
                  <a:cubicBezTo>
                    <a:pt x="19" y="58"/>
                    <a:pt x="18" y="60"/>
                    <a:pt x="16" y="61"/>
                  </a:cubicBezTo>
                  <a:cubicBezTo>
                    <a:pt x="15" y="60"/>
                    <a:pt x="13" y="59"/>
                    <a:pt x="12" y="57"/>
                  </a:cubicBezTo>
                  <a:cubicBezTo>
                    <a:pt x="12" y="56"/>
                    <a:pt x="13" y="53"/>
                    <a:pt x="14" y="51"/>
                  </a:cubicBezTo>
                  <a:cubicBezTo>
                    <a:pt x="13" y="50"/>
                    <a:pt x="12" y="49"/>
                    <a:pt x="11" y="47"/>
                  </a:cubicBezTo>
                  <a:cubicBezTo>
                    <a:pt x="9" y="48"/>
                    <a:pt x="6" y="48"/>
                    <a:pt x="4" y="49"/>
                  </a:cubicBezTo>
                  <a:cubicBezTo>
                    <a:pt x="4" y="47"/>
                    <a:pt x="3" y="45"/>
                    <a:pt x="2" y="43"/>
                  </a:cubicBezTo>
                  <a:cubicBezTo>
                    <a:pt x="3" y="42"/>
                    <a:pt x="5" y="41"/>
                    <a:pt x="8" y="39"/>
                  </a:cubicBezTo>
                  <a:cubicBezTo>
                    <a:pt x="7" y="38"/>
                    <a:pt x="7" y="36"/>
                    <a:pt x="7" y="34"/>
                  </a:cubicBezTo>
                  <a:cubicBezTo>
                    <a:pt x="4" y="34"/>
                    <a:pt x="2" y="33"/>
                    <a:pt x="0" y="32"/>
                  </a:cubicBezTo>
                  <a:cubicBezTo>
                    <a:pt x="0" y="32"/>
                    <a:pt x="0" y="32"/>
                    <a:pt x="0" y="32"/>
                  </a:cubicBezTo>
                  <a:cubicBezTo>
                    <a:pt x="0" y="30"/>
                    <a:pt x="1" y="28"/>
                    <a:pt x="1" y="26"/>
                  </a:cubicBezTo>
                  <a:cubicBezTo>
                    <a:pt x="3" y="26"/>
                    <a:pt x="5" y="26"/>
                    <a:pt x="8" y="26"/>
                  </a:cubicBezTo>
                  <a:cubicBezTo>
                    <a:pt x="8" y="24"/>
                    <a:pt x="9" y="23"/>
                    <a:pt x="9" y="21"/>
                  </a:cubicBezTo>
                  <a:cubicBezTo>
                    <a:pt x="7" y="19"/>
                    <a:pt x="6" y="17"/>
                    <a:pt x="5" y="16"/>
                  </a:cubicBezTo>
                  <a:cubicBezTo>
                    <a:pt x="6" y="14"/>
                    <a:pt x="7" y="13"/>
                    <a:pt x="8" y="11"/>
                  </a:cubicBezTo>
                  <a:cubicBezTo>
                    <a:pt x="10" y="12"/>
                    <a:pt x="12" y="13"/>
                    <a:pt x="15" y="14"/>
                  </a:cubicBezTo>
                  <a:cubicBezTo>
                    <a:pt x="16" y="13"/>
                    <a:pt x="17" y="12"/>
                    <a:pt x="18" y="11"/>
                  </a:cubicBezTo>
                  <a:cubicBezTo>
                    <a:pt x="18" y="8"/>
                    <a:pt x="17" y="6"/>
                    <a:pt x="17" y="4"/>
                  </a:cubicBezTo>
                  <a:cubicBezTo>
                    <a:pt x="19" y="3"/>
                    <a:pt x="20" y="2"/>
                    <a:pt x="22" y="2"/>
                  </a:cubicBezTo>
                  <a:cubicBezTo>
                    <a:pt x="24" y="3"/>
                    <a:pt x="25" y="5"/>
                    <a:pt x="26" y="7"/>
                  </a:cubicBezTo>
                  <a:cubicBezTo>
                    <a:pt x="28" y="7"/>
                    <a:pt x="30" y="7"/>
                    <a:pt x="31" y="6"/>
                  </a:cubicBezTo>
                  <a:cubicBezTo>
                    <a:pt x="32" y="4"/>
                    <a:pt x="33" y="2"/>
                    <a:pt x="33" y="0"/>
                  </a:cubicBezTo>
                  <a:cubicBezTo>
                    <a:pt x="33" y="0"/>
                    <a:pt x="34" y="0"/>
                    <a:pt x="34" y="0"/>
                  </a:cubicBezTo>
                  <a:cubicBezTo>
                    <a:pt x="36" y="0"/>
                    <a:pt x="37" y="0"/>
                    <a:pt x="39" y="1"/>
                  </a:cubicBezTo>
                  <a:cubicBezTo>
                    <a:pt x="40" y="2"/>
                    <a:pt x="40" y="5"/>
                    <a:pt x="40" y="7"/>
                  </a:cubicBezTo>
                  <a:cubicBezTo>
                    <a:pt x="42" y="8"/>
                    <a:pt x="43" y="8"/>
                    <a:pt x="44" y="9"/>
                  </a:cubicBezTo>
                  <a:cubicBezTo>
                    <a:pt x="46" y="7"/>
                    <a:pt x="48" y="6"/>
                    <a:pt x="50" y="5"/>
                  </a:cubicBezTo>
                  <a:cubicBezTo>
                    <a:pt x="51" y="6"/>
                    <a:pt x="53" y="7"/>
                    <a:pt x="54" y="8"/>
                  </a:cubicBezTo>
                  <a:cubicBezTo>
                    <a:pt x="54" y="10"/>
                    <a:pt x="53" y="12"/>
                    <a:pt x="52" y="14"/>
                  </a:cubicBezTo>
                  <a:cubicBezTo>
                    <a:pt x="53" y="15"/>
                    <a:pt x="54" y="17"/>
                    <a:pt x="55" y="18"/>
                  </a:cubicBezTo>
                  <a:cubicBezTo>
                    <a:pt x="57" y="17"/>
                    <a:pt x="60" y="17"/>
                    <a:pt x="61" y="17"/>
                  </a:cubicBezTo>
                  <a:cubicBezTo>
                    <a:pt x="62" y="18"/>
                    <a:pt x="63" y="20"/>
                    <a:pt x="64" y="22"/>
                  </a:cubicBezTo>
                  <a:cubicBezTo>
                    <a:pt x="62" y="23"/>
                    <a:pt x="61" y="25"/>
                    <a:pt x="58" y="26"/>
                  </a:cubicBezTo>
                  <a:cubicBezTo>
                    <a:pt x="59" y="28"/>
                    <a:pt x="59" y="29"/>
                    <a:pt x="59" y="31"/>
                  </a:cubicBezTo>
                  <a:cubicBezTo>
                    <a:pt x="62" y="32"/>
                    <a:pt x="64" y="32"/>
                    <a:pt x="66"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Oval 27"/>
            <p:cNvSpPr>
              <a:spLocks noChangeArrowheads="1"/>
            </p:cNvSpPr>
            <p:nvPr/>
          </p:nvSpPr>
          <p:spPr bwMode="auto">
            <a:xfrm>
              <a:off x="5774574" y="3177943"/>
              <a:ext cx="84138" cy="87313"/>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898265" y="3115714"/>
            <a:ext cx="759673" cy="458196"/>
            <a:chOff x="898265" y="3115714"/>
            <a:chExt cx="759673" cy="458196"/>
          </a:xfrm>
        </p:grpSpPr>
        <p:grpSp>
          <p:nvGrpSpPr>
            <p:cNvPr id="22" name="组合 21"/>
            <p:cNvGrpSpPr/>
            <p:nvPr/>
          </p:nvGrpSpPr>
          <p:grpSpPr>
            <a:xfrm>
              <a:off x="898265" y="3115714"/>
              <a:ext cx="360246" cy="458196"/>
              <a:chOff x="924162" y="3041808"/>
              <a:chExt cx="525463" cy="668337"/>
            </a:xfrm>
          </p:grpSpPr>
          <p:sp>
            <p:nvSpPr>
              <p:cNvPr id="12" name="Rectangle 5"/>
              <p:cNvSpPr>
                <a:spLocks noChangeArrowheads="1"/>
              </p:cNvSpPr>
              <p:nvPr/>
            </p:nvSpPr>
            <p:spPr bwMode="auto">
              <a:xfrm>
                <a:off x="924162" y="3041808"/>
                <a:ext cx="525463" cy="668337"/>
              </a:xfrm>
              <a:prstGeom prst="rect">
                <a:avLst/>
              </a:prstGeom>
              <a:solidFill>
                <a:schemeClr val="tx1">
                  <a:lumMod val="75000"/>
                  <a:lumOff val="25000"/>
                </a:schemeClr>
              </a:solidFill>
              <a:ln w="1905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6"/>
              <p:cNvSpPr>
                <a:spLocks noChangeArrowheads="1"/>
              </p:cNvSpPr>
              <p:nvPr/>
            </p:nvSpPr>
            <p:spPr bwMode="auto">
              <a:xfrm>
                <a:off x="981312" y="3098958"/>
                <a:ext cx="406400" cy="263525"/>
              </a:xfrm>
              <a:prstGeom prst="rect">
                <a:avLst/>
              </a:prstGeom>
              <a:noFill/>
              <a:ln w="952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7"/>
              <p:cNvSpPr>
                <a:spLocks noChangeArrowheads="1"/>
              </p:cNvSpPr>
              <p:nvPr/>
            </p:nvSpPr>
            <p:spPr bwMode="auto">
              <a:xfrm>
                <a:off x="981312" y="3397408"/>
                <a:ext cx="406400" cy="263525"/>
              </a:xfrm>
              <a:prstGeom prst="rect">
                <a:avLst/>
              </a:prstGeom>
              <a:noFill/>
              <a:ln w="952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8"/>
              <p:cNvSpPr>
                <a:spLocks/>
              </p:cNvSpPr>
              <p:nvPr/>
            </p:nvSpPr>
            <p:spPr bwMode="auto">
              <a:xfrm>
                <a:off x="1100375" y="3202145"/>
                <a:ext cx="165100" cy="57150"/>
              </a:xfrm>
              <a:custGeom>
                <a:avLst/>
                <a:gdLst>
                  <a:gd name="T0" fmla="*/ 43 w 43"/>
                  <a:gd name="T1" fmla="*/ 7 h 15"/>
                  <a:gd name="T2" fmla="*/ 35 w 43"/>
                  <a:gd name="T3" fmla="*/ 15 h 15"/>
                  <a:gd name="T4" fmla="*/ 8 w 43"/>
                  <a:gd name="T5" fmla="*/ 15 h 15"/>
                  <a:gd name="T6" fmla="*/ 0 w 43"/>
                  <a:gd name="T7" fmla="*/ 7 h 15"/>
                  <a:gd name="T8" fmla="*/ 0 w 43"/>
                  <a:gd name="T9" fmla="*/ 7 h 15"/>
                  <a:gd name="T10" fmla="*/ 8 w 43"/>
                  <a:gd name="T11" fmla="*/ 0 h 15"/>
                  <a:gd name="T12" fmla="*/ 35 w 43"/>
                  <a:gd name="T13" fmla="*/ 0 h 15"/>
                  <a:gd name="T14" fmla="*/ 43 w 43"/>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43" y="7"/>
                    </a:moveTo>
                    <a:cubicBezTo>
                      <a:pt x="43" y="12"/>
                      <a:pt x="39" y="15"/>
                      <a:pt x="35" y="15"/>
                    </a:cubicBezTo>
                    <a:cubicBezTo>
                      <a:pt x="8" y="15"/>
                      <a:pt x="8" y="15"/>
                      <a:pt x="8" y="15"/>
                    </a:cubicBezTo>
                    <a:cubicBezTo>
                      <a:pt x="3" y="15"/>
                      <a:pt x="0" y="12"/>
                      <a:pt x="0" y="7"/>
                    </a:cubicBezTo>
                    <a:cubicBezTo>
                      <a:pt x="0" y="7"/>
                      <a:pt x="0" y="7"/>
                      <a:pt x="0" y="7"/>
                    </a:cubicBezTo>
                    <a:cubicBezTo>
                      <a:pt x="0" y="3"/>
                      <a:pt x="3" y="0"/>
                      <a:pt x="8" y="0"/>
                    </a:cubicBezTo>
                    <a:cubicBezTo>
                      <a:pt x="35" y="0"/>
                      <a:pt x="35" y="0"/>
                      <a:pt x="35" y="0"/>
                    </a:cubicBezTo>
                    <a:cubicBezTo>
                      <a:pt x="39" y="0"/>
                      <a:pt x="43" y="3"/>
                      <a:pt x="43" y="7"/>
                    </a:cubicBez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p:cNvSpPr>
              <p:nvPr/>
            </p:nvSpPr>
            <p:spPr bwMode="auto">
              <a:xfrm>
                <a:off x="1100375" y="3503770"/>
                <a:ext cx="165100" cy="57150"/>
              </a:xfrm>
              <a:custGeom>
                <a:avLst/>
                <a:gdLst>
                  <a:gd name="T0" fmla="*/ 43 w 43"/>
                  <a:gd name="T1" fmla="*/ 8 h 15"/>
                  <a:gd name="T2" fmla="*/ 35 w 43"/>
                  <a:gd name="T3" fmla="*/ 15 h 15"/>
                  <a:gd name="T4" fmla="*/ 8 w 43"/>
                  <a:gd name="T5" fmla="*/ 15 h 15"/>
                  <a:gd name="T6" fmla="*/ 0 w 43"/>
                  <a:gd name="T7" fmla="*/ 8 h 15"/>
                  <a:gd name="T8" fmla="*/ 0 w 43"/>
                  <a:gd name="T9" fmla="*/ 8 h 15"/>
                  <a:gd name="T10" fmla="*/ 8 w 43"/>
                  <a:gd name="T11" fmla="*/ 0 h 15"/>
                  <a:gd name="T12" fmla="*/ 35 w 43"/>
                  <a:gd name="T13" fmla="*/ 0 h 15"/>
                  <a:gd name="T14" fmla="*/ 43 w 43"/>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43" y="8"/>
                    </a:moveTo>
                    <a:cubicBezTo>
                      <a:pt x="43" y="12"/>
                      <a:pt x="39" y="15"/>
                      <a:pt x="35" y="15"/>
                    </a:cubicBezTo>
                    <a:cubicBezTo>
                      <a:pt x="8" y="15"/>
                      <a:pt x="8" y="15"/>
                      <a:pt x="8" y="15"/>
                    </a:cubicBezTo>
                    <a:cubicBezTo>
                      <a:pt x="3" y="15"/>
                      <a:pt x="0" y="12"/>
                      <a:pt x="0" y="8"/>
                    </a:cubicBezTo>
                    <a:cubicBezTo>
                      <a:pt x="0" y="8"/>
                      <a:pt x="0" y="8"/>
                      <a:pt x="0" y="8"/>
                    </a:cubicBezTo>
                    <a:cubicBezTo>
                      <a:pt x="0" y="4"/>
                      <a:pt x="3" y="0"/>
                      <a:pt x="8" y="0"/>
                    </a:cubicBezTo>
                    <a:cubicBezTo>
                      <a:pt x="35" y="0"/>
                      <a:pt x="35" y="0"/>
                      <a:pt x="35" y="0"/>
                    </a:cubicBezTo>
                    <a:cubicBezTo>
                      <a:pt x="39" y="0"/>
                      <a:pt x="43" y="4"/>
                      <a:pt x="43" y="8"/>
                    </a:cubicBez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1297692" y="3115714"/>
              <a:ext cx="360246" cy="458196"/>
              <a:chOff x="924162" y="3041808"/>
              <a:chExt cx="525463" cy="668337"/>
            </a:xfrm>
          </p:grpSpPr>
          <p:sp>
            <p:nvSpPr>
              <p:cNvPr id="68" name="Rectangle 5"/>
              <p:cNvSpPr>
                <a:spLocks noChangeArrowheads="1"/>
              </p:cNvSpPr>
              <p:nvPr/>
            </p:nvSpPr>
            <p:spPr bwMode="auto">
              <a:xfrm>
                <a:off x="924162" y="3041808"/>
                <a:ext cx="525463" cy="668337"/>
              </a:xfrm>
              <a:prstGeom prst="rect">
                <a:avLst/>
              </a:prstGeom>
              <a:solidFill>
                <a:schemeClr val="tx1">
                  <a:lumMod val="75000"/>
                  <a:lumOff val="25000"/>
                </a:schemeClr>
              </a:solidFill>
              <a:ln w="1905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Rectangle 6"/>
              <p:cNvSpPr>
                <a:spLocks noChangeArrowheads="1"/>
              </p:cNvSpPr>
              <p:nvPr/>
            </p:nvSpPr>
            <p:spPr bwMode="auto">
              <a:xfrm>
                <a:off x="981312" y="3098958"/>
                <a:ext cx="406400" cy="263525"/>
              </a:xfrm>
              <a:prstGeom prst="rect">
                <a:avLst/>
              </a:prstGeom>
              <a:noFill/>
              <a:ln w="952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7"/>
              <p:cNvSpPr>
                <a:spLocks noChangeArrowheads="1"/>
              </p:cNvSpPr>
              <p:nvPr/>
            </p:nvSpPr>
            <p:spPr bwMode="auto">
              <a:xfrm>
                <a:off x="981312" y="3397408"/>
                <a:ext cx="406400" cy="263525"/>
              </a:xfrm>
              <a:prstGeom prst="rect">
                <a:avLst/>
              </a:prstGeom>
              <a:noFill/>
              <a:ln w="952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
              <p:cNvSpPr>
                <a:spLocks/>
              </p:cNvSpPr>
              <p:nvPr/>
            </p:nvSpPr>
            <p:spPr bwMode="auto">
              <a:xfrm>
                <a:off x="1100375" y="3202145"/>
                <a:ext cx="165100" cy="57150"/>
              </a:xfrm>
              <a:custGeom>
                <a:avLst/>
                <a:gdLst>
                  <a:gd name="T0" fmla="*/ 43 w 43"/>
                  <a:gd name="T1" fmla="*/ 7 h 15"/>
                  <a:gd name="T2" fmla="*/ 35 w 43"/>
                  <a:gd name="T3" fmla="*/ 15 h 15"/>
                  <a:gd name="T4" fmla="*/ 8 w 43"/>
                  <a:gd name="T5" fmla="*/ 15 h 15"/>
                  <a:gd name="T6" fmla="*/ 0 w 43"/>
                  <a:gd name="T7" fmla="*/ 7 h 15"/>
                  <a:gd name="T8" fmla="*/ 0 w 43"/>
                  <a:gd name="T9" fmla="*/ 7 h 15"/>
                  <a:gd name="T10" fmla="*/ 8 w 43"/>
                  <a:gd name="T11" fmla="*/ 0 h 15"/>
                  <a:gd name="T12" fmla="*/ 35 w 43"/>
                  <a:gd name="T13" fmla="*/ 0 h 15"/>
                  <a:gd name="T14" fmla="*/ 43 w 43"/>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43" y="7"/>
                    </a:moveTo>
                    <a:cubicBezTo>
                      <a:pt x="43" y="12"/>
                      <a:pt x="39" y="15"/>
                      <a:pt x="35" y="15"/>
                    </a:cubicBezTo>
                    <a:cubicBezTo>
                      <a:pt x="8" y="15"/>
                      <a:pt x="8" y="15"/>
                      <a:pt x="8" y="15"/>
                    </a:cubicBezTo>
                    <a:cubicBezTo>
                      <a:pt x="3" y="15"/>
                      <a:pt x="0" y="12"/>
                      <a:pt x="0" y="7"/>
                    </a:cubicBezTo>
                    <a:cubicBezTo>
                      <a:pt x="0" y="7"/>
                      <a:pt x="0" y="7"/>
                      <a:pt x="0" y="7"/>
                    </a:cubicBezTo>
                    <a:cubicBezTo>
                      <a:pt x="0" y="3"/>
                      <a:pt x="3" y="0"/>
                      <a:pt x="8" y="0"/>
                    </a:cubicBezTo>
                    <a:cubicBezTo>
                      <a:pt x="35" y="0"/>
                      <a:pt x="35" y="0"/>
                      <a:pt x="35" y="0"/>
                    </a:cubicBezTo>
                    <a:cubicBezTo>
                      <a:pt x="39" y="0"/>
                      <a:pt x="43" y="3"/>
                      <a:pt x="43" y="7"/>
                    </a:cubicBez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9"/>
              <p:cNvSpPr>
                <a:spLocks/>
              </p:cNvSpPr>
              <p:nvPr/>
            </p:nvSpPr>
            <p:spPr bwMode="auto">
              <a:xfrm>
                <a:off x="1100375" y="3503770"/>
                <a:ext cx="165100" cy="57150"/>
              </a:xfrm>
              <a:custGeom>
                <a:avLst/>
                <a:gdLst>
                  <a:gd name="T0" fmla="*/ 43 w 43"/>
                  <a:gd name="T1" fmla="*/ 8 h 15"/>
                  <a:gd name="T2" fmla="*/ 35 w 43"/>
                  <a:gd name="T3" fmla="*/ 15 h 15"/>
                  <a:gd name="T4" fmla="*/ 8 w 43"/>
                  <a:gd name="T5" fmla="*/ 15 h 15"/>
                  <a:gd name="T6" fmla="*/ 0 w 43"/>
                  <a:gd name="T7" fmla="*/ 8 h 15"/>
                  <a:gd name="T8" fmla="*/ 0 w 43"/>
                  <a:gd name="T9" fmla="*/ 8 h 15"/>
                  <a:gd name="T10" fmla="*/ 8 w 43"/>
                  <a:gd name="T11" fmla="*/ 0 h 15"/>
                  <a:gd name="T12" fmla="*/ 35 w 43"/>
                  <a:gd name="T13" fmla="*/ 0 h 15"/>
                  <a:gd name="T14" fmla="*/ 43 w 43"/>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43" y="8"/>
                    </a:moveTo>
                    <a:cubicBezTo>
                      <a:pt x="43" y="12"/>
                      <a:pt x="39" y="15"/>
                      <a:pt x="35" y="15"/>
                    </a:cubicBezTo>
                    <a:cubicBezTo>
                      <a:pt x="8" y="15"/>
                      <a:pt x="8" y="15"/>
                      <a:pt x="8" y="15"/>
                    </a:cubicBezTo>
                    <a:cubicBezTo>
                      <a:pt x="3" y="15"/>
                      <a:pt x="0" y="12"/>
                      <a:pt x="0" y="8"/>
                    </a:cubicBezTo>
                    <a:cubicBezTo>
                      <a:pt x="0" y="8"/>
                      <a:pt x="0" y="8"/>
                      <a:pt x="0" y="8"/>
                    </a:cubicBezTo>
                    <a:cubicBezTo>
                      <a:pt x="0" y="4"/>
                      <a:pt x="3" y="0"/>
                      <a:pt x="8" y="0"/>
                    </a:cubicBezTo>
                    <a:cubicBezTo>
                      <a:pt x="35" y="0"/>
                      <a:pt x="35" y="0"/>
                      <a:pt x="35" y="0"/>
                    </a:cubicBezTo>
                    <a:cubicBezTo>
                      <a:pt x="39" y="0"/>
                      <a:pt x="43" y="4"/>
                      <a:pt x="43" y="8"/>
                    </a:cubicBez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854015291"/>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67383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060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2020215"/>
            <a:ext cx="9144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CF730C6D-5BB4-4F63-9D16-9EBF769D35DB}" type="slidenum">
              <a:rPr lang="zh-CN" altLang="en-US" smtClean="0"/>
              <a:pPr/>
              <a:t>51</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46243" y="3752002"/>
            <a:ext cx="3889642" cy="133882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smtClean="0">
                <a:solidFill>
                  <a:schemeClr val="tx1">
                    <a:lumMod val="75000"/>
                    <a:lumOff val="25000"/>
                  </a:schemeClr>
                </a:solidFill>
              </a:rPr>
              <a:t>采用</a:t>
            </a:r>
            <a:r>
              <a:rPr lang="zh-CN" altLang="en-US" dirty="0">
                <a:solidFill>
                  <a:schemeClr val="tx1">
                    <a:lumMod val="75000"/>
                    <a:lumOff val="25000"/>
                  </a:schemeClr>
                </a:solidFill>
              </a:rPr>
              <a:t>推式（</a:t>
            </a:r>
            <a:r>
              <a:rPr lang="en-US" altLang="zh-CN" dirty="0">
                <a:solidFill>
                  <a:schemeClr val="tx1">
                    <a:lumMod val="75000"/>
                    <a:lumOff val="25000"/>
                  </a:schemeClr>
                </a:solidFill>
              </a:rPr>
              <a:t>Push</a:t>
            </a:r>
            <a:r>
              <a:rPr lang="zh-CN" altLang="en-US" dirty="0">
                <a:solidFill>
                  <a:schemeClr val="tx1">
                    <a:lumMod val="75000"/>
                    <a:lumOff val="25000"/>
                  </a:schemeClr>
                </a:solidFill>
              </a:rPr>
              <a:t>）更新远程</a:t>
            </a:r>
            <a:r>
              <a:rPr lang="zh-CN" altLang="en-US" dirty="0" smtClean="0">
                <a:solidFill>
                  <a:schemeClr val="tx1">
                    <a:lumMod val="75000"/>
                    <a:lumOff val="25000"/>
                  </a:schemeClr>
                </a:solidFill>
              </a:rPr>
              <a:t>副本</a:t>
            </a:r>
            <a:endParaRPr lang="en-US" altLang="zh-CN" dirty="0"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dirty="0" smtClean="0">
                <a:solidFill>
                  <a:schemeClr val="tx1">
                    <a:lumMod val="75000"/>
                    <a:lumOff val="25000"/>
                  </a:schemeClr>
                </a:solidFill>
              </a:rPr>
              <a:t>确保</a:t>
            </a:r>
            <a:r>
              <a:rPr lang="zh-CN" altLang="en-US" dirty="0">
                <a:solidFill>
                  <a:schemeClr val="tx1">
                    <a:lumMod val="75000"/>
                    <a:lumOff val="25000"/>
                  </a:schemeClr>
                </a:solidFill>
              </a:rPr>
              <a:t>被标记删除的对象从文件系统中移除。</a:t>
            </a:r>
          </a:p>
        </p:txBody>
      </p:sp>
      <p:sp>
        <p:nvSpPr>
          <p:cNvPr id="5" name="椭圆 4"/>
          <p:cNvSpPr/>
          <p:nvPr/>
        </p:nvSpPr>
        <p:spPr>
          <a:xfrm>
            <a:off x="1703726"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7</a:t>
            </a:r>
            <a:endParaRPr lang="zh-CN" altLang="en-US" sz="3600">
              <a:latin typeface="Impact" panose="020B0806030902050204" pitchFamily="34" charset="0"/>
            </a:endParaRPr>
          </a:p>
        </p:txBody>
      </p:sp>
      <p:sp>
        <p:nvSpPr>
          <p:cNvPr id="11" name="椭圆 10"/>
          <p:cNvSpPr/>
          <p:nvPr/>
        </p:nvSpPr>
        <p:spPr>
          <a:xfrm>
            <a:off x="6121623"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8</a:t>
            </a:r>
            <a:endParaRPr lang="zh-CN" altLang="en-US" sz="3600">
              <a:latin typeface="Impact" panose="020B0806030902050204" pitchFamily="34" charset="0"/>
            </a:endParaRPr>
          </a:p>
        </p:txBody>
      </p:sp>
      <p:sp>
        <p:nvSpPr>
          <p:cNvPr id="18" name="矩形 17"/>
          <p:cNvSpPr/>
          <p:nvPr/>
        </p:nvSpPr>
        <p:spPr>
          <a:xfrm>
            <a:off x="696344"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05647" y="3044495"/>
            <a:ext cx="1210588" cy="646331"/>
          </a:xfrm>
          <a:prstGeom prst="rect">
            <a:avLst/>
          </a:prstGeom>
        </p:spPr>
        <p:txBody>
          <a:bodyPr wrap="none">
            <a:spAutoFit/>
          </a:bodyPr>
          <a:lstStyle/>
          <a:p>
            <a:r>
              <a:rPr lang="zh-CN" altLang="en-US" sz="2000" b="1">
                <a:solidFill>
                  <a:schemeClr val="bg1"/>
                </a:solidFill>
              </a:rPr>
              <a:t>复制</a:t>
            </a:r>
            <a:r>
              <a:rPr lang="zh-CN" altLang="en-US" sz="2000" b="1" smtClean="0">
                <a:solidFill>
                  <a:schemeClr val="bg1"/>
                </a:solidFill>
              </a:rPr>
              <a:t>服务</a:t>
            </a:r>
            <a:endParaRPr lang="en-US" altLang="zh-CN" sz="2000" b="1" smtClean="0">
              <a:solidFill>
                <a:schemeClr val="bg1"/>
              </a:solidFill>
            </a:endParaRPr>
          </a:p>
          <a:p>
            <a:r>
              <a:rPr lang="en-US" altLang="zh-CN" sz="1600">
                <a:solidFill>
                  <a:schemeClr val="bg1"/>
                </a:solidFill>
              </a:rPr>
              <a:t>Replicator</a:t>
            </a:r>
            <a:endParaRPr lang="zh-CN" altLang="en-US" sz="1600">
              <a:solidFill>
                <a:schemeClr val="bg1"/>
              </a:solidFill>
            </a:endParaRPr>
          </a:p>
        </p:txBody>
      </p:sp>
      <p:sp>
        <p:nvSpPr>
          <p:cNvPr id="30" name="矩形 29"/>
          <p:cNvSpPr/>
          <p:nvPr/>
        </p:nvSpPr>
        <p:spPr>
          <a:xfrm>
            <a:off x="5125097"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383113" y="3044495"/>
            <a:ext cx="1210588" cy="646331"/>
          </a:xfrm>
          <a:prstGeom prst="rect">
            <a:avLst/>
          </a:prstGeom>
        </p:spPr>
        <p:txBody>
          <a:bodyPr wrap="none">
            <a:spAutoFit/>
          </a:bodyPr>
          <a:lstStyle/>
          <a:p>
            <a:r>
              <a:rPr lang="zh-CN" altLang="en-US" sz="2000" b="1">
                <a:solidFill>
                  <a:schemeClr val="bg1"/>
                </a:solidFill>
              </a:rPr>
              <a:t>更新</a:t>
            </a:r>
            <a:r>
              <a:rPr lang="zh-CN" altLang="en-US" sz="2000" b="1" smtClean="0">
                <a:solidFill>
                  <a:schemeClr val="bg1"/>
                </a:solidFill>
              </a:rPr>
              <a:t>服务</a:t>
            </a:r>
            <a:endParaRPr lang="en-US" altLang="zh-CN" sz="2000" b="1" smtClean="0">
              <a:solidFill>
                <a:schemeClr val="bg1"/>
              </a:solidFill>
            </a:endParaRPr>
          </a:p>
          <a:p>
            <a:r>
              <a:rPr lang="en-US" altLang="zh-CN" sz="1600">
                <a:solidFill>
                  <a:schemeClr val="bg1"/>
                </a:solidFill>
              </a:rPr>
              <a:t>Updater</a:t>
            </a:r>
            <a:endParaRPr lang="zh-CN" altLang="en-US" sz="1600">
              <a:solidFill>
                <a:schemeClr val="bg1"/>
              </a:solidFill>
            </a:endParaRPr>
          </a:p>
        </p:txBody>
      </p:sp>
      <p:sp>
        <p:nvSpPr>
          <p:cNvPr id="41" name="矩形 40"/>
          <p:cNvSpPr/>
          <p:nvPr/>
        </p:nvSpPr>
        <p:spPr>
          <a:xfrm>
            <a:off x="4987756" y="3752002"/>
            <a:ext cx="3737144"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任务</a:t>
            </a:r>
            <a:r>
              <a:rPr lang="zh-CN" altLang="en-US">
                <a:solidFill>
                  <a:schemeClr val="tx1">
                    <a:lumMod val="75000"/>
                    <a:lumOff val="25000"/>
                  </a:schemeClr>
                </a:solidFill>
              </a:rPr>
              <a:t>将会被序列化到在本地文件系统中进行</a:t>
            </a:r>
            <a:r>
              <a:rPr lang="zh-CN" altLang="en-US" smtClean="0">
                <a:solidFill>
                  <a:schemeClr val="tx1">
                    <a:lumMod val="75000"/>
                    <a:lumOff val="25000"/>
                  </a:schemeClr>
                </a:solidFill>
              </a:rPr>
              <a:t>排队</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更新</a:t>
            </a:r>
            <a:r>
              <a:rPr lang="zh-CN" altLang="en-US">
                <a:solidFill>
                  <a:schemeClr val="tx1">
                    <a:lumMod val="75000"/>
                    <a:lumOff val="25000"/>
                  </a:schemeClr>
                </a:solidFill>
              </a:rPr>
              <a:t>服务会在系统恢复正常后扫描队列并进行相应的更新</a:t>
            </a:r>
            <a:r>
              <a:rPr lang="zh-CN" altLang="en-US" smtClean="0">
                <a:solidFill>
                  <a:schemeClr val="tx1">
                    <a:lumMod val="75000"/>
                    <a:lumOff val="25000"/>
                  </a:schemeClr>
                </a:solidFill>
              </a:rPr>
              <a:t>处理</a:t>
            </a:r>
            <a:endParaRPr lang="zh-CN" altLang="en-US">
              <a:solidFill>
                <a:schemeClr val="tx1">
                  <a:lumMod val="75000"/>
                  <a:lumOff val="25000"/>
                </a:schemeClr>
              </a:solidFill>
            </a:endParaRPr>
          </a:p>
        </p:txBody>
      </p:sp>
      <p:grpSp>
        <p:nvGrpSpPr>
          <p:cNvPr id="51" name="组合 50"/>
          <p:cNvGrpSpPr/>
          <p:nvPr/>
        </p:nvGrpSpPr>
        <p:grpSpPr>
          <a:xfrm>
            <a:off x="897073" y="3108921"/>
            <a:ext cx="368980" cy="517477"/>
            <a:chOff x="943096" y="2976247"/>
            <a:chExt cx="517525" cy="725803"/>
          </a:xfrm>
        </p:grpSpPr>
        <p:sp>
          <p:nvSpPr>
            <p:cNvPr id="9" name="AutoShape 3"/>
            <p:cNvSpPr>
              <a:spLocks noChangeAspect="1" noChangeArrowheads="1" noTextEdit="1"/>
            </p:cNvSpPr>
            <p:nvPr/>
          </p:nvSpPr>
          <p:spPr bwMode="auto">
            <a:xfrm>
              <a:off x="943096" y="3016250"/>
              <a:ext cx="517525" cy="685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
            <p:cNvSpPr>
              <a:spLocks noEditPoints="1"/>
            </p:cNvSpPr>
            <p:nvPr/>
          </p:nvSpPr>
          <p:spPr bwMode="auto">
            <a:xfrm>
              <a:off x="943096" y="2976247"/>
              <a:ext cx="517525" cy="682624"/>
            </a:xfrm>
            <a:custGeom>
              <a:avLst/>
              <a:gdLst>
                <a:gd name="T0" fmla="*/ 218 w 326"/>
                <a:gd name="T1" fmla="*/ 24 h 430"/>
                <a:gd name="T2" fmla="*/ 302 w 326"/>
                <a:gd name="T3" fmla="*/ 106 h 430"/>
                <a:gd name="T4" fmla="*/ 302 w 326"/>
                <a:gd name="T5" fmla="*/ 408 h 430"/>
                <a:gd name="T6" fmla="*/ 22 w 326"/>
                <a:gd name="T7" fmla="*/ 408 h 430"/>
                <a:gd name="T8" fmla="*/ 22 w 326"/>
                <a:gd name="T9" fmla="*/ 24 h 430"/>
                <a:gd name="T10" fmla="*/ 218 w 326"/>
                <a:gd name="T11" fmla="*/ 24 h 430"/>
                <a:gd name="T12" fmla="*/ 225 w 326"/>
                <a:gd name="T13" fmla="*/ 0 h 430"/>
                <a:gd name="T14" fmla="*/ 218 w 326"/>
                <a:gd name="T15" fmla="*/ 0 h 430"/>
                <a:gd name="T16" fmla="*/ 22 w 326"/>
                <a:gd name="T17" fmla="*/ 0 h 430"/>
                <a:gd name="T18" fmla="*/ 0 w 326"/>
                <a:gd name="T19" fmla="*/ 0 h 430"/>
                <a:gd name="T20" fmla="*/ 0 w 326"/>
                <a:gd name="T21" fmla="*/ 24 h 430"/>
                <a:gd name="T22" fmla="*/ 0 w 326"/>
                <a:gd name="T23" fmla="*/ 408 h 430"/>
                <a:gd name="T24" fmla="*/ 0 w 326"/>
                <a:gd name="T25" fmla="*/ 430 h 430"/>
                <a:gd name="T26" fmla="*/ 22 w 326"/>
                <a:gd name="T27" fmla="*/ 430 h 430"/>
                <a:gd name="T28" fmla="*/ 302 w 326"/>
                <a:gd name="T29" fmla="*/ 430 h 430"/>
                <a:gd name="T30" fmla="*/ 326 w 326"/>
                <a:gd name="T31" fmla="*/ 430 h 430"/>
                <a:gd name="T32" fmla="*/ 326 w 326"/>
                <a:gd name="T33" fmla="*/ 408 h 430"/>
                <a:gd name="T34" fmla="*/ 326 w 326"/>
                <a:gd name="T35" fmla="*/ 106 h 430"/>
                <a:gd name="T36" fmla="*/ 326 w 326"/>
                <a:gd name="T37" fmla="*/ 98 h 430"/>
                <a:gd name="T38" fmla="*/ 319 w 326"/>
                <a:gd name="T39" fmla="*/ 91 h 430"/>
                <a:gd name="T40" fmla="*/ 232 w 326"/>
                <a:gd name="T41" fmla="*/ 7 h 430"/>
                <a:gd name="T42" fmla="*/ 225 w 326"/>
                <a:gd name="T43" fmla="*/ 0 h 430"/>
                <a:gd name="T44" fmla="*/ 225 w 326"/>
                <a:gd name="T45"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430">
                  <a:moveTo>
                    <a:pt x="218" y="24"/>
                  </a:moveTo>
                  <a:lnTo>
                    <a:pt x="302" y="106"/>
                  </a:lnTo>
                  <a:lnTo>
                    <a:pt x="302" y="408"/>
                  </a:lnTo>
                  <a:lnTo>
                    <a:pt x="22" y="408"/>
                  </a:lnTo>
                  <a:lnTo>
                    <a:pt x="22" y="24"/>
                  </a:lnTo>
                  <a:lnTo>
                    <a:pt x="218" y="24"/>
                  </a:lnTo>
                  <a:moveTo>
                    <a:pt x="225" y="0"/>
                  </a:moveTo>
                  <a:lnTo>
                    <a:pt x="218" y="0"/>
                  </a:lnTo>
                  <a:lnTo>
                    <a:pt x="22" y="0"/>
                  </a:lnTo>
                  <a:lnTo>
                    <a:pt x="0" y="0"/>
                  </a:lnTo>
                  <a:lnTo>
                    <a:pt x="0" y="24"/>
                  </a:lnTo>
                  <a:lnTo>
                    <a:pt x="0" y="408"/>
                  </a:lnTo>
                  <a:lnTo>
                    <a:pt x="0" y="430"/>
                  </a:lnTo>
                  <a:lnTo>
                    <a:pt x="22" y="430"/>
                  </a:lnTo>
                  <a:lnTo>
                    <a:pt x="302" y="430"/>
                  </a:lnTo>
                  <a:lnTo>
                    <a:pt x="326" y="430"/>
                  </a:lnTo>
                  <a:lnTo>
                    <a:pt x="326" y="408"/>
                  </a:lnTo>
                  <a:lnTo>
                    <a:pt x="326" y="106"/>
                  </a:lnTo>
                  <a:lnTo>
                    <a:pt x="326" y="98"/>
                  </a:lnTo>
                  <a:lnTo>
                    <a:pt x="319" y="91"/>
                  </a:lnTo>
                  <a:lnTo>
                    <a:pt x="232" y="7"/>
                  </a:lnTo>
                  <a:lnTo>
                    <a:pt x="225" y="0"/>
                  </a:lnTo>
                  <a:lnTo>
                    <a:pt x="225"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7"/>
            <p:cNvSpPr>
              <a:spLocks/>
            </p:cNvSpPr>
            <p:nvPr/>
          </p:nvSpPr>
          <p:spPr bwMode="auto">
            <a:xfrm>
              <a:off x="1019296" y="3089275"/>
              <a:ext cx="58738" cy="125413"/>
            </a:xfrm>
            <a:custGeom>
              <a:avLst/>
              <a:gdLst>
                <a:gd name="T0" fmla="*/ 15 w 15"/>
                <a:gd name="T1" fmla="*/ 30 h 33"/>
                <a:gd name="T2" fmla="*/ 12 w 15"/>
                <a:gd name="T3" fmla="*/ 33 h 33"/>
                <a:gd name="T4" fmla="*/ 3 w 15"/>
                <a:gd name="T5" fmla="*/ 33 h 33"/>
                <a:gd name="T6" fmla="*/ 0 w 15"/>
                <a:gd name="T7" fmla="*/ 30 h 33"/>
                <a:gd name="T8" fmla="*/ 0 w 15"/>
                <a:gd name="T9" fmla="*/ 3 h 33"/>
                <a:gd name="T10" fmla="*/ 3 w 15"/>
                <a:gd name="T11" fmla="*/ 0 h 33"/>
                <a:gd name="T12" fmla="*/ 12 w 15"/>
                <a:gd name="T13" fmla="*/ 0 h 33"/>
                <a:gd name="T14" fmla="*/ 15 w 15"/>
                <a:gd name="T15" fmla="*/ 3 h 33"/>
                <a:gd name="T16" fmla="*/ 15 w 15"/>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3">
                  <a:moveTo>
                    <a:pt x="15" y="30"/>
                  </a:moveTo>
                  <a:cubicBezTo>
                    <a:pt x="15" y="31"/>
                    <a:pt x="14" y="33"/>
                    <a:pt x="12" y="33"/>
                  </a:cubicBezTo>
                  <a:cubicBezTo>
                    <a:pt x="3" y="33"/>
                    <a:pt x="3" y="33"/>
                    <a:pt x="3" y="33"/>
                  </a:cubicBezTo>
                  <a:cubicBezTo>
                    <a:pt x="1" y="33"/>
                    <a:pt x="0" y="31"/>
                    <a:pt x="0" y="30"/>
                  </a:cubicBezTo>
                  <a:cubicBezTo>
                    <a:pt x="0" y="3"/>
                    <a:pt x="0" y="3"/>
                    <a:pt x="0" y="3"/>
                  </a:cubicBezTo>
                  <a:cubicBezTo>
                    <a:pt x="0" y="2"/>
                    <a:pt x="1" y="0"/>
                    <a:pt x="3" y="0"/>
                  </a:cubicBezTo>
                  <a:cubicBezTo>
                    <a:pt x="12" y="0"/>
                    <a:pt x="12" y="0"/>
                    <a:pt x="12" y="0"/>
                  </a:cubicBezTo>
                  <a:cubicBezTo>
                    <a:pt x="14" y="0"/>
                    <a:pt x="15" y="2"/>
                    <a:pt x="15" y="3"/>
                  </a:cubicBezTo>
                  <a:lnTo>
                    <a:pt x="15" y="30"/>
                  </a:lnTo>
                  <a:close/>
                </a:path>
              </a:pathLst>
            </a:custGeom>
            <a:noFill/>
            <a:ln w="63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p:cNvSpPr>
              <a:spLocks/>
            </p:cNvSpPr>
            <p:nvPr/>
          </p:nvSpPr>
          <p:spPr bwMode="auto">
            <a:xfrm>
              <a:off x="1103434" y="3089275"/>
              <a:ext cx="58738" cy="125413"/>
            </a:xfrm>
            <a:custGeom>
              <a:avLst/>
              <a:gdLst>
                <a:gd name="T0" fmla="*/ 15 w 15"/>
                <a:gd name="T1" fmla="*/ 30 h 33"/>
                <a:gd name="T2" fmla="*/ 12 w 15"/>
                <a:gd name="T3" fmla="*/ 33 h 33"/>
                <a:gd name="T4" fmla="*/ 3 w 15"/>
                <a:gd name="T5" fmla="*/ 33 h 33"/>
                <a:gd name="T6" fmla="*/ 0 w 15"/>
                <a:gd name="T7" fmla="*/ 30 h 33"/>
                <a:gd name="T8" fmla="*/ 0 w 15"/>
                <a:gd name="T9" fmla="*/ 3 h 33"/>
                <a:gd name="T10" fmla="*/ 3 w 15"/>
                <a:gd name="T11" fmla="*/ 0 h 33"/>
                <a:gd name="T12" fmla="*/ 12 w 15"/>
                <a:gd name="T13" fmla="*/ 0 h 33"/>
                <a:gd name="T14" fmla="*/ 15 w 15"/>
                <a:gd name="T15" fmla="*/ 3 h 33"/>
                <a:gd name="T16" fmla="*/ 15 w 15"/>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3">
                  <a:moveTo>
                    <a:pt x="15" y="30"/>
                  </a:moveTo>
                  <a:cubicBezTo>
                    <a:pt x="15" y="31"/>
                    <a:pt x="14" y="33"/>
                    <a:pt x="12" y="33"/>
                  </a:cubicBezTo>
                  <a:cubicBezTo>
                    <a:pt x="3" y="33"/>
                    <a:pt x="3" y="33"/>
                    <a:pt x="3" y="33"/>
                  </a:cubicBezTo>
                  <a:cubicBezTo>
                    <a:pt x="1" y="33"/>
                    <a:pt x="0" y="31"/>
                    <a:pt x="0" y="30"/>
                  </a:cubicBezTo>
                  <a:cubicBezTo>
                    <a:pt x="0" y="3"/>
                    <a:pt x="0" y="3"/>
                    <a:pt x="0" y="3"/>
                  </a:cubicBezTo>
                  <a:cubicBezTo>
                    <a:pt x="0" y="2"/>
                    <a:pt x="1" y="0"/>
                    <a:pt x="3" y="0"/>
                  </a:cubicBezTo>
                  <a:cubicBezTo>
                    <a:pt x="12" y="0"/>
                    <a:pt x="12" y="0"/>
                    <a:pt x="12" y="0"/>
                  </a:cubicBezTo>
                  <a:cubicBezTo>
                    <a:pt x="14" y="0"/>
                    <a:pt x="15" y="2"/>
                    <a:pt x="15" y="3"/>
                  </a:cubicBezTo>
                  <a:lnTo>
                    <a:pt x="15" y="30"/>
                  </a:lnTo>
                  <a:close/>
                </a:path>
              </a:pathLst>
            </a:custGeom>
            <a:noFill/>
            <a:ln w="63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
            <p:cNvSpPr>
              <a:spLocks/>
            </p:cNvSpPr>
            <p:nvPr/>
          </p:nvSpPr>
          <p:spPr bwMode="auto">
            <a:xfrm>
              <a:off x="1184396" y="3089275"/>
              <a:ext cx="61913" cy="125413"/>
            </a:xfrm>
            <a:custGeom>
              <a:avLst/>
              <a:gdLst>
                <a:gd name="T0" fmla="*/ 16 w 16"/>
                <a:gd name="T1" fmla="*/ 30 h 33"/>
                <a:gd name="T2" fmla="*/ 13 w 16"/>
                <a:gd name="T3" fmla="*/ 33 h 33"/>
                <a:gd name="T4" fmla="*/ 3 w 16"/>
                <a:gd name="T5" fmla="*/ 33 h 33"/>
                <a:gd name="T6" fmla="*/ 0 w 16"/>
                <a:gd name="T7" fmla="*/ 30 h 33"/>
                <a:gd name="T8" fmla="*/ 0 w 16"/>
                <a:gd name="T9" fmla="*/ 3 h 33"/>
                <a:gd name="T10" fmla="*/ 3 w 16"/>
                <a:gd name="T11" fmla="*/ 0 h 33"/>
                <a:gd name="T12" fmla="*/ 13 w 16"/>
                <a:gd name="T13" fmla="*/ 0 h 33"/>
                <a:gd name="T14" fmla="*/ 16 w 16"/>
                <a:gd name="T15" fmla="*/ 3 h 33"/>
                <a:gd name="T16" fmla="*/ 16 w 16"/>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3">
                  <a:moveTo>
                    <a:pt x="16" y="30"/>
                  </a:moveTo>
                  <a:cubicBezTo>
                    <a:pt x="16" y="31"/>
                    <a:pt x="14" y="33"/>
                    <a:pt x="13" y="33"/>
                  </a:cubicBezTo>
                  <a:cubicBezTo>
                    <a:pt x="3" y="33"/>
                    <a:pt x="3" y="33"/>
                    <a:pt x="3" y="33"/>
                  </a:cubicBezTo>
                  <a:cubicBezTo>
                    <a:pt x="2" y="33"/>
                    <a:pt x="0" y="31"/>
                    <a:pt x="0" y="30"/>
                  </a:cubicBezTo>
                  <a:cubicBezTo>
                    <a:pt x="0" y="3"/>
                    <a:pt x="0" y="3"/>
                    <a:pt x="0" y="3"/>
                  </a:cubicBezTo>
                  <a:cubicBezTo>
                    <a:pt x="0" y="2"/>
                    <a:pt x="2" y="0"/>
                    <a:pt x="3" y="0"/>
                  </a:cubicBezTo>
                  <a:cubicBezTo>
                    <a:pt x="13" y="0"/>
                    <a:pt x="13" y="0"/>
                    <a:pt x="13" y="0"/>
                  </a:cubicBezTo>
                  <a:cubicBezTo>
                    <a:pt x="14" y="0"/>
                    <a:pt x="16" y="2"/>
                    <a:pt x="16" y="3"/>
                  </a:cubicBezTo>
                  <a:lnTo>
                    <a:pt x="16" y="30"/>
                  </a:lnTo>
                  <a:close/>
                </a:path>
              </a:pathLst>
            </a:custGeom>
            <a:noFill/>
            <a:ln w="63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0"/>
            <p:cNvSpPr>
              <a:spLocks/>
            </p:cNvSpPr>
            <p:nvPr/>
          </p:nvSpPr>
          <p:spPr bwMode="auto">
            <a:xfrm>
              <a:off x="1024059" y="3328988"/>
              <a:ext cx="360363" cy="236538"/>
            </a:xfrm>
            <a:custGeom>
              <a:avLst/>
              <a:gdLst>
                <a:gd name="T0" fmla="*/ 94 w 94"/>
                <a:gd name="T1" fmla="*/ 58 h 62"/>
                <a:gd name="T2" fmla="*/ 90 w 94"/>
                <a:gd name="T3" fmla="*/ 62 h 62"/>
                <a:gd name="T4" fmla="*/ 5 w 94"/>
                <a:gd name="T5" fmla="*/ 62 h 62"/>
                <a:gd name="T6" fmla="*/ 0 w 94"/>
                <a:gd name="T7" fmla="*/ 58 h 62"/>
                <a:gd name="T8" fmla="*/ 0 w 94"/>
                <a:gd name="T9" fmla="*/ 4 h 62"/>
                <a:gd name="T10" fmla="*/ 5 w 94"/>
                <a:gd name="T11" fmla="*/ 0 h 62"/>
                <a:gd name="T12" fmla="*/ 90 w 94"/>
                <a:gd name="T13" fmla="*/ 0 h 62"/>
                <a:gd name="T14" fmla="*/ 94 w 94"/>
                <a:gd name="T15" fmla="*/ 4 h 62"/>
                <a:gd name="T16" fmla="*/ 94 w 94"/>
                <a:gd name="T17"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62">
                  <a:moveTo>
                    <a:pt x="94" y="58"/>
                  </a:moveTo>
                  <a:cubicBezTo>
                    <a:pt x="94" y="60"/>
                    <a:pt x="92" y="62"/>
                    <a:pt x="90" y="62"/>
                  </a:cubicBezTo>
                  <a:cubicBezTo>
                    <a:pt x="5" y="62"/>
                    <a:pt x="5" y="62"/>
                    <a:pt x="5" y="62"/>
                  </a:cubicBezTo>
                  <a:cubicBezTo>
                    <a:pt x="2" y="62"/>
                    <a:pt x="0" y="60"/>
                    <a:pt x="0" y="58"/>
                  </a:cubicBezTo>
                  <a:cubicBezTo>
                    <a:pt x="0" y="4"/>
                    <a:pt x="0" y="4"/>
                    <a:pt x="0" y="4"/>
                  </a:cubicBezTo>
                  <a:cubicBezTo>
                    <a:pt x="0" y="1"/>
                    <a:pt x="2" y="0"/>
                    <a:pt x="5" y="0"/>
                  </a:cubicBezTo>
                  <a:cubicBezTo>
                    <a:pt x="90" y="0"/>
                    <a:pt x="90" y="0"/>
                    <a:pt x="90" y="0"/>
                  </a:cubicBezTo>
                  <a:cubicBezTo>
                    <a:pt x="92" y="0"/>
                    <a:pt x="94" y="1"/>
                    <a:pt x="94" y="4"/>
                  </a:cubicBezTo>
                  <a:lnTo>
                    <a:pt x="94" y="58"/>
                  </a:lnTo>
                  <a:close/>
                </a:path>
              </a:pathLst>
            </a:custGeom>
            <a:noFill/>
            <a:ln w="63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11"/>
            <p:cNvSpPr>
              <a:spLocks noChangeShapeType="1"/>
            </p:cNvSpPr>
            <p:nvPr/>
          </p:nvSpPr>
          <p:spPr bwMode="auto">
            <a:xfrm>
              <a:off x="1027234" y="3465513"/>
              <a:ext cx="357188" cy="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12"/>
            <p:cNvSpPr>
              <a:spLocks noChangeShapeType="1"/>
            </p:cNvSpPr>
            <p:nvPr/>
          </p:nvSpPr>
          <p:spPr bwMode="auto">
            <a:xfrm>
              <a:off x="1124071" y="3470275"/>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Line 13"/>
            <p:cNvSpPr>
              <a:spLocks noChangeShapeType="1"/>
            </p:cNvSpPr>
            <p:nvPr/>
          </p:nvSpPr>
          <p:spPr bwMode="auto">
            <a:xfrm>
              <a:off x="1200271" y="3470275"/>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14"/>
            <p:cNvSpPr>
              <a:spLocks noChangeShapeType="1"/>
            </p:cNvSpPr>
            <p:nvPr/>
          </p:nvSpPr>
          <p:spPr bwMode="auto">
            <a:xfrm>
              <a:off x="1276471" y="3470275"/>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15"/>
            <p:cNvSpPr>
              <a:spLocks noChangeShapeType="1"/>
            </p:cNvSpPr>
            <p:nvPr/>
          </p:nvSpPr>
          <p:spPr bwMode="auto">
            <a:xfrm flipH="1">
              <a:off x="1027234" y="3432175"/>
              <a:ext cx="357188" cy="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16"/>
            <p:cNvSpPr>
              <a:spLocks noChangeShapeType="1"/>
            </p:cNvSpPr>
            <p:nvPr/>
          </p:nvSpPr>
          <p:spPr bwMode="auto">
            <a:xfrm flipV="1">
              <a:off x="1284409" y="3328988"/>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17"/>
            <p:cNvSpPr>
              <a:spLocks noChangeShapeType="1"/>
            </p:cNvSpPr>
            <p:nvPr/>
          </p:nvSpPr>
          <p:spPr bwMode="auto">
            <a:xfrm flipV="1">
              <a:off x="1208209" y="3328988"/>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18"/>
            <p:cNvSpPr>
              <a:spLocks noChangeShapeType="1"/>
            </p:cNvSpPr>
            <p:nvPr/>
          </p:nvSpPr>
          <p:spPr bwMode="auto">
            <a:xfrm flipV="1">
              <a:off x="1130421" y="3328988"/>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p:cNvGrpSpPr/>
          <p:nvPr/>
        </p:nvGrpSpPr>
        <p:grpSpPr>
          <a:xfrm>
            <a:off x="1296718" y="3108921"/>
            <a:ext cx="368980" cy="517477"/>
            <a:chOff x="943096" y="2976247"/>
            <a:chExt cx="517525" cy="725803"/>
          </a:xfrm>
        </p:grpSpPr>
        <p:sp>
          <p:nvSpPr>
            <p:cNvPr id="53" name="AutoShape 3"/>
            <p:cNvSpPr>
              <a:spLocks noChangeAspect="1" noChangeArrowheads="1" noTextEdit="1"/>
            </p:cNvSpPr>
            <p:nvPr/>
          </p:nvSpPr>
          <p:spPr bwMode="auto">
            <a:xfrm>
              <a:off x="943096" y="3016250"/>
              <a:ext cx="517525" cy="685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
            <p:cNvSpPr>
              <a:spLocks noEditPoints="1"/>
            </p:cNvSpPr>
            <p:nvPr/>
          </p:nvSpPr>
          <p:spPr bwMode="auto">
            <a:xfrm>
              <a:off x="943096" y="2976247"/>
              <a:ext cx="517525" cy="682624"/>
            </a:xfrm>
            <a:custGeom>
              <a:avLst/>
              <a:gdLst>
                <a:gd name="T0" fmla="*/ 218 w 326"/>
                <a:gd name="T1" fmla="*/ 24 h 430"/>
                <a:gd name="T2" fmla="*/ 302 w 326"/>
                <a:gd name="T3" fmla="*/ 106 h 430"/>
                <a:gd name="T4" fmla="*/ 302 w 326"/>
                <a:gd name="T5" fmla="*/ 408 h 430"/>
                <a:gd name="T6" fmla="*/ 22 w 326"/>
                <a:gd name="T7" fmla="*/ 408 h 430"/>
                <a:gd name="T8" fmla="*/ 22 w 326"/>
                <a:gd name="T9" fmla="*/ 24 h 430"/>
                <a:gd name="T10" fmla="*/ 218 w 326"/>
                <a:gd name="T11" fmla="*/ 24 h 430"/>
                <a:gd name="T12" fmla="*/ 225 w 326"/>
                <a:gd name="T13" fmla="*/ 0 h 430"/>
                <a:gd name="T14" fmla="*/ 218 w 326"/>
                <a:gd name="T15" fmla="*/ 0 h 430"/>
                <a:gd name="T16" fmla="*/ 22 w 326"/>
                <a:gd name="T17" fmla="*/ 0 h 430"/>
                <a:gd name="T18" fmla="*/ 0 w 326"/>
                <a:gd name="T19" fmla="*/ 0 h 430"/>
                <a:gd name="T20" fmla="*/ 0 w 326"/>
                <a:gd name="T21" fmla="*/ 24 h 430"/>
                <a:gd name="T22" fmla="*/ 0 w 326"/>
                <a:gd name="T23" fmla="*/ 408 h 430"/>
                <a:gd name="T24" fmla="*/ 0 w 326"/>
                <a:gd name="T25" fmla="*/ 430 h 430"/>
                <a:gd name="T26" fmla="*/ 22 w 326"/>
                <a:gd name="T27" fmla="*/ 430 h 430"/>
                <a:gd name="T28" fmla="*/ 302 w 326"/>
                <a:gd name="T29" fmla="*/ 430 h 430"/>
                <a:gd name="T30" fmla="*/ 326 w 326"/>
                <a:gd name="T31" fmla="*/ 430 h 430"/>
                <a:gd name="T32" fmla="*/ 326 w 326"/>
                <a:gd name="T33" fmla="*/ 408 h 430"/>
                <a:gd name="T34" fmla="*/ 326 w 326"/>
                <a:gd name="T35" fmla="*/ 106 h 430"/>
                <a:gd name="T36" fmla="*/ 326 w 326"/>
                <a:gd name="T37" fmla="*/ 98 h 430"/>
                <a:gd name="T38" fmla="*/ 319 w 326"/>
                <a:gd name="T39" fmla="*/ 91 h 430"/>
                <a:gd name="T40" fmla="*/ 232 w 326"/>
                <a:gd name="T41" fmla="*/ 7 h 430"/>
                <a:gd name="T42" fmla="*/ 225 w 326"/>
                <a:gd name="T43" fmla="*/ 0 h 430"/>
                <a:gd name="T44" fmla="*/ 225 w 326"/>
                <a:gd name="T45"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430">
                  <a:moveTo>
                    <a:pt x="218" y="24"/>
                  </a:moveTo>
                  <a:lnTo>
                    <a:pt x="302" y="106"/>
                  </a:lnTo>
                  <a:lnTo>
                    <a:pt x="302" y="408"/>
                  </a:lnTo>
                  <a:lnTo>
                    <a:pt x="22" y="408"/>
                  </a:lnTo>
                  <a:lnTo>
                    <a:pt x="22" y="24"/>
                  </a:lnTo>
                  <a:lnTo>
                    <a:pt x="218" y="24"/>
                  </a:lnTo>
                  <a:moveTo>
                    <a:pt x="225" y="0"/>
                  </a:moveTo>
                  <a:lnTo>
                    <a:pt x="218" y="0"/>
                  </a:lnTo>
                  <a:lnTo>
                    <a:pt x="22" y="0"/>
                  </a:lnTo>
                  <a:lnTo>
                    <a:pt x="0" y="0"/>
                  </a:lnTo>
                  <a:lnTo>
                    <a:pt x="0" y="24"/>
                  </a:lnTo>
                  <a:lnTo>
                    <a:pt x="0" y="408"/>
                  </a:lnTo>
                  <a:lnTo>
                    <a:pt x="0" y="430"/>
                  </a:lnTo>
                  <a:lnTo>
                    <a:pt x="22" y="430"/>
                  </a:lnTo>
                  <a:lnTo>
                    <a:pt x="302" y="430"/>
                  </a:lnTo>
                  <a:lnTo>
                    <a:pt x="326" y="430"/>
                  </a:lnTo>
                  <a:lnTo>
                    <a:pt x="326" y="408"/>
                  </a:lnTo>
                  <a:lnTo>
                    <a:pt x="326" y="106"/>
                  </a:lnTo>
                  <a:lnTo>
                    <a:pt x="326" y="98"/>
                  </a:lnTo>
                  <a:lnTo>
                    <a:pt x="319" y="91"/>
                  </a:lnTo>
                  <a:lnTo>
                    <a:pt x="232" y="7"/>
                  </a:lnTo>
                  <a:lnTo>
                    <a:pt x="225" y="0"/>
                  </a:lnTo>
                  <a:lnTo>
                    <a:pt x="225"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7"/>
            <p:cNvSpPr>
              <a:spLocks/>
            </p:cNvSpPr>
            <p:nvPr/>
          </p:nvSpPr>
          <p:spPr bwMode="auto">
            <a:xfrm>
              <a:off x="1019296" y="3089275"/>
              <a:ext cx="58738" cy="125413"/>
            </a:xfrm>
            <a:custGeom>
              <a:avLst/>
              <a:gdLst>
                <a:gd name="T0" fmla="*/ 15 w 15"/>
                <a:gd name="T1" fmla="*/ 30 h 33"/>
                <a:gd name="T2" fmla="*/ 12 w 15"/>
                <a:gd name="T3" fmla="*/ 33 h 33"/>
                <a:gd name="T4" fmla="*/ 3 w 15"/>
                <a:gd name="T5" fmla="*/ 33 h 33"/>
                <a:gd name="T6" fmla="*/ 0 w 15"/>
                <a:gd name="T7" fmla="*/ 30 h 33"/>
                <a:gd name="T8" fmla="*/ 0 w 15"/>
                <a:gd name="T9" fmla="*/ 3 h 33"/>
                <a:gd name="T10" fmla="*/ 3 w 15"/>
                <a:gd name="T11" fmla="*/ 0 h 33"/>
                <a:gd name="T12" fmla="*/ 12 w 15"/>
                <a:gd name="T13" fmla="*/ 0 h 33"/>
                <a:gd name="T14" fmla="*/ 15 w 15"/>
                <a:gd name="T15" fmla="*/ 3 h 33"/>
                <a:gd name="T16" fmla="*/ 15 w 15"/>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3">
                  <a:moveTo>
                    <a:pt x="15" y="30"/>
                  </a:moveTo>
                  <a:cubicBezTo>
                    <a:pt x="15" y="31"/>
                    <a:pt x="14" y="33"/>
                    <a:pt x="12" y="33"/>
                  </a:cubicBezTo>
                  <a:cubicBezTo>
                    <a:pt x="3" y="33"/>
                    <a:pt x="3" y="33"/>
                    <a:pt x="3" y="33"/>
                  </a:cubicBezTo>
                  <a:cubicBezTo>
                    <a:pt x="1" y="33"/>
                    <a:pt x="0" y="31"/>
                    <a:pt x="0" y="30"/>
                  </a:cubicBezTo>
                  <a:cubicBezTo>
                    <a:pt x="0" y="3"/>
                    <a:pt x="0" y="3"/>
                    <a:pt x="0" y="3"/>
                  </a:cubicBezTo>
                  <a:cubicBezTo>
                    <a:pt x="0" y="2"/>
                    <a:pt x="1" y="0"/>
                    <a:pt x="3" y="0"/>
                  </a:cubicBezTo>
                  <a:cubicBezTo>
                    <a:pt x="12" y="0"/>
                    <a:pt x="12" y="0"/>
                    <a:pt x="12" y="0"/>
                  </a:cubicBezTo>
                  <a:cubicBezTo>
                    <a:pt x="14" y="0"/>
                    <a:pt x="15" y="2"/>
                    <a:pt x="15" y="3"/>
                  </a:cubicBezTo>
                  <a:lnTo>
                    <a:pt x="15" y="30"/>
                  </a:lnTo>
                  <a:close/>
                </a:path>
              </a:pathLst>
            </a:custGeom>
            <a:noFill/>
            <a:ln w="63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
            <p:cNvSpPr>
              <a:spLocks/>
            </p:cNvSpPr>
            <p:nvPr/>
          </p:nvSpPr>
          <p:spPr bwMode="auto">
            <a:xfrm>
              <a:off x="1103434" y="3089275"/>
              <a:ext cx="58738" cy="125413"/>
            </a:xfrm>
            <a:custGeom>
              <a:avLst/>
              <a:gdLst>
                <a:gd name="T0" fmla="*/ 15 w 15"/>
                <a:gd name="T1" fmla="*/ 30 h 33"/>
                <a:gd name="T2" fmla="*/ 12 w 15"/>
                <a:gd name="T3" fmla="*/ 33 h 33"/>
                <a:gd name="T4" fmla="*/ 3 w 15"/>
                <a:gd name="T5" fmla="*/ 33 h 33"/>
                <a:gd name="T6" fmla="*/ 0 w 15"/>
                <a:gd name="T7" fmla="*/ 30 h 33"/>
                <a:gd name="T8" fmla="*/ 0 w 15"/>
                <a:gd name="T9" fmla="*/ 3 h 33"/>
                <a:gd name="T10" fmla="*/ 3 w 15"/>
                <a:gd name="T11" fmla="*/ 0 h 33"/>
                <a:gd name="T12" fmla="*/ 12 w 15"/>
                <a:gd name="T13" fmla="*/ 0 h 33"/>
                <a:gd name="T14" fmla="*/ 15 w 15"/>
                <a:gd name="T15" fmla="*/ 3 h 33"/>
                <a:gd name="T16" fmla="*/ 15 w 15"/>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3">
                  <a:moveTo>
                    <a:pt x="15" y="30"/>
                  </a:moveTo>
                  <a:cubicBezTo>
                    <a:pt x="15" y="31"/>
                    <a:pt x="14" y="33"/>
                    <a:pt x="12" y="33"/>
                  </a:cubicBezTo>
                  <a:cubicBezTo>
                    <a:pt x="3" y="33"/>
                    <a:pt x="3" y="33"/>
                    <a:pt x="3" y="33"/>
                  </a:cubicBezTo>
                  <a:cubicBezTo>
                    <a:pt x="1" y="33"/>
                    <a:pt x="0" y="31"/>
                    <a:pt x="0" y="30"/>
                  </a:cubicBezTo>
                  <a:cubicBezTo>
                    <a:pt x="0" y="3"/>
                    <a:pt x="0" y="3"/>
                    <a:pt x="0" y="3"/>
                  </a:cubicBezTo>
                  <a:cubicBezTo>
                    <a:pt x="0" y="2"/>
                    <a:pt x="1" y="0"/>
                    <a:pt x="3" y="0"/>
                  </a:cubicBezTo>
                  <a:cubicBezTo>
                    <a:pt x="12" y="0"/>
                    <a:pt x="12" y="0"/>
                    <a:pt x="12" y="0"/>
                  </a:cubicBezTo>
                  <a:cubicBezTo>
                    <a:pt x="14" y="0"/>
                    <a:pt x="15" y="2"/>
                    <a:pt x="15" y="3"/>
                  </a:cubicBezTo>
                  <a:lnTo>
                    <a:pt x="15" y="30"/>
                  </a:lnTo>
                  <a:close/>
                </a:path>
              </a:pathLst>
            </a:custGeom>
            <a:noFill/>
            <a:ln w="63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9"/>
            <p:cNvSpPr>
              <a:spLocks/>
            </p:cNvSpPr>
            <p:nvPr/>
          </p:nvSpPr>
          <p:spPr bwMode="auto">
            <a:xfrm>
              <a:off x="1184396" y="3089275"/>
              <a:ext cx="61913" cy="125413"/>
            </a:xfrm>
            <a:custGeom>
              <a:avLst/>
              <a:gdLst>
                <a:gd name="T0" fmla="*/ 16 w 16"/>
                <a:gd name="T1" fmla="*/ 30 h 33"/>
                <a:gd name="T2" fmla="*/ 13 w 16"/>
                <a:gd name="T3" fmla="*/ 33 h 33"/>
                <a:gd name="T4" fmla="*/ 3 w 16"/>
                <a:gd name="T5" fmla="*/ 33 h 33"/>
                <a:gd name="T6" fmla="*/ 0 w 16"/>
                <a:gd name="T7" fmla="*/ 30 h 33"/>
                <a:gd name="T8" fmla="*/ 0 w 16"/>
                <a:gd name="T9" fmla="*/ 3 h 33"/>
                <a:gd name="T10" fmla="*/ 3 w 16"/>
                <a:gd name="T11" fmla="*/ 0 h 33"/>
                <a:gd name="T12" fmla="*/ 13 w 16"/>
                <a:gd name="T13" fmla="*/ 0 h 33"/>
                <a:gd name="T14" fmla="*/ 16 w 16"/>
                <a:gd name="T15" fmla="*/ 3 h 33"/>
                <a:gd name="T16" fmla="*/ 16 w 16"/>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3">
                  <a:moveTo>
                    <a:pt x="16" y="30"/>
                  </a:moveTo>
                  <a:cubicBezTo>
                    <a:pt x="16" y="31"/>
                    <a:pt x="14" y="33"/>
                    <a:pt x="13" y="33"/>
                  </a:cubicBezTo>
                  <a:cubicBezTo>
                    <a:pt x="3" y="33"/>
                    <a:pt x="3" y="33"/>
                    <a:pt x="3" y="33"/>
                  </a:cubicBezTo>
                  <a:cubicBezTo>
                    <a:pt x="2" y="33"/>
                    <a:pt x="0" y="31"/>
                    <a:pt x="0" y="30"/>
                  </a:cubicBezTo>
                  <a:cubicBezTo>
                    <a:pt x="0" y="3"/>
                    <a:pt x="0" y="3"/>
                    <a:pt x="0" y="3"/>
                  </a:cubicBezTo>
                  <a:cubicBezTo>
                    <a:pt x="0" y="2"/>
                    <a:pt x="2" y="0"/>
                    <a:pt x="3" y="0"/>
                  </a:cubicBezTo>
                  <a:cubicBezTo>
                    <a:pt x="13" y="0"/>
                    <a:pt x="13" y="0"/>
                    <a:pt x="13" y="0"/>
                  </a:cubicBezTo>
                  <a:cubicBezTo>
                    <a:pt x="14" y="0"/>
                    <a:pt x="16" y="2"/>
                    <a:pt x="16" y="3"/>
                  </a:cubicBezTo>
                  <a:lnTo>
                    <a:pt x="16" y="30"/>
                  </a:lnTo>
                  <a:close/>
                </a:path>
              </a:pathLst>
            </a:custGeom>
            <a:noFill/>
            <a:ln w="63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0"/>
            <p:cNvSpPr>
              <a:spLocks/>
            </p:cNvSpPr>
            <p:nvPr/>
          </p:nvSpPr>
          <p:spPr bwMode="auto">
            <a:xfrm>
              <a:off x="1024059" y="3328988"/>
              <a:ext cx="360363" cy="236538"/>
            </a:xfrm>
            <a:custGeom>
              <a:avLst/>
              <a:gdLst>
                <a:gd name="T0" fmla="*/ 94 w 94"/>
                <a:gd name="T1" fmla="*/ 58 h 62"/>
                <a:gd name="T2" fmla="*/ 90 w 94"/>
                <a:gd name="T3" fmla="*/ 62 h 62"/>
                <a:gd name="T4" fmla="*/ 5 w 94"/>
                <a:gd name="T5" fmla="*/ 62 h 62"/>
                <a:gd name="T6" fmla="*/ 0 w 94"/>
                <a:gd name="T7" fmla="*/ 58 h 62"/>
                <a:gd name="T8" fmla="*/ 0 w 94"/>
                <a:gd name="T9" fmla="*/ 4 h 62"/>
                <a:gd name="T10" fmla="*/ 5 w 94"/>
                <a:gd name="T11" fmla="*/ 0 h 62"/>
                <a:gd name="T12" fmla="*/ 90 w 94"/>
                <a:gd name="T13" fmla="*/ 0 h 62"/>
                <a:gd name="T14" fmla="*/ 94 w 94"/>
                <a:gd name="T15" fmla="*/ 4 h 62"/>
                <a:gd name="T16" fmla="*/ 94 w 94"/>
                <a:gd name="T17"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62">
                  <a:moveTo>
                    <a:pt x="94" y="58"/>
                  </a:moveTo>
                  <a:cubicBezTo>
                    <a:pt x="94" y="60"/>
                    <a:pt x="92" y="62"/>
                    <a:pt x="90" y="62"/>
                  </a:cubicBezTo>
                  <a:cubicBezTo>
                    <a:pt x="5" y="62"/>
                    <a:pt x="5" y="62"/>
                    <a:pt x="5" y="62"/>
                  </a:cubicBezTo>
                  <a:cubicBezTo>
                    <a:pt x="2" y="62"/>
                    <a:pt x="0" y="60"/>
                    <a:pt x="0" y="58"/>
                  </a:cubicBezTo>
                  <a:cubicBezTo>
                    <a:pt x="0" y="4"/>
                    <a:pt x="0" y="4"/>
                    <a:pt x="0" y="4"/>
                  </a:cubicBezTo>
                  <a:cubicBezTo>
                    <a:pt x="0" y="1"/>
                    <a:pt x="2" y="0"/>
                    <a:pt x="5" y="0"/>
                  </a:cubicBezTo>
                  <a:cubicBezTo>
                    <a:pt x="90" y="0"/>
                    <a:pt x="90" y="0"/>
                    <a:pt x="90" y="0"/>
                  </a:cubicBezTo>
                  <a:cubicBezTo>
                    <a:pt x="92" y="0"/>
                    <a:pt x="94" y="1"/>
                    <a:pt x="94" y="4"/>
                  </a:cubicBezTo>
                  <a:lnTo>
                    <a:pt x="94" y="58"/>
                  </a:lnTo>
                  <a:close/>
                </a:path>
              </a:pathLst>
            </a:custGeom>
            <a:noFill/>
            <a:ln w="63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11"/>
            <p:cNvSpPr>
              <a:spLocks noChangeShapeType="1"/>
            </p:cNvSpPr>
            <p:nvPr/>
          </p:nvSpPr>
          <p:spPr bwMode="auto">
            <a:xfrm>
              <a:off x="1027234" y="3465513"/>
              <a:ext cx="357188" cy="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12"/>
            <p:cNvSpPr>
              <a:spLocks noChangeShapeType="1"/>
            </p:cNvSpPr>
            <p:nvPr/>
          </p:nvSpPr>
          <p:spPr bwMode="auto">
            <a:xfrm>
              <a:off x="1124071" y="3470275"/>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13"/>
            <p:cNvSpPr>
              <a:spLocks noChangeShapeType="1"/>
            </p:cNvSpPr>
            <p:nvPr/>
          </p:nvSpPr>
          <p:spPr bwMode="auto">
            <a:xfrm>
              <a:off x="1200271" y="3470275"/>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14"/>
            <p:cNvSpPr>
              <a:spLocks noChangeShapeType="1"/>
            </p:cNvSpPr>
            <p:nvPr/>
          </p:nvSpPr>
          <p:spPr bwMode="auto">
            <a:xfrm>
              <a:off x="1276471" y="3470275"/>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15"/>
            <p:cNvSpPr>
              <a:spLocks noChangeShapeType="1"/>
            </p:cNvSpPr>
            <p:nvPr/>
          </p:nvSpPr>
          <p:spPr bwMode="auto">
            <a:xfrm flipH="1">
              <a:off x="1027234" y="3432175"/>
              <a:ext cx="357188" cy="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16"/>
            <p:cNvSpPr>
              <a:spLocks noChangeShapeType="1"/>
            </p:cNvSpPr>
            <p:nvPr/>
          </p:nvSpPr>
          <p:spPr bwMode="auto">
            <a:xfrm flipV="1">
              <a:off x="1284409" y="3328988"/>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17"/>
            <p:cNvSpPr>
              <a:spLocks noChangeShapeType="1"/>
            </p:cNvSpPr>
            <p:nvPr/>
          </p:nvSpPr>
          <p:spPr bwMode="auto">
            <a:xfrm flipV="1">
              <a:off x="1208209" y="3328988"/>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Line 18"/>
            <p:cNvSpPr>
              <a:spLocks noChangeShapeType="1"/>
            </p:cNvSpPr>
            <p:nvPr/>
          </p:nvSpPr>
          <p:spPr bwMode="auto">
            <a:xfrm flipV="1">
              <a:off x="1130421" y="3328988"/>
              <a:ext cx="0" cy="95250"/>
            </a:xfrm>
            <a:prstGeom prst="line">
              <a:avLst/>
            </a:prstGeom>
            <a:noFill/>
            <a:ln w="7938"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Group 4"/>
          <p:cNvGrpSpPr>
            <a:grpSpLocks noChangeAspect="1"/>
          </p:cNvGrpSpPr>
          <p:nvPr/>
        </p:nvGrpSpPr>
        <p:grpSpPr bwMode="auto">
          <a:xfrm>
            <a:off x="5345113" y="3125788"/>
            <a:ext cx="776287" cy="487362"/>
            <a:chOff x="3367" y="1969"/>
            <a:chExt cx="489" cy="307"/>
          </a:xfrm>
        </p:grpSpPr>
        <p:sp>
          <p:nvSpPr>
            <p:cNvPr id="10" name="AutoShape 3"/>
            <p:cNvSpPr>
              <a:spLocks noChangeAspect="1" noChangeArrowheads="1" noTextEdit="1"/>
            </p:cNvSpPr>
            <p:nvPr/>
          </p:nvSpPr>
          <p:spPr bwMode="auto">
            <a:xfrm>
              <a:off x="3367" y="1969"/>
              <a:ext cx="489"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
            <p:cNvSpPr>
              <a:spLocks noEditPoints="1"/>
            </p:cNvSpPr>
            <p:nvPr/>
          </p:nvSpPr>
          <p:spPr bwMode="auto">
            <a:xfrm>
              <a:off x="3367" y="1971"/>
              <a:ext cx="290" cy="243"/>
            </a:xfrm>
            <a:custGeom>
              <a:avLst/>
              <a:gdLst>
                <a:gd name="T0" fmla="*/ 57 w 121"/>
                <a:gd name="T1" fmla="*/ 6 h 100"/>
                <a:gd name="T2" fmla="*/ 58 w 121"/>
                <a:gd name="T3" fmla="*/ 8 h 100"/>
                <a:gd name="T4" fmla="*/ 58 w 121"/>
                <a:gd name="T5" fmla="*/ 17 h 100"/>
                <a:gd name="T6" fmla="*/ 62 w 121"/>
                <a:gd name="T7" fmla="*/ 21 h 100"/>
                <a:gd name="T8" fmla="*/ 111 w 121"/>
                <a:gd name="T9" fmla="*/ 21 h 100"/>
                <a:gd name="T10" fmla="*/ 114 w 121"/>
                <a:gd name="T11" fmla="*/ 24 h 100"/>
                <a:gd name="T12" fmla="*/ 114 w 121"/>
                <a:gd name="T13" fmla="*/ 76 h 100"/>
                <a:gd name="T14" fmla="*/ 111 w 121"/>
                <a:gd name="T15" fmla="*/ 79 h 100"/>
                <a:gd name="T16" fmla="*/ 62 w 121"/>
                <a:gd name="T17" fmla="*/ 79 h 100"/>
                <a:gd name="T18" fmla="*/ 58 w 121"/>
                <a:gd name="T19" fmla="*/ 83 h 100"/>
                <a:gd name="T20" fmla="*/ 58 w 121"/>
                <a:gd name="T21" fmla="*/ 92 h 100"/>
                <a:gd name="T22" fmla="*/ 57 w 121"/>
                <a:gd name="T23" fmla="*/ 94 h 100"/>
                <a:gd name="T24" fmla="*/ 56 w 121"/>
                <a:gd name="T25" fmla="*/ 93 h 100"/>
                <a:gd name="T26" fmla="*/ 8 w 121"/>
                <a:gd name="T27" fmla="*/ 52 h 100"/>
                <a:gd name="T28" fmla="*/ 8 w 121"/>
                <a:gd name="T29" fmla="*/ 48 h 100"/>
                <a:gd name="T30" fmla="*/ 56 w 121"/>
                <a:gd name="T31" fmla="*/ 7 h 100"/>
                <a:gd name="T32" fmla="*/ 57 w 121"/>
                <a:gd name="T33" fmla="*/ 6 h 100"/>
                <a:gd name="T34" fmla="*/ 57 w 121"/>
                <a:gd name="T35" fmla="*/ 0 h 100"/>
                <a:gd name="T36" fmla="*/ 51 w 121"/>
                <a:gd name="T37" fmla="*/ 2 h 100"/>
                <a:gd name="T38" fmla="*/ 4 w 121"/>
                <a:gd name="T39" fmla="*/ 43 h 100"/>
                <a:gd name="T40" fmla="*/ 0 w 121"/>
                <a:gd name="T41" fmla="*/ 50 h 100"/>
                <a:gd name="T42" fmla="*/ 4 w 121"/>
                <a:gd name="T43" fmla="*/ 57 h 100"/>
                <a:gd name="T44" fmla="*/ 51 w 121"/>
                <a:gd name="T45" fmla="*/ 98 h 100"/>
                <a:gd name="T46" fmla="*/ 57 w 121"/>
                <a:gd name="T47" fmla="*/ 100 h 100"/>
                <a:gd name="T48" fmla="*/ 65 w 121"/>
                <a:gd name="T49" fmla="*/ 92 h 100"/>
                <a:gd name="T50" fmla="*/ 65 w 121"/>
                <a:gd name="T51" fmla="*/ 86 h 100"/>
                <a:gd name="T52" fmla="*/ 111 w 121"/>
                <a:gd name="T53" fmla="*/ 86 h 100"/>
                <a:gd name="T54" fmla="*/ 121 w 121"/>
                <a:gd name="T55" fmla="*/ 76 h 100"/>
                <a:gd name="T56" fmla="*/ 121 w 121"/>
                <a:gd name="T57" fmla="*/ 24 h 100"/>
                <a:gd name="T58" fmla="*/ 111 w 121"/>
                <a:gd name="T59" fmla="*/ 14 h 100"/>
                <a:gd name="T60" fmla="*/ 65 w 121"/>
                <a:gd name="T61" fmla="*/ 14 h 100"/>
                <a:gd name="T62" fmla="*/ 65 w 121"/>
                <a:gd name="T63" fmla="*/ 8 h 100"/>
                <a:gd name="T64" fmla="*/ 57 w 121"/>
                <a:gd name="T6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00">
                  <a:moveTo>
                    <a:pt x="57" y="6"/>
                  </a:moveTo>
                  <a:cubicBezTo>
                    <a:pt x="58" y="6"/>
                    <a:pt x="58" y="7"/>
                    <a:pt x="58" y="8"/>
                  </a:cubicBezTo>
                  <a:cubicBezTo>
                    <a:pt x="58" y="17"/>
                    <a:pt x="58" y="17"/>
                    <a:pt x="58" y="17"/>
                  </a:cubicBezTo>
                  <a:cubicBezTo>
                    <a:pt x="58" y="19"/>
                    <a:pt x="60" y="21"/>
                    <a:pt x="62" y="21"/>
                  </a:cubicBezTo>
                  <a:cubicBezTo>
                    <a:pt x="111" y="21"/>
                    <a:pt x="111" y="21"/>
                    <a:pt x="111" y="21"/>
                  </a:cubicBezTo>
                  <a:cubicBezTo>
                    <a:pt x="113" y="21"/>
                    <a:pt x="114" y="22"/>
                    <a:pt x="114" y="24"/>
                  </a:cubicBezTo>
                  <a:cubicBezTo>
                    <a:pt x="114" y="76"/>
                    <a:pt x="114" y="76"/>
                    <a:pt x="114" y="76"/>
                  </a:cubicBezTo>
                  <a:cubicBezTo>
                    <a:pt x="114" y="78"/>
                    <a:pt x="113" y="79"/>
                    <a:pt x="111" y="79"/>
                  </a:cubicBezTo>
                  <a:cubicBezTo>
                    <a:pt x="62" y="79"/>
                    <a:pt x="62" y="79"/>
                    <a:pt x="62" y="79"/>
                  </a:cubicBezTo>
                  <a:cubicBezTo>
                    <a:pt x="60" y="79"/>
                    <a:pt x="58" y="81"/>
                    <a:pt x="58" y="83"/>
                  </a:cubicBezTo>
                  <a:cubicBezTo>
                    <a:pt x="58" y="92"/>
                    <a:pt x="58" y="92"/>
                    <a:pt x="58" y="92"/>
                  </a:cubicBezTo>
                  <a:cubicBezTo>
                    <a:pt x="58" y="93"/>
                    <a:pt x="58" y="94"/>
                    <a:pt x="57" y="94"/>
                  </a:cubicBezTo>
                  <a:cubicBezTo>
                    <a:pt x="57" y="94"/>
                    <a:pt x="56" y="93"/>
                    <a:pt x="56" y="93"/>
                  </a:cubicBezTo>
                  <a:cubicBezTo>
                    <a:pt x="8" y="52"/>
                    <a:pt x="8" y="52"/>
                    <a:pt x="8" y="52"/>
                  </a:cubicBezTo>
                  <a:cubicBezTo>
                    <a:pt x="7" y="51"/>
                    <a:pt x="7" y="49"/>
                    <a:pt x="8" y="48"/>
                  </a:cubicBezTo>
                  <a:cubicBezTo>
                    <a:pt x="56" y="7"/>
                    <a:pt x="56" y="7"/>
                    <a:pt x="56" y="7"/>
                  </a:cubicBezTo>
                  <a:cubicBezTo>
                    <a:pt x="56" y="7"/>
                    <a:pt x="57" y="6"/>
                    <a:pt x="57" y="6"/>
                  </a:cubicBezTo>
                  <a:moveTo>
                    <a:pt x="57" y="0"/>
                  </a:moveTo>
                  <a:cubicBezTo>
                    <a:pt x="56" y="0"/>
                    <a:pt x="53" y="0"/>
                    <a:pt x="51" y="2"/>
                  </a:cubicBezTo>
                  <a:cubicBezTo>
                    <a:pt x="4" y="43"/>
                    <a:pt x="4" y="43"/>
                    <a:pt x="4" y="43"/>
                  </a:cubicBezTo>
                  <a:cubicBezTo>
                    <a:pt x="1" y="44"/>
                    <a:pt x="0" y="47"/>
                    <a:pt x="0" y="50"/>
                  </a:cubicBezTo>
                  <a:cubicBezTo>
                    <a:pt x="0" y="53"/>
                    <a:pt x="1" y="56"/>
                    <a:pt x="4" y="57"/>
                  </a:cubicBezTo>
                  <a:cubicBezTo>
                    <a:pt x="51" y="98"/>
                    <a:pt x="51" y="98"/>
                    <a:pt x="51" y="98"/>
                  </a:cubicBezTo>
                  <a:cubicBezTo>
                    <a:pt x="53" y="100"/>
                    <a:pt x="56" y="100"/>
                    <a:pt x="57" y="100"/>
                  </a:cubicBezTo>
                  <a:cubicBezTo>
                    <a:pt x="61" y="100"/>
                    <a:pt x="65" y="97"/>
                    <a:pt x="65" y="92"/>
                  </a:cubicBezTo>
                  <a:cubicBezTo>
                    <a:pt x="65" y="86"/>
                    <a:pt x="65" y="86"/>
                    <a:pt x="65" y="86"/>
                  </a:cubicBezTo>
                  <a:cubicBezTo>
                    <a:pt x="111" y="86"/>
                    <a:pt x="111" y="86"/>
                    <a:pt x="111" y="86"/>
                  </a:cubicBezTo>
                  <a:cubicBezTo>
                    <a:pt x="116" y="86"/>
                    <a:pt x="121" y="81"/>
                    <a:pt x="121" y="76"/>
                  </a:cubicBezTo>
                  <a:cubicBezTo>
                    <a:pt x="121" y="24"/>
                    <a:pt x="121" y="24"/>
                    <a:pt x="121" y="24"/>
                  </a:cubicBezTo>
                  <a:cubicBezTo>
                    <a:pt x="121" y="19"/>
                    <a:pt x="116" y="14"/>
                    <a:pt x="111" y="14"/>
                  </a:cubicBezTo>
                  <a:cubicBezTo>
                    <a:pt x="65" y="14"/>
                    <a:pt x="65" y="14"/>
                    <a:pt x="65" y="14"/>
                  </a:cubicBezTo>
                  <a:cubicBezTo>
                    <a:pt x="65" y="8"/>
                    <a:pt x="65" y="8"/>
                    <a:pt x="65" y="8"/>
                  </a:cubicBezTo>
                  <a:cubicBezTo>
                    <a:pt x="65" y="3"/>
                    <a:pt x="61" y="0"/>
                    <a:pt x="57"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p:cNvSpPr>
              <a:spLocks/>
            </p:cNvSpPr>
            <p:nvPr/>
          </p:nvSpPr>
          <p:spPr bwMode="auto">
            <a:xfrm>
              <a:off x="3566" y="2037"/>
              <a:ext cx="288" cy="239"/>
            </a:xfrm>
            <a:custGeom>
              <a:avLst/>
              <a:gdLst>
                <a:gd name="T0" fmla="*/ 118 w 120"/>
                <a:gd name="T1" fmla="*/ 47 h 99"/>
                <a:gd name="T2" fmla="*/ 118 w 120"/>
                <a:gd name="T3" fmla="*/ 52 h 99"/>
                <a:gd name="T4" fmla="*/ 65 w 120"/>
                <a:gd name="T5" fmla="*/ 98 h 99"/>
                <a:gd name="T6" fmla="*/ 62 w 120"/>
                <a:gd name="T7" fmla="*/ 97 h 99"/>
                <a:gd name="T8" fmla="*/ 62 w 120"/>
                <a:gd name="T9" fmla="*/ 86 h 99"/>
                <a:gd name="T10" fmla="*/ 58 w 120"/>
                <a:gd name="T11" fmla="*/ 83 h 99"/>
                <a:gd name="T12" fmla="*/ 3 w 120"/>
                <a:gd name="T13" fmla="*/ 83 h 99"/>
                <a:gd name="T14" fmla="*/ 0 w 120"/>
                <a:gd name="T15" fmla="*/ 79 h 99"/>
                <a:gd name="T16" fmla="*/ 0 w 120"/>
                <a:gd name="T17" fmla="*/ 21 h 99"/>
                <a:gd name="T18" fmla="*/ 3 w 120"/>
                <a:gd name="T19" fmla="*/ 17 h 99"/>
                <a:gd name="T20" fmla="*/ 58 w 120"/>
                <a:gd name="T21" fmla="*/ 17 h 99"/>
                <a:gd name="T22" fmla="*/ 62 w 120"/>
                <a:gd name="T23" fmla="*/ 13 h 99"/>
                <a:gd name="T24" fmla="*/ 62 w 120"/>
                <a:gd name="T25" fmla="*/ 3 h 99"/>
                <a:gd name="T26" fmla="*/ 65 w 120"/>
                <a:gd name="T27" fmla="*/ 2 h 99"/>
                <a:gd name="T28" fmla="*/ 118 w 120"/>
                <a:gd name="T29"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99">
                  <a:moveTo>
                    <a:pt x="118" y="47"/>
                  </a:moveTo>
                  <a:cubicBezTo>
                    <a:pt x="120" y="49"/>
                    <a:pt x="120" y="51"/>
                    <a:pt x="118" y="52"/>
                  </a:cubicBezTo>
                  <a:cubicBezTo>
                    <a:pt x="65" y="98"/>
                    <a:pt x="65" y="98"/>
                    <a:pt x="65" y="98"/>
                  </a:cubicBezTo>
                  <a:cubicBezTo>
                    <a:pt x="64" y="99"/>
                    <a:pt x="62" y="99"/>
                    <a:pt x="62" y="97"/>
                  </a:cubicBezTo>
                  <a:cubicBezTo>
                    <a:pt x="62" y="86"/>
                    <a:pt x="62" y="86"/>
                    <a:pt x="62" y="86"/>
                  </a:cubicBezTo>
                  <a:cubicBezTo>
                    <a:pt x="62" y="84"/>
                    <a:pt x="61" y="83"/>
                    <a:pt x="58" y="83"/>
                  </a:cubicBezTo>
                  <a:cubicBezTo>
                    <a:pt x="3" y="83"/>
                    <a:pt x="3" y="83"/>
                    <a:pt x="3" y="83"/>
                  </a:cubicBezTo>
                  <a:cubicBezTo>
                    <a:pt x="1" y="83"/>
                    <a:pt x="0" y="81"/>
                    <a:pt x="0" y="79"/>
                  </a:cubicBezTo>
                  <a:cubicBezTo>
                    <a:pt x="0" y="21"/>
                    <a:pt x="0" y="21"/>
                    <a:pt x="0" y="21"/>
                  </a:cubicBezTo>
                  <a:cubicBezTo>
                    <a:pt x="0" y="19"/>
                    <a:pt x="1" y="17"/>
                    <a:pt x="3" y="17"/>
                  </a:cubicBezTo>
                  <a:cubicBezTo>
                    <a:pt x="58" y="17"/>
                    <a:pt x="58" y="17"/>
                    <a:pt x="58" y="17"/>
                  </a:cubicBezTo>
                  <a:cubicBezTo>
                    <a:pt x="61" y="17"/>
                    <a:pt x="62" y="15"/>
                    <a:pt x="62" y="13"/>
                  </a:cubicBezTo>
                  <a:cubicBezTo>
                    <a:pt x="62" y="3"/>
                    <a:pt x="62" y="3"/>
                    <a:pt x="62" y="3"/>
                  </a:cubicBezTo>
                  <a:cubicBezTo>
                    <a:pt x="62" y="1"/>
                    <a:pt x="64" y="0"/>
                    <a:pt x="65" y="2"/>
                  </a:cubicBezTo>
                  <a:cubicBezTo>
                    <a:pt x="118" y="47"/>
                    <a:pt x="118" y="47"/>
                    <a:pt x="118" y="4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287087037"/>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67383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06069" y="2400300"/>
            <a:ext cx="0" cy="4953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2020215"/>
            <a:ext cx="9144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CF730C6D-5BB4-4F63-9D16-9EBF769D35DB}" type="slidenum">
              <a:rPr lang="zh-CN" altLang="en-US" smtClean="0"/>
              <a:pPr/>
              <a:t>52</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46243" y="3752002"/>
            <a:ext cx="3722557"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检查对象、容器和账户的</a:t>
            </a:r>
            <a:r>
              <a:rPr lang="zh-CN" altLang="en-US" smtClean="0">
                <a:solidFill>
                  <a:schemeClr val="tx1">
                    <a:lumMod val="75000"/>
                    <a:lumOff val="25000"/>
                  </a:schemeClr>
                </a:solidFill>
              </a:rPr>
              <a:t>完整性</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文件隔离，复制其他副本</a:t>
            </a:r>
            <a:r>
              <a:rPr lang="zh-CN" altLang="en-US">
                <a:solidFill>
                  <a:schemeClr val="tx1">
                    <a:lumMod val="75000"/>
                    <a:lumOff val="25000"/>
                  </a:schemeClr>
                </a:solidFill>
              </a:rPr>
              <a:t>以覆盖本地损坏的</a:t>
            </a:r>
            <a:r>
              <a:rPr lang="zh-CN" altLang="en-US" smtClean="0">
                <a:solidFill>
                  <a:schemeClr val="tx1">
                    <a:lumMod val="75000"/>
                    <a:lumOff val="25000"/>
                  </a:schemeClr>
                </a:solidFill>
              </a:rPr>
              <a:t>副本</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其他</a:t>
            </a:r>
            <a:r>
              <a:rPr lang="zh-CN" altLang="en-US">
                <a:solidFill>
                  <a:schemeClr val="tx1">
                    <a:lumMod val="75000"/>
                    <a:lumOff val="25000"/>
                  </a:schemeClr>
                </a:solidFill>
              </a:rPr>
              <a:t>类型的错误会被记录到</a:t>
            </a:r>
            <a:r>
              <a:rPr lang="zh-CN" altLang="en-US" smtClean="0">
                <a:solidFill>
                  <a:schemeClr val="tx1">
                    <a:lumMod val="75000"/>
                    <a:lumOff val="25000"/>
                  </a:schemeClr>
                </a:solidFill>
              </a:rPr>
              <a:t>日志</a:t>
            </a:r>
            <a:endParaRPr lang="zh-CN" altLang="en-US">
              <a:solidFill>
                <a:schemeClr val="tx1">
                  <a:lumMod val="75000"/>
                  <a:lumOff val="25000"/>
                </a:schemeClr>
              </a:solidFill>
            </a:endParaRPr>
          </a:p>
        </p:txBody>
      </p:sp>
      <p:sp>
        <p:nvSpPr>
          <p:cNvPr id="5" name="椭圆 4"/>
          <p:cNvSpPr/>
          <p:nvPr/>
        </p:nvSpPr>
        <p:spPr>
          <a:xfrm>
            <a:off x="1703726"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9</a:t>
            </a:r>
            <a:endParaRPr lang="zh-CN" altLang="en-US" sz="3600">
              <a:latin typeface="Impact" panose="020B0806030902050204" pitchFamily="34" charset="0"/>
            </a:endParaRPr>
          </a:p>
        </p:txBody>
      </p:sp>
      <p:sp>
        <p:nvSpPr>
          <p:cNvPr id="11" name="椭圆 10"/>
          <p:cNvSpPr/>
          <p:nvPr/>
        </p:nvSpPr>
        <p:spPr>
          <a:xfrm>
            <a:off x="6121623" y="1417872"/>
            <a:ext cx="1204686" cy="1204686"/>
          </a:xfrm>
          <a:prstGeom prst="ellipse">
            <a:avLst/>
          </a:prstGeom>
          <a:solidFill>
            <a:schemeClr val="tx1">
              <a:lumMod val="75000"/>
              <a:lumOff val="2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smtClean="0">
                <a:latin typeface="Impact" panose="020B0806030902050204" pitchFamily="34" charset="0"/>
              </a:rPr>
              <a:t>10</a:t>
            </a:r>
            <a:endParaRPr lang="zh-CN" altLang="en-US" sz="3600">
              <a:latin typeface="Impact" panose="020B0806030902050204" pitchFamily="34" charset="0"/>
            </a:endParaRPr>
          </a:p>
        </p:txBody>
      </p:sp>
      <p:sp>
        <p:nvSpPr>
          <p:cNvPr id="18" name="矩形 17"/>
          <p:cNvSpPr/>
          <p:nvPr/>
        </p:nvSpPr>
        <p:spPr>
          <a:xfrm>
            <a:off x="696344"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05647" y="3044495"/>
            <a:ext cx="1210588" cy="646331"/>
          </a:xfrm>
          <a:prstGeom prst="rect">
            <a:avLst/>
          </a:prstGeom>
        </p:spPr>
        <p:txBody>
          <a:bodyPr wrap="none">
            <a:spAutoFit/>
          </a:bodyPr>
          <a:lstStyle/>
          <a:p>
            <a:r>
              <a:rPr lang="zh-CN" altLang="en-US" sz="2000" b="1">
                <a:solidFill>
                  <a:schemeClr val="bg1"/>
                </a:solidFill>
              </a:rPr>
              <a:t>审计</a:t>
            </a:r>
            <a:r>
              <a:rPr lang="zh-CN" altLang="en-US" sz="2000" b="1" smtClean="0">
                <a:solidFill>
                  <a:schemeClr val="bg1"/>
                </a:solidFill>
              </a:rPr>
              <a:t>服务</a:t>
            </a:r>
            <a:endParaRPr lang="en-US" altLang="zh-CN" sz="2000" b="1" smtClean="0">
              <a:solidFill>
                <a:schemeClr val="bg1"/>
              </a:solidFill>
            </a:endParaRPr>
          </a:p>
          <a:p>
            <a:r>
              <a:rPr lang="en-US" altLang="zh-CN" sz="1600">
                <a:solidFill>
                  <a:schemeClr val="bg1"/>
                </a:solidFill>
              </a:rPr>
              <a:t>Auditor</a:t>
            </a:r>
            <a:endParaRPr lang="zh-CN" altLang="en-US" sz="1600">
              <a:solidFill>
                <a:schemeClr val="bg1"/>
              </a:solidFill>
            </a:endParaRPr>
          </a:p>
        </p:txBody>
      </p:sp>
      <p:sp>
        <p:nvSpPr>
          <p:cNvPr id="30" name="矩形 29"/>
          <p:cNvSpPr/>
          <p:nvPr/>
        </p:nvSpPr>
        <p:spPr>
          <a:xfrm>
            <a:off x="5125097" y="2987496"/>
            <a:ext cx="3219450" cy="724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383113" y="3044495"/>
            <a:ext cx="1741374" cy="646331"/>
          </a:xfrm>
          <a:prstGeom prst="rect">
            <a:avLst/>
          </a:prstGeom>
        </p:spPr>
        <p:txBody>
          <a:bodyPr wrap="none">
            <a:spAutoFit/>
          </a:bodyPr>
          <a:lstStyle/>
          <a:p>
            <a:r>
              <a:rPr lang="zh-CN" altLang="en-US" sz="2000" b="1">
                <a:solidFill>
                  <a:schemeClr val="bg1"/>
                </a:solidFill>
              </a:rPr>
              <a:t>账户清理</a:t>
            </a:r>
            <a:r>
              <a:rPr lang="zh-CN" altLang="en-US" sz="2000" b="1" smtClean="0">
                <a:solidFill>
                  <a:schemeClr val="bg1"/>
                </a:solidFill>
              </a:rPr>
              <a:t>服务</a:t>
            </a:r>
            <a:endParaRPr lang="en-US" altLang="zh-CN" sz="2000" b="1" smtClean="0">
              <a:solidFill>
                <a:schemeClr val="bg1"/>
              </a:solidFill>
            </a:endParaRPr>
          </a:p>
          <a:p>
            <a:r>
              <a:rPr lang="en-US" altLang="zh-CN" sz="1600">
                <a:solidFill>
                  <a:schemeClr val="bg1"/>
                </a:solidFill>
              </a:rPr>
              <a:t>Account Reaper</a:t>
            </a:r>
            <a:endParaRPr lang="zh-CN" altLang="en-US" sz="1600">
              <a:solidFill>
                <a:schemeClr val="bg1"/>
              </a:solidFill>
            </a:endParaRPr>
          </a:p>
        </p:txBody>
      </p:sp>
      <p:sp>
        <p:nvSpPr>
          <p:cNvPr id="41" name="矩形 40"/>
          <p:cNvSpPr/>
          <p:nvPr/>
        </p:nvSpPr>
        <p:spPr>
          <a:xfrm>
            <a:off x="4987756" y="3752002"/>
            <a:ext cx="3737144"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移除被标记为删除的</a:t>
            </a:r>
            <a:r>
              <a:rPr lang="zh-CN" altLang="en-US" smtClean="0">
                <a:solidFill>
                  <a:schemeClr val="tx1">
                    <a:lumMod val="75000"/>
                    <a:lumOff val="25000"/>
                  </a:schemeClr>
                </a:solidFill>
              </a:rPr>
              <a:t>账户</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删除</a:t>
            </a:r>
            <a:r>
              <a:rPr lang="zh-CN" altLang="en-US">
                <a:solidFill>
                  <a:schemeClr val="tx1">
                    <a:lumMod val="75000"/>
                    <a:lumOff val="25000"/>
                  </a:schemeClr>
                </a:solidFill>
              </a:rPr>
              <a:t>其所包含的所有容器和</a:t>
            </a:r>
            <a:r>
              <a:rPr lang="zh-CN" altLang="en-US" smtClean="0">
                <a:solidFill>
                  <a:schemeClr val="tx1">
                    <a:lumMod val="75000"/>
                    <a:lumOff val="25000"/>
                  </a:schemeClr>
                </a:solidFill>
              </a:rPr>
              <a:t>对象</a:t>
            </a:r>
            <a:endParaRPr lang="zh-CN" altLang="en-US">
              <a:solidFill>
                <a:schemeClr val="tx1">
                  <a:lumMod val="75000"/>
                  <a:lumOff val="25000"/>
                </a:schemeClr>
              </a:solidFill>
            </a:endParaRPr>
          </a:p>
        </p:txBody>
      </p:sp>
      <p:grpSp>
        <p:nvGrpSpPr>
          <p:cNvPr id="25" name="组合 24"/>
          <p:cNvGrpSpPr/>
          <p:nvPr/>
        </p:nvGrpSpPr>
        <p:grpSpPr>
          <a:xfrm>
            <a:off x="933009" y="3117036"/>
            <a:ext cx="836260" cy="474044"/>
            <a:chOff x="805039" y="3044495"/>
            <a:chExt cx="1092200" cy="619125"/>
          </a:xfrm>
        </p:grpSpPr>
        <p:sp>
          <p:nvSpPr>
            <p:cNvPr id="20" name="AutoShape 3"/>
            <p:cNvSpPr>
              <a:spLocks noChangeAspect="1" noChangeArrowheads="1" noTextEdit="1"/>
            </p:cNvSpPr>
            <p:nvPr/>
          </p:nvSpPr>
          <p:spPr bwMode="auto">
            <a:xfrm>
              <a:off x="805039" y="3044495"/>
              <a:ext cx="1092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5"/>
            <p:cNvSpPr>
              <a:spLocks noChangeArrowheads="1"/>
            </p:cNvSpPr>
            <p:nvPr/>
          </p:nvSpPr>
          <p:spPr bwMode="auto">
            <a:xfrm>
              <a:off x="851076" y="3087358"/>
              <a:ext cx="996950" cy="534988"/>
            </a:xfrm>
            <a:custGeom>
              <a:avLst/>
              <a:gdLst>
                <a:gd name="connsiteX0" fmla="*/ 0 w 996950"/>
                <a:gd name="connsiteY0" fmla="*/ 267494 h 534988"/>
                <a:gd name="connsiteX1" fmla="*/ 498475 w 996950"/>
                <a:gd name="connsiteY1" fmla="*/ 0 h 534988"/>
                <a:gd name="connsiteX2" fmla="*/ 996950 w 996950"/>
                <a:gd name="connsiteY2" fmla="*/ 267494 h 534988"/>
                <a:gd name="connsiteX3" fmla="*/ 498475 w 996950"/>
                <a:gd name="connsiteY3" fmla="*/ 534988 h 534988"/>
                <a:gd name="connsiteX4" fmla="*/ 0 w 996950"/>
                <a:gd name="connsiteY4" fmla="*/ 267494 h 534988"/>
                <a:gd name="connsiteX0" fmla="*/ 0 w 996950"/>
                <a:gd name="connsiteY0" fmla="*/ 267494 h 534988"/>
                <a:gd name="connsiteX1" fmla="*/ 498475 w 996950"/>
                <a:gd name="connsiteY1" fmla="*/ 0 h 534988"/>
                <a:gd name="connsiteX2" fmla="*/ 996950 w 996950"/>
                <a:gd name="connsiteY2" fmla="*/ 267494 h 534988"/>
                <a:gd name="connsiteX3" fmla="*/ 498475 w 996950"/>
                <a:gd name="connsiteY3" fmla="*/ 534988 h 534988"/>
                <a:gd name="connsiteX4" fmla="*/ 0 w 996950"/>
                <a:gd name="connsiteY4" fmla="*/ 267494 h 534988"/>
                <a:gd name="connsiteX0" fmla="*/ 0 w 996950"/>
                <a:gd name="connsiteY0" fmla="*/ 267494 h 534988"/>
                <a:gd name="connsiteX1" fmla="*/ 498475 w 996950"/>
                <a:gd name="connsiteY1" fmla="*/ 0 h 534988"/>
                <a:gd name="connsiteX2" fmla="*/ 996950 w 996950"/>
                <a:gd name="connsiteY2" fmla="*/ 267494 h 534988"/>
                <a:gd name="connsiteX3" fmla="*/ 498475 w 996950"/>
                <a:gd name="connsiteY3" fmla="*/ 534988 h 534988"/>
                <a:gd name="connsiteX4" fmla="*/ 0 w 996950"/>
                <a:gd name="connsiteY4" fmla="*/ 267494 h 534988"/>
                <a:gd name="connsiteX0" fmla="*/ 0 w 996950"/>
                <a:gd name="connsiteY0" fmla="*/ 267494 h 534988"/>
                <a:gd name="connsiteX1" fmla="*/ 498475 w 996950"/>
                <a:gd name="connsiteY1" fmla="*/ 0 h 534988"/>
                <a:gd name="connsiteX2" fmla="*/ 996950 w 996950"/>
                <a:gd name="connsiteY2" fmla="*/ 267494 h 534988"/>
                <a:gd name="connsiteX3" fmla="*/ 498475 w 996950"/>
                <a:gd name="connsiteY3" fmla="*/ 534988 h 534988"/>
                <a:gd name="connsiteX4" fmla="*/ 0 w 996950"/>
                <a:gd name="connsiteY4" fmla="*/ 267494 h 534988"/>
                <a:gd name="connsiteX0" fmla="*/ 0 w 996950"/>
                <a:gd name="connsiteY0" fmla="*/ 267494 h 534988"/>
                <a:gd name="connsiteX1" fmla="*/ 498475 w 996950"/>
                <a:gd name="connsiteY1" fmla="*/ 0 h 534988"/>
                <a:gd name="connsiteX2" fmla="*/ 996950 w 996950"/>
                <a:gd name="connsiteY2" fmla="*/ 267494 h 534988"/>
                <a:gd name="connsiteX3" fmla="*/ 498475 w 996950"/>
                <a:gd name="connsiteY3" fmla="*/ 534988 h 534988"/>
                <a:gd name="connsiteX4" fmla="*/ 0 w 996950"/>
                <a:gd name="connsiteY4" fmla="*/ 267494 h 534988"/>
                <a:gd name="connsiteX0" fmla="*/ 0 w 996950"/>
                <a:gd name="connsiteY0" fmla="*/ 267494 h 534988"/>
                <a:gd name="connsiteX1" fmla="*/ 498475 w 996950"/>
                <a:gd name="connsiteY1" fmla="*/ 0 h 534988"/>
                <a:gd name="connsiteX2" fmla="*/ 996950 w 996950"/>
                <a:gd name="connsiteY2" fmla="*/ 267494 h 534988"/>
                <a:gd name="connsiteX3" fmla="*/ 498475 w 996950"/>
                <a:gd name="connsiteY3" fmla="*/ 534988 h 534988"/>
                <a:gd name="connsiteX4" fmla="*/ 0 w 996950"/>
                <a:gd name="connsiteY4" fmla="*/ 267494 h 534988"/>
                <a:gd name="connsiteX0" fmla="*/ 0 w 996950"/>
                <a:gd name="connsiteY0" fmla="*/ 267494 h 534988"/>
                <a:gd name="connsiteX1" fmla="*/ 498475 w 996950"/>
                <a:gd name="connsiteY1" fmla="*/ 0 h 534988"/>
                <a:gd name="connsiteX2" fmla="*/ 996950 w 996950"/>
                <a:gd name="connsiteY2" fmla="*/ 267494 h 534988"/>
                <a:gd name="connsiteX3" fmla="*/ 498475 w 996950"/>
                <a:gd name="connsiteY3" fmla="*/ 534988 h 534988"/>
                <a:gd name="connsiteX4" fmla="*/ 0 w 996950"/>
                <a:gd name="connsiteY4" fmla="*/ 267494 h 53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50" h="534988">
                  <a:moveTo>
                    <a:pt x="0" y="267494"/>
                  </a:moveTo>
                  <a:cubicBezTo>
                    <a:pt x="85725" y="186436"/>
                    <a:pt x="223175" y="0"/>
                    <a:pt x="498475" y="0"/>
                  </a:cubicBezTo>
                  <a:cubicBezTo>
                    <a:pt x="773775" y="0"/>
                    <a:pt x="911225" y="148336"/>
                    <a:pt x="996950" y="267494"/>
                  </a:cubicBezTo>
                  <a:cubicBezTo>
                    <a:pt x="906463" y="358077"/>
                    <a:pt x="773775" y="534988"/>
                    <a:pt x="498475" y="534988"/>
                  </a:cubicBezTo>
                  <a:cubicBezTo>
                    <a:pt x="223175" y="534988"/>
                    <a:pt x="95250" y="381890"/>
                    <a:pt x="0" y="267494"/>
                  </a:cubicBezTo>
                  <a:close/>
                </a:path>
              </a:pathLst>
            </a:custGeom>
            <a:noFill/>
            <a:ln w="5715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Oval 6"/>
            <p:cNvSpPr>
              <a:spLocks noChangeArrowheads="1"/>
            </p:cNvSpPr>
            <p:nvPr/>
          </p:nvSpPr>
          <p:spPr bwMode="auto">
            <a:xfrm>
              <a:off x="1149526" y="3150858"/>
              <a:ext cx="398463" cy="406400"/>
            </a:xfrm>
            <a:prstGeom prst="ellipse">
              <a:avLst/>
            </a:prstGeom>
            <a:noFill/>
            <a:ln w="5715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Oval 7"/>
            <p:cNvSpPr>
              <a:spLocks noChangeArrowheads="1"/>
            </p:cNvSpPr>
            <p:nvPr/>
          </p:nvSpPr>
          <p:spPr bwMode="auto">
            <a:xfrm>
              <a:off x="1249539" y="3254045"/>
              <a:ext cx="200025" cy="2000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Oval 8"/>
            <p:cNvSpPr>
              <a:spLocks noChangeArrowheads="1"/>
            </p:cNvSpPr>
            <p:nvPr/>
          </p:nvSpPr>
          <p:spPr bwMode="auto">
            <a:xfrm>
              <a:off x="1328480" y="3318529"/>
              <a:ext cx="121083" cy="123102"/>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2"/>
          <p:cNvSpPr>
            <a:spLocks/>
          </p:cNvSpPr>
          <p:nvPr/>
        </p:nvSpPr>
        <p:spPr bwMode="auto">
          <a:xfrm>
            <a:off x="5494338" y="3087688"/>
            <a:ext cx="519112" cy="520700"/>
          </a:xfrm>
          <a:custGeom>
            <a:avLst/>
            <a:gdLst>
              <a:gd name="T0" fmla="*/ 0 w 327"/>
              <a:gd name="T1" fmla="*/ 267 h 328"/>
              <a:gd name="T2" fmla="*/ 106 w 327"/>
              <a:gd name="T3" fmla="*/ 163 h 328"/>
              <a:gd name="T4" fmla="*/ 6 w 327"/>
              <a:gd name="T5" fmla="*/ 63 h 328"/>
              <a:gd name="T6" fmla="*/ 65 w 327"/>
              <a:gd name="T7" fmla="*/ 4 h 328"/>
              <a:gd name="T8" fmla="*/ 164 w 327"/>
              <a:gd name="T9" fmla="*/ 104 h 328"/>
              <a:gd name="T10" fmla="*/ 268 w 327"/>
              <a:gd name="T11" fmla="*/ 0 h 328"/>
              <a:gd name="T12" fmla="*/ 327 w 327"/>
              <a:gd name="T13" fmla="*/ 61 h 328"/>
              <a:gd name="T14" fmla="*/ 223 w 327"/>
              <a:gd name="T15" fmla="*/ 165 h 328"/>
              <a:gd name="T16" fmla="*/ 323 w 327"/>
              <a:gd name="T17" fmla="*/ 265 h 328"/>
              <a:gd name="T18" fmla="*/ 266 w 327"/>
              <a:gd name="T19" fmla="*/ 322 h 328"/>
              <a:gd name="T20" fmla="*/ 166 w 327"/>
              <a:gd name="T21" fmla="*/ 222 h 328"/>
              <a:gd name="T22" fmla="*/ 61 w 327"/>
              <a:gd name="T23" fmla="*/ 328 h 328"/>
              <a:gd name="T24" fmla="*/ 0 w 327"/>
              <a:gd name="T2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7" h="328">
                <a:moveTo>
                  <a:pt x="0" y="267"/>
                </a:moveTo>
                <a:lnTo>
                  <a:pt x="106" y="163"/>
                </a:lnTo>
                <a:lnTo>
                  <a:pt x="6" y="63"/>
                </a:lnTo>
                <a:lnTo>
                  <a:pt x="65" y="4"/>
                </a:lnTo>
                <a:lnTo>
                  <a:pt x="164" y="104"/>
                </a:lnTo>
                <a:lnTo>
                  <a:pt x="268" y="0"/>
                </a:lnTo>
                <a:lnTo>
                  <a:pt x="327" y="61"/>
                </a:lnTo>
                <a:lnTo>
                  <a:pt x="223" y="165"/>
                </a:lnTo>
                <a:lnTo>
                  <a:pt x="323" y="265"/>
                </a:lnTo>
                <a:lnTo>
                  <a:pt x="266" y="322"/>
                </a:lnTo>
                <a:lnTo>
                  <a:pt x="166" y="222"/>
                </a:lnTo>
                <a:lnTo>
                  <a:pt x="61" y="328"/>
                </a:lnTo>
                <a:lnTo>
                  <a:pt x="0" y="2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8074173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5773" y="2901143"/>
            <a:ext cx="8153939" cy="284243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53</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025892" y="3034896"/>
            <a:ext cx="7633820" cy="258532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在</a:t>
            </a:r>
            <a:r>
              <a:rPr lang="zh-CN" altLang="en-US">
                <a:solidFill>
                  <a:schemeClr val="tx1">
                    <a:lumMod val="75000"/>
                    <a:lumOff val="25000"/>
                  </a:schemeClr>
                </a:solidFill>
              </a:rPr>
              <a:t>涉及查询</a:t>
            </a:r>
            <a:r>
              <a:rPr lang="en-US" altLang="zh-CN" b="1">
                <a:solidFill>
                  <a:schemeClr val="accent6"/>
                </a:solidFill>
              </a:rPr>
              <a:t>Account</a:t>
            </a:r>
            <a:r>
              <a:rPr lang="zh-CN" altLang="en-US" b="1">
                <a:solidFill>
                  <a:schemeClr val="accent6"/>
                </a:solidFill>
              </a:rPr>
              <a:t>（账户）</a:t>
            </a:r>
            <a:r>
              <a:rPr lang="zh-CN" altLang="en-US">
                <a:solidFill>
                  <a:schemeClr val="tx1">
                    <a:lumMod val="75000"/>
                    <a:lumOff val="25000"/>
                  </a:schemeClr>
                </a:solidFill>
              </a:rPr>
              <a:t>、</a:t>
            </a:r>
            <a:r>
              <a:rPr lang="en-US" altLang="zh-CN" b="1">
                <a:solidFill>
                  <a:schemeClr val="accent6"/>
                </a:solidFill>
              </a:rPr>
              <a:t>Container</a:t>
            </a:r>
            <a:r>
              <a:rPr lang="zh-CN" altLang="en-US" b="1">
                <a:solidFill>
                  <a:schemeClr val="accent6"/>
                </a:solidFill>
              </a:rPr>
              <a:t>（容器）</a:t>
            </a:r>
            <a:r>
              <a:rPr lang="zh-CN" altLang="en-US">
                <a:solidFill>
                  <a:schemeClr val="tx1">
                    <a:lumMod val="75000"/>
                    <a:lumOff val="25000"/>
                  </a:schemeClr>
                </a:solidFill>
              </a:rPr>
              <a:t>、</a:t>
            </a:r>
            <a:r>
              <a:rPr lang="en-US" altLang="zh-CN" b="1">
                <a:solidFill>
                  <a:schemeClr val="accent6"/>
                </a:solidFill>
              </a:rPr>
              <a:t>Object</a:t>
            </a:r>
            <a:r>
              <a:rPr lang="zh-CN" altLang="en-US" b="1">
                <a:solidFill>
                  <a:schemeClr val="accent6"/>
                </a:solidFill>
              </a:rPr>
              <a:t>（对象）</a:t>
            </a:r>
            <a:r>
              <a:rPr lang="zh-CN" altLang="en-US">
                <a:solidFill>
                  <a:schemeClr val="tx1">
                    <a:lumMod val="75000"/>
                    <a:lumOff val="25000"/>
                  </a:schemeClr>
                </a:solidFill>
              </a:rPr>
              <a:t>信息时，就需要查询集群的</a:t>
            </a:r>
            <a:r>
              <a:rPr lang="en-US" altLang="zh-CN">
                <a:solidFill>
                  <a:schemeClr val="tx1">
                    <a:lumMod val="75000"/>
                    <a:lumOff val="25000"/>
                  </a:schemeClr>
                </a:solidFill>
              </a:rPr>
              <a:t>Ring</a:t>
            </a:r>
            <a:r>
              <a:rPr lang="zh-CN" altLang="en-US">
                <a:solidFill>
                  <a:schemeClr val="tx1">
                    <a:lumMod val="75000"/>
                    <a:lumOff val="25000"/>
                  </a:schemeClr>
                </a:solidFill>
              </a:rPr>
              <a:t>信息</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en-US" altLang="zh-CN" smtClean="0">
                <a:solidFill>
                  <a:schemeClr val="tx1">
                    <a:lumMod val="75000"/>
                    <a:lumOff val="25000"/>
                  </a:schemeClr>
                </a:solidFill>
              </a:rPr>
              <a:t>Ring</a:t>
            </a:r>
            <a:r>
              <a:rPr lang="zh-CN" altLang="en-US">
                <a:solidFill>
                  <a:schemeClr val="tx1">
                    <a:lumMod val="75000"/>
                    <a:lumOff val="25000"/>
                  </a:schemeClr>
                </a:solidFill>
              </a:rPr>
              <a:t>使用</a:t>
            </a:r>
            <a:r>
              <a:rPr lang="en-US" altLang="zh-CN" b="1">
                <a:solidFill>
                  <a:schemeClr val="accent6"/>
                </a:solidFill>
              </a:rPr>
              <a:t>Zone</a:t>
            </a:r>
            <a:r>
              <a:rPr lang="zh-CN" altLang="en-US" b="1">
                <a:solidFill>
                  <a:schemeClr val="accent6"/>
                </a:solidFill>
              </a:rPr>
              <a:t>、</a:t>
            </a:r>
            <a:r>
              <a:rPr lang="en-US" altLang="zh-CN" b="1">
                <a:solidFill>
                  <a:schemeClr val="accent6"/>
                </a:solidFill>
              </a:rPr>
              <a:t>Device</a:t>
            </a:r>
            <a:r>
              <a:rPr lang="zh-CN" altLang="en-US" b="1">
                <a:solidFill>
                  <a:schemeClr val="accent6"/>
                </a:solidFill>
              </a:rPr>
              <a:t>、</a:t>
            </a:r>
            <a:r>
              <a:rPr lang="en-US" altLang="zh-CN" b="1">
                <a:solidFill>
                  <a:schemeClr val="accent6"/>
                </a:solidFill>
              </a:rPr>
              <a:t>Partition</a:t>
            </a:r>
            <a:r>
              <a:rPr lang="zh-CN" altLang="en-US" b="1">
                <a:solidFill>
                  <a:schemeClr val="accent6"/>
                </a:solidFill>
              </a:rPr>
              <a:t>和</a:t>
            </a:r>
            <a:r>
              <a:rPr lang="en-US" altLang="zh-CN" b="1">
                <a:solidFill>
                  <a:schemeClr val="accent6"/>
                </a:solidFill>
              </a:rPr>
              <a:t>Replica</a:t>
            </a:r>
            <a:r>
              <a:rPr lang="zh-CN" altLang="en-US">
                <a:solidFill>
                  <a:schemeClr val="tx1">
                    <a:lumMod val="75000"/>
                    <a:lumOff val="25000"/>
                  </a:schemeClr>
                </a:solidFill>
              </a:rPr>
              <a:t>来维护这些映射信息</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en-US" altLang="zh-CN" smtClean="0">
                <a:solidFill>
                  <a:schemeClr val="tx1">
                    <a:lumMod val="75000"/>
                    <a:lumOff val="25000"/>
                  </a:schemeClr>
                </a:solidFill>
              </a:rPr>
              <a:t>Ring</a:t>
            </a:r>
            <a:r>
              <a:rPr lang="zh-CN" altLang="en-US">
                <a:solidFill>
                  <a:schemeClr val="tx1">
                    <a:lumMod val="75000"/>
                    <a:lumOff val="25000"/>
                  </a:schemeClr>
                </a:solidFill>
              </a:rPr>
              <a:t>中每个</a:t>
            </a:r>
            <a:r>
              <a:rPr lang="en-US" altLang="zh-CN">
                <a:solidFill>
                  <a:schemeClr val="tx1">
                    <a:lumMod val="75000"/>
                    <a:lumOff val="25000"/>
                  </a:schemeClr>
                </a:solidFill>
              </a:rPr>
              <a:t>Partition</a:t>
            </a:r>
            <a:r>
              <a:rPr lang="zh-CN" altLang="en-US">
                <a:solidFill>
                  <a:schemeClr val="tx1">
                    <a:lumMod val="75000"/>
                    <a:lumOff val="25000"/>
                  </a:schemeClr>
                </a:solidFill>
              </a:rPr>
              <a:t>在集群中都（默认）有</a:t>
            </a:r>
            <a:r>
              <a:rPr lang="en-US" altLang="zh-CN" b="1">
                <a:solidFill>
                  <a:schemeClr val="accent6"/>
                </a:solidFill>
              </a:rPr>
              <a:t>3</a:t>
            </a:r>
            <a:r>
              <a:rPr lang="zh-CN" altLang="en-US" b="1">
                <a:solidFill>
                  <a:schemeClr val="accent6"/>
                </a:solidFill>
              </a:rPr>
              <a:t>个</a:t>
            </a:r>
            <a:r>
              <a:rPr lang="en-US" altLang="zh-CN" b="1">
                <a:solidFill>
                  <a:schemeClr val="accent6"/>
                </a:solidFill>
              </a:rPr>
              <a:t>Replica</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每个</a:t>
            </a:r>
            <a:r>
              <a:rPr lang="en-US" altLang="zh-CN">
                <a:solidFill>
                  <a:schemeClr val="tx1">
                    <a:lumMod val="75000"/>
                    <a:lumOff val="25000"/>
                  </a:schemeClr>
                </a:solidFill>
              </a:rPr>
              <a:t>Partition</a:t>
            </a:r>
            <a:r>
              <a:rPr lang="zh-CN" altLang="en-US">
                <a:solidFill>
                  <a:schemeClr val="tx1">
                    <a:lumMod val="75000"/>
                    <a:lumOff val="25000"/>
                  </a:schemeClr>
                </a:solidFill>
              </a:rPr>
              <a:t>的位置由</a:t>
            </a:r>
            <a:r>
              <a:rPr lang="en-US" altLang="zh-CN">
                <a:solidFill>
                  <a:schemeClr val="tx1">
                    <a:lumMod val="75000"/>
                    <a:lumOff val="25000"/>
                  </a:schemeClr>
                </a:solidFill>
              </a:rPr>
              <a:t>Ring</a:t>
            </a:r>
            <a:r>
              <a:rPr lang="zh-CN" altLang="en-US">
                <a:solidFill>
                  <a:schemeClr val="tx1">
                    <a:lumMod val="75000"/>
                    <a:lumOff val="25000"/>
                  </a:schemeClr>
                </a:solidFill>
              </a:rPr>
              <a:t>来维护，并</a:t>
            </a:r>
            <a:r>
              <a:rPr lang="zh-CN" altLang="en-US" b="1">
                <a:solidFill>
                  <a:schemeClr val="accent6"/>
                </a:solidFill>
              </a:rPr>
              <a:t>存储在映射</a:t>
            </a:r>
            <a:r>
              <a:rPr lang="zh-CN" altLang="en-US">
                <a:solidFill>
                  <a:schemeClr val="tx1">
                    <a:lumMod val="75000"/>
                    <a:lumOff val="25000"/>
                  </a:schemeClr>
                </a:solidFill>
              </a:rPr>
              <a:t>中</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marL="285750" indent="-285750">
              <a:lnSpc>
                <a:spcPct val="150000"/>
              </a:lnSpc>
              <a:buFont typeface="Wingdings" panose="05000000000000000000" pitchFamily="2" charset="2"/>
              <a:buChar char="l"/>
            </a:pPr>
            <a:r>
              <a:rPr lang="zh-CN" altLang="en-US" smtClean="0">
                <a:solidFill>
                  <a:schemeClr val="tx1">
                    <a:lumMod val="75000"/>
                    <a:lumOff val="25000"/>
                  </a:schemeClr>
                </a:solidFill>
              </a:rPr>
              <a:t>每次</a:t>
            </a:r>
            <a:r>
              <a:rPr lang="zh-CN" altLang="en-US" b="1">
                <a:solidFill>
                  <a:schemeClr val="accent6"/>
                </a:solidFill>
              </a:rPr>
              <a:t>增减存储节点</a:t>
            </a:r>
            <a:r>
              <a:rPr lang="zh-CN" altLang="en-US">
                <a:solidFill>
                  <a:schemeClr val="tx1">
                    <a:lumMod val="75000"/>
                    <a:lumOff val="25000"/>
                  </a:schemeClr>
                </a:solidFill>
              </a:rPr>
              <a:t>时，需要</a:t>
            </a:r>
            <a:r>
              <a:rPr lang="zh-CN" altLang="en-US" b="1">
                <a:solidFill>
                  <a:schemeClr val="accent6"/>
                </a:solidFill>
              </a:rPr>
              <a:t>重新平衡</a:t>
            </a:r>
            <a:r>
              <a:rPr lang="zh-CN" altLang="en-US">
                <a:solidFill>
                  <a:schemeClr val="tx1">
                    <a:lumMod val="75000"/>
                    <a:lumOff val="25000"/>
                  </a:schemeClr>
                </a:solidFill>
              </a:rPr>
              <a:t>一下</a:t>
            </a:r>
            <a:r>
              <a:rPr lang="en-US" altLang="zh-CN">
                <a:solidFill>
                  <a:schemeClr val="tx1">
                    <a:lumMod val="75000"/>
                    <a:lumOff val="25000"/>
                  </a:schemeClr>
                </a:solidFill>
              </a:rPr>
              <a:t>Ring</a:t>
            </a:r>
            <a:r>
              <a:rPr lang="zh-CN" altLang="en-US">
                <a:solidFill>
                  <a:schemeClr val="tx1">
                    <a:lumMod val="75000"/>
                    <a:lumOff val="25000"/>
                  </a:schemeClr>
                </a:solidFill>
              </a:rPr>
              <a:t>文件中的</a:t>
            </a:r>
            <a:r>
              <a:rPr lang="zh-CN" altLang="en-US" smtClean="0">
                <a:solidFill>
                  <a:schemeClr val="tx1">
                    <a:lumMod val="75000"/>
                    <a:lumOff val="25000"/>
                  </a:schemeClr>
                </a:solidFill>
              </a:rPr>
              <a:t>项目</a:t>
            </a:r>
            <a:r>
              <a:rPr lang="zh-CN" altLang="en-US">
                <a:solidFill>
                  <a:schemeClr val="tx1">
                    <a:lumMod val="75000"/>
                    <a:lumOff val="25000"/>
                  </a:schemeClr>
                </a:solidFill>
              </a:rPr>
              <a:t>。</a:t>
            </a:r>
          </a:p>
        </p:txBody>
      </p:sp>
      <p:sp>
        <p:nvSpPr>
          <p:cNvPr id="5" name="矩形 4"/>
          <p:cNvSpPr/>
          <p:nvPr/>
        </p:nvSpPr>
        <p:spPr>
          <a:xfrm>
            <a:off x="361984" y="2009861"/>
            <a:ext cx="8297728" cy="458908"/>
          </a:xfrm>
          <a:prstGeom prst="rect">
            <a:avLst/>
          </a:prstGeom>
        </p:spPr>
        <p:txBody>
          <a:bodyPr wrap="square">
            <a:spAutoFit/>
          </a:bodyPr>
          <a:lstStyle/>
          <a:p>
            <a:pPr>
              <a:lnSpc>
                <a:spcPct val="150000"/>
              </a:lnSpc>
            </a:pPr>
            <a:r>
              <a:rPr lang="en-US" altLang="zh-CN">
                <a:solidFill>
                  <a:schemeClr val="tx1">
                    <a:lumMod val="75000"/>
                    <a:lumOff val="25000"/>
                  </a:schemeClr>
                </a:solidFill>
              </a:rPr>
              <a:t>Ring</a:t>
            </a:r>
            <a:r>
              <a:rPr lang="zh-CN" altLang="en-US">
                <a:solidFill>
                  <a:schemeClr val="tx1">
                    <a:lumMod val="75000"/>
                    <a:lumOff val="25000"/>
                  </a:schemeClr>
                </a:solidFill>
              </a:rPr>
              <a:t>是</a:t>
            </a:r>
            <a:r>
              <a:rPr lang="en-US" altLang="zh-CN">
                <a:solidFill>
                  <a:schemeClr val="tx1">
                    <a:lumMod val="75000"/>
                    <a:lumOff val="25000"/>
                  </a:schemeClr>
                </a:solidFill>
              </a:rPr>
              <a:t>Swift</a:t>
            </a:r>
            <a:r>
              <a:rPr lang="zh-CN" altLang="en-US">
                <a:solidFill>
                  <a:schemeClr val="tx1">
                    <a:lumMod val="75000"/>
                    <a:lumOff val="25000"/>
                  </a:schemeClr>
                </a:solidFill>
              </a:rPr>
              <a:t>最重要的组件，用于记录存储对象与物理位置间的映射关系。</a:t>
            </a:r>
          </a:p>
        </p:txBody>
      </p:sp>
      <p:sp>
        <p:nvSpPr>
          <p:cNvPr id="7" name="矩形 6"/>
          <p:cNvSpPr/>
          <p:nvPr/>
        </p:nvSpPr>
        <p:spPr>
          <a:xfrm>
            <a:off x="425649" y="1458938"/>
            <a:ext cx="415600" cy="5140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latin typeface="Impact" panose="020B0806030902050204" pitchFamily="34" charset="0"/>
              </a:rPr>
              <a:t>1</a:t>
            </a:r>
            <a:endParaRPr lang="zh-CN" altLang="en-US" sz="2400">
              <a:latin typeface="Impact" panose="020B0806030902050204" pitchFamily="34" charset="0"/>
            </a:endParaRPr>
          </a:p>
        </p:txBody>
      </p:sp>
      <p:sp>
        <p:nvSpPr>
          <p:cNvPr id="8" name="矩形 7"/>
          <p:cNvSpPr/>
          <p:nvPr/>
        </p:nvSpPr>
        <p:spPr>
          <a:xfrm>
            <a:off x="920030" y="1500221"/>
            <a:ext cx="894797" cy="461665"/>
          </a:xfrm>
          <a:prstGeom prst="rect">
            <a:avLst/>
          </a:prstGeom>
        </p:spPr>
        <p:txBody>
          <a:bodyPr wrap="none">
            <a:spAutoFit/>
          </a:bodyPr>
          <a:lstStyle/>
          <a:p>
            <a:r>
              <a:rPr lang="en-US" altLang="zh-CN" sz="2400" b="1">
                <a:solidFill>
                  <a:schemeClr val="tx1">
                    <a:lumMod val="75000"/>
                    <a:lumOff val="25000"/>
                  </a:schemeClr>
                </a:solidFill>
              </a:rPr>
              <a:t>Ring</a:t>
            </a:r>
          </a:p>
        </p:txBody>
      </p:sp>
      <p:sp>
        <p:nvSpPr>
          <p:cNvPr id="16" name="Freeform 5"/>
          <p:cNvSpPr>
            <a:spLocks/>
          </p:cNvSpPr>
          <p:nvPr/>
        </p:nvSpPr>
        <p:spPr bwMode="auto">
          <a:xfrm>
            <a:off x="631862" y="2721900"/>
            <a:ext cx="369289" cy="855063"/>
          </a:xfrm>
          <a:custGeom>
            <a:avLst/>
            <a:gdLst>
              <a:gd name="T0" fmla="*/ 58 w 62"/>
              <a:gd name="T1" fmla="*/ 81 h 143"/>
              <a:gd name="T2" fmla="*/ 58 w 62"/>
              <a:gd name="T3" fmla="*/ 143 h 143"/>
              <a:gd name="T4" fmla="*/ 0 w 62"/>
              <a:gd name="T5" fmla="*/ 143 h 143"/>
              <a:gd name="T6" fmla="*/ 0 w 62"/>
              <a:gd name="T7" fmla="*/ 94 h 143"/>
              <a:gd name="T8" fmla="*/ 10 w 62"/>
              <a:gd name="T9" fmla="*/ 36 h 143"/>
              <a:gd name="T10" fmla="*/ 50 w 62"/>
              <a:gd name="T11" fmla="*/ 0 h 143"/>
              <a:gd name="T12" fmla="*/ 62 w 62"/>
              <a:gd name="T13" fmla="*/ 20 h 143"/>
              <a:gd name="T14" fmla="*/ 30 w 62"/>
              <a:gd name="T15" fmla="*/ 81 h 143"/>
              <a:gd name="T16" fmla="*/ 58 w 62"/>
              <a:gd name="T17"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3">
                <a:moveTo>
                  <a:pt x="58" y="81"/>
                </a:moveTo>
                <a:cubicBezTo>
                  <a:pt x="58" y="143"/>
                  <a:pt x="58" y="143"/>
                  <a:pt x="58" y="143"/>
                </a:cubicBezTo>
                <a:cubicBezTo>
                  <a:pt x="0" y="143"/>
                  <a:pt x="0" y="143"/>
                  <a:pt x="0" y="143"/>
                </a:cubicBezTo>
                <a:cubicBezTo>
                  <a:pt x="0" y="94"/>
                  <a:pt x="0" y="94"/>
                  <a:pt x="0" y="94"/>
                </a:cubicBezTo>
                <a:cubicBezTo>
                  <a:pt x="0" y="67"/>
                  <a:pt x="3" y="48"/>
                  <a:pt x="10" y="36"/>
                </a:cubicBezTo>
                <a:cubicBezTo>
                  <a:pt x="18" y="20"/>
                  <a:pt x="31" y="8"/>
                  <a:pt x="50" y="0"/>
                </a:cubicBezTo>
                <a:cubicBezTo>
                  <a:pt x="62" y="20"/>
                  <a:pt x="62" y="20"/>
                  <a:pt x="62" y="20"/>
                </a:cubicBezTo>
                <a:cubicBezTo>
                  <a:pt x="42" y="29"/>
                  <a:pt x="31" y="49"/>
                  <a:pt x="30" y="81"/>
                </a:cubicBezTo>
                <a:lnTo>
                  <a:pt x="58" y="8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5"/>
          <p:cNvSpPr>
            <a:spLocks/>
          </p:cNvSpPr>
          <p:nvPr/>
        </p:nvSpPr>
        <p:spPr bwMode="auto">
          <a:xfrm rot="10800000">
            <a:off x="7996826" y="5128123"/>
            <a:ext cx="369289" cy="855063"/>
          </a:xfrm>
          <a:custGeom>
            <a:avLst/>
            <a:gdLst>
              <a:gd name="T0" fmla="*/ 58 w 62"/>
              <a:gd name="T1" fmla="*/ 81 h 143"/>
              <a:gd name="T2" fmla="*/ 58 w 62"/>
              <a:gd name="T3" fmla="*/ 143 h 143"/>
              <a:gd name="T4" fmla="*/ 0 w 62"/>
              <a:gd name="T5" fmla="*/ 143 h 143"/>
              <a:gd name="T6" fmla="*/ 0 w 62"/>
              <a:gd name="T7" fmla="*/ 94 h 143"/>
              <a:gd name="T8" fmla="*/ 10 w 62"/>
              <a:gd name="T9" fmla="*/ 36 h 143"/>
              <a:gd name="T10" fmla="*/ 50 w 62"/>
              <a:gd name="T11" fmla="*/ 0 h 143"/>
              <a:gd name="T12" fmla="*/ 62 w 62"/>
              <a:gd name="T13" fmla="*/ 20 h 143"/>
              <a:gd name="T14" fmla="*/ 30 w 62"/>
              <a:gd name="T15" fmla="*/ 81 h 143"/>
              <a:gd name="T16" fmla="*/ 58 w 62"/>
              <a:gd name="T17"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3">
                <a:moveTo>
                  <a:pt x="58" y="81"/>
                </a:moveTo>
                <a:cubicBezTo>
                  <a:pt x="58" y="143"/>
                  <a:pt x="58" y="143"/>
                  <a:pt x="58" y="143"/>
                </a:cubicBezTo>
                <a:cubicBezTo>
                  <a:pt x="0" y="143"/>
                  <a:pt x="0" y="143"/>
                  <a:pt x="0" y="143"/>
                </a:cubicBezTo>
                <a:cubicBezTo>
                  <a:pt x="0" y="94"/>
                  <a:pt x="0" y="94"/>
                  <a:pt x="0" y="94"/>
                </a:cubicBezTo>
                <a:cubicBezTo>
                  <a:pt x="0" y="67"/>
                  <a:pt x="3" y="48"/>
                  <a:pt x="10" y="36"/>
                </a:cubicBezTo>
                <a:cubicBezTo>
                  <a:pt x="18" y="20"/>
                  <a:pt x="31" y="8"/>
                  <a:pt x="50" y="0"/>
                </a:cubicBezTo>
                <a:cubicBezTo>
                  <a:pt x="62" y="20"/>
                  <a:pt x="62" y="20"/>
                  <a:pt x="62" y="20"/>
                </a:cubicBezTo>
                <a:cubicBezTo>
                  <a:pt x="42" y="29"/>
                  <a:pt x="31" y="49"/>
                  <a:pt x="30" y="81"/>
                </a:cubicBezTo>
                <a:lnTo>
                  <a:pt x="58" y="81"/>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02556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05773" y="3781425"/>
            <a:ext cx="8153939" cy="196214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54</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857941" y="3897162"/>
            <a:ext cx="3825684" cy="1754326"/>
          </a:xfrm>
          <a:prstGeom prst="rect">
            <a:avLst/>
          </a:prstGeom>
        </p:spPr>
        <p:txBody>
          <a:bodyPr wrap="square">
            <a:spAutoFit/>
          </a:bodyPr>
          <a:lstStyle/>
          <a:p>
            <a:pPr>
              <a:lnSpc>
                <a:spcPct val="150000"/>
              </a:lnSpc>
            </a:pPr>
            <a:r>
              <a:rPr lang="en-US" altLang="zh-CN" smtClean="0">
                <a:solidFill>
                  <a:schemeClr val="tx1">
                    <a:lumMod val="75000"/>
                    <a:lumOff val="25000"/>
                  </a:schemeClr>
                </a:solidFill>
              </a:rPr>
              <a:t>Proxy</a:t>
            </a:r>
            <a:r>
              <a:rPr lang="zh-CN" altLang="en-US">
                <a:solidFill>
                  <a:schemeClr val="tx1">
                    <a:lumMod val="75000"/>
                    <a:lumOff val="25000"/>
                  </a:schemeClr>
                </a:solidFill>
              </a:rPr>
              <a:t>提供了</a:t>
            </a:r>
            <a:r>
              <a:rPr lang="en-US" altLang="zh-CN">
                <a:solidFill>
                  <a:schemeClr val="tx1">
                    <a:lumMod val="75000"/>
                    <a:lumOff val="25000"/>
                  </a:schemeClr>
                </a:solidFill>
              </a:rPr>
              <a:t>Rest-full API</a:t>
            </a:r>
            <a:r>
              <a:rPr lang="zh-CN" altLang="en-US">
                <a:solidFill>
                  <a:schemeClr val="tx1">
                    <a:lumMod val="75000"/>
                    <a:lumOff val="25000"/>
                  </a:schemeClr>
                </a:solidFill>
              </a:rPr>
              <a:t>，并且符合标准的</a:t>
            </a:r>
            <a:r>
              <a:rPr lang="en-US" altLang="zh-CN">
                <a:solidFill>
                  <a:schemeClr val="tx1">
                    <a:lumMod val="75000"/>
                    <a:lumOff val="25000"/>
                  </a:schemeClr>
                </a:solidFill>
              </a:rPr>
              <a:t>HTTP</a:t>
            </a:r>
            <a:r>
              <a:rPr lang="zh-CN" altLang="en-US">
                <a:solidFill>
                  <a:schemeClr val="tx1">
                    <a:lumMod val="75000"/>
                    <a:lumOff val="25000"/>
                  </a:schemeClr>
                </a:solidFill>
              </a:rPr>
              <a:t>协议规范，这使得开发者可以快捷构建定制的</a:t>
            </a:r>
            <a:r>
              <a:rPr lang="en-US" altLang="zh-CN">
                <a:solidFill>
                  <a:schemeClr val="tx1">
                    <a:lumMod val="75000"/>
                    <a:lumOff val="25000"/>
                  </a:schemeClr>
                </a:solidFill>
              </a:rPr>
              <a:t>Client</a:t>
            </a:r>
            <a:r>
              <a:rPr lang="zh-CN" altLang="en-US">
                <a:solidFill>
                  <a:schemeClr val="tx1">
                    <a:lumMod val="75000"/>
                    <a:lumOff val="25000"/>
                  </a:schemeClr>
                </a:solidFill>
              </a:rPr>
              <a:t>与</a:t>
            </a:r>
            <a:r>
              <a:rPr lang="en-US" altLang="zh-CN">
                <a:solidFill>
                  <a:schemeClr val="tx1">
                    <a:lumMod val="75000"/>
                    <a:lumOff val="25000"/>
                  </a:schemeClr>
                </a:solidFill>
              </a:rPr>
              <a:t>Swift</a:t>
            </a:r>
            <a:r>
              <a:rPr lang="zh-CN" altLang="en-US">
                <a:solidFill>
                  <a:schemeClr val="tx1">
                    <a:lumMod val="75000"/>
                    <a:lumOff val="25000"/>
                  </a:schemeClr>
                </a:solidFill>
              </a:rPr>
              <a:t>交互。</a:t>
            </a:r>
          </a:p>
        </p:txBody>
      </p:sp>
      <p:sp>
        <p:nvSpPr>
          <p:cNvPr id="7" name="矩形 6"/>
          <p:cNvSpPr/>
          <p:nvPr/>
        </p:nvSpPr>
        <p:spPr>
          <a:xfrm>
            <a:off x="425649" y="1458938"/>
            <a:ext cx="415600" cy="5140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latin typeface="Impact" panose="020B0806030902050204" pitchFamily="34" charset="0"/>
              </a:rPr>
              <a:t>2</a:t>
            </a:r>
            <a:endParaRPr lang="zh-CN" altLang="en-US" sz="2400">
              <a:latin typeface="Impact" panose="020B0806030902050204" pitchFamily="34" charset="0"/>
            </a:endParaRPr>
          </a:p>
        </p:txBody>
      </p:sp>
      <p:sp>
        <p:nvSpPr>
          <p:cNvPr id="8" name="矩形 7"/>
          <p:cNvSpPr/>
          <p:nvPr/>
        </p:nvSpPr>
        <p:spPr>
          <a:xfrm>
            <a:off x="920030" y="1500221"/>
            <a:ext cx="2150589" cy="461665"/>
          </a:xfrm>
          <a:prstGeom prst="rect">
            <a:avLst/>
          </a:prstGeom>
        </p:spPr>
        <p:txBody>
          <a:bodyPr wrap="none">
            <a:spAutoFit/>
          </a:bodyPr>
          <a:lstStyle/>
          <a:p>
            <a:r>
              <a:rPr lang="en-US" altLang="zh-CN" sz="2400" b="1">
                <a:solidFill>
                  <a:schemeClr val="tx1">
                    <a:lumMod val="75000"/>
                    <a:lumOff val="25000"/>
                  </a:schemeClr>
                </a:solidFill>
              </a:rPr>
              <a:t>Proxy Server</a:t>
            </a:r>
          </a:p>
        </p:txBody>
      </p:sp>
      <p:sp>
        <p:nvSpPr>
          <p:cNvPr id="3" name="矩形 2"/>
          <p:cNvSpPr/>
          <p:nvPr/>
        </p:nvSpPr>
        <p:spPr>
          <a:xfrm>
            <a:off x="361984" y="1973508"/>
            <a:ext cx="8531191" cy="507831"/>
          </a:xfrm>
          <a:prstGeom prst="rect">
            <a:avLst/>
          </a:prstGeom>
        </p:spPr>
        <p:txBody>
          <a:bodyPr wrap="square">
            <a:spAutoFit/>
          </a:bodyPr>
          <a:lstStyle/>
          <a:p>
            <a:pPr>
              <a:lnSpc>
                <a:spcPct val="150000"/>
              </a:lnSpc>
            </a:pPr>
            <a:r>
              <a:rPr lang="en-US" altLang="zh-CN">
                <a:solidFill>
                  <a:schemeClr val="tx1">
                    <a:lumMod val="75000"/>
                    <a:lumOff val="25000"/>
                  </a:schemeClr>
                </a:solidFill>
              </a:rPr>
              <a:t>Proxy Server</a:t>
            </a:r>
            <a:r>
              <a:rPr lang="zh-CN" altLang="en-US">
                <a:solidFill>
                  <a:schemeClr val="tx1">
                    <a:lumMod val="75000"/>
                    <a:lumOff val="25000"/>
                  </a:schemeClr>
                </a:solidFill>
              </a:rPr>
              <a:t>是提供</a:t>
            </a:r>
            <a:r>
              <a:rPr lang="en-US" altLang="zh-CN">
                <a:solidFill>
                  <a:schemeClr val="tx1">
                    <a:lumMod val="75000"/>
                    <a:lumOff val="25000"/>
                  </a:schemeClr>
                </a:solidFill>
              </a:rPr>
              <a:t>Swift API</a:t>
            </a:r>
            <a:r>
              <a:rPr lang="zh-CN" altLang="en-US">
                <a:solidFill>
                  <a:schemeClr val="tx1">
                    <a:lumMod val="75000"/>
                    <a:lumOff val="25000"/>
                  </a:schemeClr>
                </a:solidFill>
              </a:rPr>
              <a:t>的服务器进程，负责</a:t>
            </a:r>
            <a:r>
              <a:rPr lang="en-US" altLang="zh-CN">
                <a:solidFill>
                  <a:schemeClr val="tx1">
                    <a:lumMod val="75000"/>
                    <a:lumOff val="25000"/>
                  </a:schemeClr>
                </a:solidFill>
              </a:rPr>
              <a:t>Swift</a:t>
            </a:r>
            <a:r>
              <a:rPr lang="zh-CN" altLang="en-US">
                <a:solidFill>
                  <a:schemeClr val="tx1">
                    <a:lumMod val="75000"/>
                    <a:lumOff val="25000"/>
                  </a:schemeClr>
                </a:solidFill>
              </a:rPr>
              <a:t>其余组件间的相互通信。</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28715" r="35270"/>
          <a:stretch/>
        </p:blipFill>
        <p:spPr>
          <a:xfrm>
            <a:off x="425648" y="2639640"/>
            <a:ext cx="4342188" cy="3120364"/>
          </a:xfrm>
          <a:prstGeom prst="rect">
            <a:avLst/>
          </a:prstGeom>
        </p:spPr>
      </p:pic>
    </p:spTree>
    <p:extLst>
      <p:ext uri="{BB962C8B-B14F-4D97-AF65-F5344CB8AC3E}">
        <p14:creationId xmlns:p14="http://schemas.microsoft.com/office/powerpoint/2010/main" val="112976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25648" y="2665670"/>
            <a:ext cx="3926896" cy="691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55</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25649" y="1458938"/>
            <a:ext cx="415600" cy="5140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latin typeface="Impact" panose="020B0806030902050204" pitchFamily="34" charset="0"/>
              </a:rPr>
              <a:t>3</a:t>
            </a:r>
            <a:endParaRPr lang="zh-CN" altLang="en-US" sz="2400">
              <a:latin typeface="Impact" panose="020B0806030902050204" pitchFamily="34" charset="0"/>
            </a:endParaRPr>
          </a:p>
        </p:txBody>
      </p:sp>
      <p:sp>
        <p:nvSpPr>
          <p:cNvPr id="8" name="矩形 7"/>
          <p:cNvSpPr/>
          <p:nvPr/>
        </p:nvSpPr>
        <p:spPr>
          <a:xfrm>
            <a:off x="920030" y="1500221"/>
            <a:ext cx="2467278" cy="461665"/>
          </a:xfrm>
          <a:prstGeom prst="rect">
            <a:avLst/>
          </a:prstGeom>
        </p:spPr>
        <p:txBody>
          <a:bodyPr wrap="none">
            <a:spAutoFit/>
          </a:bodyPr>
          <a:lstStyle/>
          <a:p>
            <a:r>
              <a:rPr lang="en-US" altLang="zh-CN" sz="2400" b="1">
                <a:solidFill>
                  <a:schemeClr val="tx1">
                    <a:lumMod val="75000"/>
                    <a:lumOff val="25000"/>
                  </a:schemeClr>
                </a:solidFill>
              </a:rPr>
              <a:t>Storage Server</a:t>
            </a:r>
          </a:p>
        </p:txBody>
      </p:sp>
      <p:sp>
        <p:nvSpPr>
          <p:cNvPr id="9" name="矩形 8"/>
          <p:cNvSpPr/>
          <p:nvPr/>
        </p:nvSpPr>
        <p:spPr>
          <a:xfrm>
            <a:off x="361984" y="1973508"/>
            <a:ext cx="8531191" cy="458908"/>
          </a:xfrm>
          <a:prstGeom prst="rect">
            <a:avLst/>
          </a:prstGeom>
        </p:spPr>
        <p:txBody>
          <a:bodyPr wrap="square">
            <a:spAutoFit/>
          </a:bodyPr>
          <a:lstStyle/>
          <a:p>
            <a:pPr>
              <a:lnSpc>
                <a:spcPct val="150000"/>
              </a:lnSpc>
            </a:pPr>
            <a:r>
              <a:rPr lang="en-US" altLang="zh-CN">
                <a:solidFill>
                  <a:schemeClr val="tx1">
                    <a:lumMod val="75000"/>
                    <a:lumOff val="25000"/>
                  </a:schemeClr>
                </a:solidFill>
              </a:rPr>
              <a:t>Storage Server</a:t>
            </a:r>
            <a:r>
              <a:rPr lang="zh-CN" altLang="en-US">
                <a:solidFill>
                  <a:schemeClr val="tx1">
                    <a:lumMod val="75000"/>
                    <a:lumOff val="25000"/>
                  </a:schemeClr>
                </a:solidFill>
              </a:rPr>
              <a:t>提供了磁盘设备上的存储服务。</a:t>
            </a:r>
          </a:p>
        </p:txBody>
      </p:sp>
      <p:sp>
        <p:nvSpPr>
          <p:cNvPr id="3" name="矩形 2"/>
          <p:cNvSpPr/>
          <p:nvPr/>
        </p:nvSpPr>
        <p:spPr>
          <a:xfrm>
            <a:off x="920030" y="2838654"/>
            <a:ext cx="2840752" cy="369332"/>
          </a:xfrm>
          <a:prstGeom prst="rect">
            <a:avLst/>
          </a:prstGeom>
        </p:spPr>
        <p:txBody>
          <a:bodyPr wrap="square">
            <a:spAutoFit/>
          </a:bodyPr>
          <a:lstStyle/>
          <a:p>
            <a:r>
              <a:rPr lang="en-US" altLang="zh-CN" b="1">
                <a:solidFill>
                  <a:schemeClr val="bg1"/>
                </a:solidFill>
              </a:rPr>
              <a:t>Swift</a:t>
            </a:r>
            <a:r>
              <a:rPr lang="zh-CN" altLang="en-US" b="1">
                <a:solidFill>
                  <a:schemeClr val="bg1"/>
                </a:solidFill>
              </a:rPr>
              <a:t>中有三类存储</a:t>
            </a:r>
            <a:r>
              <a:rPr lang="zh-CN" altLang="en-US" b="1" smtClean="0">
                <a:solidFill>
                  <a:schemeClr val="bg1"/>
                </a:solidFill>
              </a:rPr>
              <a:t>服务器</a:t>
            </a:r>
            <a:endParaRPr lang="en-US" altLang="zh-CN" b="1" smtClean="0">
              <a:solidFill>
                <a:schemeClr val="bg1"/>
              </a:solidFill>
            </a:endParaRPr>
          </a:p>
        </p:txBody>
      </p:sp>
      <p:sp>
        <p:nvSpPr>
          <p:cNvPr id="10" name="矩形 9"/>
          <p:cNvSpPr/>
          <p:nvPr/>
        </p:nvSpPr>
        <p:spPr>
          <a:xfrm>
            <a:off x="425648" y="3491144"/>
            <a:ext cx="3926896" cy="6804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93404" y="3667828"/>
            <a:ext cx="3680816" cy="369332"/>
          </a:xfrm>
          <a:prstGeom prst="rect">
            <a:avLst/>
          </a:prstGeom>
        </p:spPr>
        <p:txBody>
          <a:bodyPr wrap="none">
            <a:spAutoFit/>
          </a:bodyPr>
          <a:lstStyle/>
          <a:p>
            <a:r>
              <a:rPr lang="en-US" altLang="zh-CN" b="1" dirty="0" smtClean="0">
                <a:solidFill>
                  <a:schemeClr val="tx1">
                    <a:lumMod val="75000"/>
                    <a:lumOff val="25000"/>
                  </a:schemeClr>
                </a:solidFill>
              </a:rPr>
              <a:t>Account</a:t>
            </a:r>
            <a:r>
              <a:rPr lang="zh-CN" altLang="en-US" b="1" dirty="0" smtClean="0">
                <a:solidFill>
                  <a:schemeClr val="tx1">
                    <a:lumMod val="75000"/>
                    <a:lumOff val="25000"/>
                  </a:schemeClr>
                </a:solidFill>
              </a:rPr>
              <a:t>：账户元数据和统计信息</a:t>
            </a:r>
            <a:endParaRPr lang="zh-CN" altLang="en-US" b="1" dirty="0">
              <a:solidFill>
                <a:schemeClr val="tx1">
                  <a:lumMod val="75000"/>
                  <a:lumOff val="25000"/>
                </a:schemeClr>
              </a:solidFill>
            </a:endParaRPr>
          </a:p>
        </p:txBody>
      </p:sp>
      <p:sp>
        <p:nvSpPr>
          <p:cNvPr id="16" name="矩形 15"/>
          <p:cNvSpPr/>
          <p:nvPr/>
        </p:nvSpPr>
        <p:spPr>
          <a:xfrm>
            <a:off x="425648" y="4349550"/>
            <a:ext cx="3926896" cy="6804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25648" y="4557516"/>
            <a:ext cx="3860352" cy="369332"/>
          </a:xfrm>
          <a:prstGeom prst="rect">
            <a:avLst/>
          </a:prstGeom>
        </p:spPr>
        <p:txBody>
          <a:bodyPr wrap="none">
            <a:spAutoFit/>
          </a:bodyPr>
          <a:lstStyle/>
          <a:p>
            <a:r>
              <a:rPr lang="en-US" altLang="zh-CN" b="1" dirty="0" smtClean="0">
                <a:solidFill>
                  <a:schemeClr val="tx1">
                    <a:lumMod val="75000"/>
                    <a:lumOff val="25000"/>
                  </a:schemeClr>
                </a:solidFill>
              </a:rPr>
              <a:t>Container</a:t>
            </a:r>
            <a:r>
              <a:rPr lang="zh-CN" altLang="en-US" b="1" dirty="0" smtClean="0">
                <a:solidFill>
                  <a:schemeClr val="tx1">
                    <a:lumMod val="75000"/>
                    <a:lumOff val="25000"/>
                  </a:schemeClr>
                </a:solidFill>
              </a:rPr>
              <a:t>：容器元数据和统计信息</a:t>
            </a:r>
            <a:endParaRPr lang="zh-CN" altLang="en-US" b="1" dirty="0">
              <a:solidFill>
                <a:schemeClr val="tx1">
                  <a:lumMod val="75000"/>
                  <a:lumOff val="25000"/>
                </a:schemeClr>
              </a:solidFill>
            </a:endParaRPr>
          </a:p>
        </p:txBody>
      </p:sp>
      <p:sp>
        <p:nvSpPr>
          <p:cNvPr id="18" name="矩形 17"/>
          <p:cNvSpPr/>
          <p:nvPr/>
        </p:nvSpPr>
        <p:spPr>
          <a:xfrm>
            <a:off x="425648" y="5207956"/>
            <a:ext cx="3926896" cy="6804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28828" y="5376614"/>
            <a:ext cx="3485249" cy="369332"/>
          </a:xfrm>
          <a:prstGeom prst="rect">
            <a:avLst/>
          </a:prstGeom>
        </p:spPr>
        <p:txBody>
          <a:bodyPr wrap="none">
            <a:spAutoFit/>
          </a:bodyPr>
          <a:lstStyle/>
          <a:p>
            <a:r>
              <a:rPr lang="en-US" altLang="zh-CN" b="1" dirty="0" smtClean="0">
                <a:solidFill>
                  <a:schemeClr val="tx1">
                    <a:lumMod val="75000"/>
                    <a:lumOff val="25000"/>
                  </a:schemeClr>
                </a:solidFill>
              </a:rPr>
              <a:t>Object</a:t>
            </a:r>
            <a:r>
              <a:rPr lang="zh-CN" altLang="en-US" b="1" dirty="0" smtClean="0">
                <a:solidFill>
                  <a:schemeClr val="tx1">
                    <a:lumMod val="75000"/>
                    <a:lumOff val="25000"/>
                  </a:schemeClr>
                </a:solidFill>
              </a:rPr>
              <a:t>：对象元数据和内容服务</a:t>
            </a:r>
            <a:endParaRPr lang="zh-CN" altLang="en-US" b="1" dirty="0">
              <a:solidFill>
                <a:schemeClr val="tx1">
                  <a:lumMod val="75000"/>
                  <a:lumOff val="25000"/>
                </a:schemeClr>
              </a:solidFill>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525"/>
          <a:stretch/>
        </p:blipFill>
        <p:spPr>
          <a:xfrm flipH="1">
            <a:off x="4845255" y="2636474"/>
            <a:ext cx="3929265" cy="3279499"/>
          </a:xfrm>
          <a:prstGeom prst="rect">
            <a:avLst/>
          </a:prstGeom>
        </p:spPr>
      </p:pic>
    </p:spTree>
    <p:extLst>
      <p:ext uri="{BB962C8B-B14F-4D97-AF65-F5344CB8AC3E}">
        <p14:creationId xmlns:p14="http://schemas.microsoft.com/office/powerpoint/2010/main" val="422268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56</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25649" y="1458938"/>
            <a:ext cx="415600" cy="5140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smtClean="0">
                <a:latin typeface="Impact" panose="020B0806030902050204" pitchFamily="34" charset="0"/>
              </a:rPr>
              <a:t>4</a:t>
            </a:r>
            <a:endParaRPr lang="zh-CN" altLang="en-US" sz="2400">
              <a:latin typeface="Impact" panose="020B0806030902050204" pitchFamily="34" charset="0"/>
            </a:endParaRPr>
          </a:p>
        </p:txBody>
      </p:sp>
      <p:sp>
        <p:nvSpPr>
          <p:cNvPr id="8" name="矩形 7"/>
          <p:cNvSpPr/>
          <p:nvPr/>
        </p:nvSpPr>
        <p:spPr>
          <a:xfrm>
            <a:off x="920030" y="1500221"/>
            <a:ext cx="3266343" cy="461665"/>
          </a:xfrm>
          <a:prstGeom prst="rect">
            <a:avLst/>
          </a:prstGeom>
        </p:spPr>
        <p:txBody>
          <a:bodyPr wrap="none">
            <a:spAutoFit/>
          </a:bodyPr>
          <a:lstStyle/>
          <a:p>
            <a:r>
              <a:rPr lang="en-US" altLang="zh-CN" sz="2400" b="1">
                <a:solidFill>
                  <a:schemeClr val="tx1">
                    <a:lumMod val="75000"/>
                    <a:lumOff val="25000"/>
                  </a:schemeClr>
                </a:solidFill>
              </a:rPr>
              <a:t>Consistency Servers</a:t>
            </a:r>
          </a:p>
        </p:txBody>
      </p:sp>
      <p:sp>
        <p:nvSpPr>
          <p:cNvPr id="9" name="矩形 8"/>
          <p:cNvSpPr/>
          <p:nvPr/>
        </p:nvSpPr>
        <p:spPr>
          <a:xfrm>
            <a:off x="361984" y="1973508"/>
            <a:ext cx="8531191" cy="458908"/>
          </a:xfrm>
          <a:prstGeom prst="rect">
            <a:avLst/>
          </a:prstGeom>
        </p:spPr>
        <p:txBody>
          <a:bodyPr wrap="square">
            <a:spAutoFit/>
          </a:bodyPr>
          <a:lstStyle/>
          <a:p>
            <a:pPr>
              <a:lnSpc>
                <a:spcPct val="150000"/>
              </a:lnSpc>
            </a:pPr>
            <a:r>
              <a:rPr lang="zh-CN" altLang="en-US">
                <a:solidFill>
                  <a:schemeClr val="tx1">
                    <a:lumMod val="75000"/>
                    <a:lumOff val="25000"/>
                  </a:schemeClr>
                </a:solidFill>
              </a:rPr>
              <a:t>目的是查找并解决由数据损坏和硬件故障引起的错误。</a:t>
            </a:r>
          </a:p>
        </p:txBody>
      </p:sp>
      <p:sp>
        <p:nvSpPr>
          <p:cNvPr id="11" name="矩形 10"/>
          <p:cNvSpPr/>
          <p:nvPr/>
        </p:nvSpPr>
        <p:spPr>
          <a:xfrm>
            <a:off x="425647" y="2607550"/>
            <a:ext cx="6494697" cy="369332"/>
          </a:xfrm>
          <a:prstGeom prst="rect">
            <a:avLst/>
          </a:prstGeom>
        </p:spPr>
        <p:txBody>
          <a:bodyPr wrap="square">
            <a:spAutoFit/>
          </a:bodyPr>
          <a:lstStyle/>
          <a:p>
            <a:r>
              <a:rPr lang="zh-CN" altLang="en-US" b="1" dirty="0">
                <a:latin typeface="+mn-ea"/>
              </a:rPr>
              <a:t>主要存在三个</a:t>
            </a:r>
            <a:r>
              <a:rPr lang="en-US" altLang="zh-CN" b="1" dirty="0" smtClean="0">
                <a:latin typeface="+mn-ea"/>
              </a:rPr>
              <a:t>Server</a:t>
            </a:r>
            <a:r>
              <a:rPr lang="zh-CN" altLang="en-US" b="1" dirty="0" smtClean="0">
                <a:latin typeface="+mn-ea"/>
              </a:rPr>
              <a:t>：</a:t>
            </a:r>
            <a:r>
              <a:rPr lang="en-US" altLang="zh-CN" b="1" dirty="0">
                <a:solidFill>
                  <a:schemeClr val="tx1">
                    <a:lumMod val="75000"/>
                    <a:lumOff val="25000"/>
                  </a:schemeClr>
                </a:solidFill>
                <a:latin typeface="+mn-ea"/>
              </a:rPr>
              <a:t> </a:t>
            </a:r>
            <a:r>
              <a:rPr lang="en-US" altLang="zh-CN" b="1" dirty="0" smtClean="0">
                <a:solidFill>
                  <a:schemeClr val="tx1">
                    <a:lumMod val="75000"/>
                    <a:lumOff val="25000"/>
                  </a:schemeClr>
                </a:solidFill>
                <a:latin typeface="+mn-ea"/>
              </a:rPr>
              <a:t>Auditor</a:t>
            </a:r>
            <a:r>
              <a:rPr lang="zh-CN" altLang="en-US" b="1" dirty="0" smtClean="0">
                <a:solidFill>
                  <a:schemeClr val="tx1">
                    <a:lumMod val="75000"/>
                    <a:lumOff val="25000"/>
                  </a:schemeClr>
                </a:solidFill>
                <a:latin typeface="+mn-ea"/>
              </a:rPr>
              <a:t>、</a:t>
            </a:r>
            <a:r>
              <a:rPr lang="en-US" altLang="zh-CN" b="1" dirty="0" smtClean="0">
                <a:solidFill>
                  <a:schemeClr val="tx1">
                    <a:lumMod val="75000"/>
                    <a:lumOff val="25000"/>
                  </a:schemeClr>
                </a:solidFill>
                <a:latin typeface="+mn-ea"/>
              </a:rPr>
              <a:t>Updater</a:t>
            </a:r>
            <a:r>
              <a:rPr lang="zh-CN" altLang="en-US" b="1" dirty="0" smtClean="0">
                <a:latin typeface="+mn-ea"/>
              </a:rPr>
              <a:t>、</a:t>
            </a:r>
            <a:r>
              <a:rPr lang="en-US" altLang="zh-CN" b="1" dirty="0" smtClean="0">
                <a:solidFill>
                  <a:schemeClr val="tx1">
                    <a:lumMod val="75000"/>
                    <a:lumOff val="25000"/>
                  </a:schemeClr>
                </a:solidFill>
                <a:latin typeface="+mn-ea"/>
              </a:rPr>
              <a:t>Replicator</a:t>
            </a:r>
            <a:endParaRPr lang="zh-CN" altLang="en-US" b="1" dirty="0">
              <a:solidFill>
                <a:schemeClr val="tx1">
                  <a:lumMod val="75000"/>
                  <a:lumOff val="25000"/>
                </a:schemeClr>
              </a:solidFill>
              <a:latin typeface="+mn-ea"/>
            </a:endParaRPr>
          </a:p>
        </p:txBody>
      </p:sp>
      <p:sp>
        <p:nvSpPr>
          <p:cNvPr id="16" name="矩形 15"/>
          <p:cNvSpPr/>
          <p:nvPr/>
        </p:nvSpPr>
        <p:spPr>
          <a:xfrm>
            <a:off x="425647" y="3864399"/>
            <a:ext cx="7778213" cy="923330"/>
          </a:xfrm>
          <a:prstGeom prst="rect">
            <a:avLst/>
          </a:prstGeom>
        </p:spPr>
        <p:txBody>
          <a:bodyPr wrap="square">
            <a:spAutoFit/>
          </a:bodyPr>
          <a:lstStyle/>
          <a:p>
            <a:r>
              <a:rPr lang="en-US" altLang="zh-CN" dirty="0" smtClean="0">
                <a:solidFill>
                  <a:schemeClr val="tx1">
                    <a:lumMod val="75000"/>
                    <a:lumOff val="25000"/>
                  </a:schemeClr>
                </a:solidFill>
                <a:latin typeface="+mn-ea"/>
              </a:rPr>
              <a:t>Auditor</a:t>
            </a:r>
            <a:r>
              <a:rPr lang="zh-CN" altLang="en-US" dirty="0" smtClean="0">
                <a:solidFill>
                  <a:schemeClr val="tx1">
                    <a:lumMod val="75000"/>
                    <a:lumOff val="25000"/>
                  </a:schemeClr>
                </a:solidFill>
                <a:latin typeface="+mn-ea"/>
              </a:rPr>
              <a:t>运行在每个</a:t>
            </a:r>
            <a:r>
              <a:rPr lang="en-US" altLang="zh-CN" dirty="0" smtClean="0">
                <a:solidFill>
                  <a:schemeClr val="tx1">
                    <a:lumMod val="75000"/>
                    <a:lumOff val="25000"/>
                  </a:schemeClr>
                </a:solidFill>
                <a:latin typeface="+mn-ea"/>
              </a:rPr>
              <a:t>Swift</a:t>
            </a:r>
            <a:r>
              <a:rPr lang="zh-CN" altLang="en-US" dirty="0" smtClean="0">
                <a:solidFill>
                  <a:schemeClr val="tx1">
                    <a:lumMod val="75000"/>
                    <a:lumOff val="25000"/>
                  </a:schemeClr>
                </a:solidFill>
                <a:latin typeface="+mn-ea"/>
              </a:rPr>
              <a:t>服务器的后台，持续第扫描磁盘来检测对象、容器和账号的完整性。如果发现数据损坏，</a:t>
            </a:r>
            <a:r>
              <a:rPr lang="en-US" altLang="zh-CN" dirty="0" smtClean="0">
                <a:solidFill>
                  <a:schemeClr val="tx1">
                    <a:lumMod val="75000"/>
                    <a:lumOff val="25000"/>
                  </a:schemeClr>
                </a:solidFill>
                <a:latin typeface="+mn-ea"/>
              </a:rPr>
              <a:t>Auditor</a:t>
            </a:r>
            <a:r>
              <a:rPr lang="zh-CN" altLang="en-US" dirty="0" smtClean="0">
                <a:solidFill>
                  <a:schemeClr val="tx1">
                    <a:lumMod val="75000"/>
                    <a:lumOff val="25000"/>
                  </a:schemeClr>
                </a:solidFill>
                <a:latin typeface="+mn-ea"/>
              </a:rPr>
              <a:t>就会将该文件移动到隔离区，然后由</a:t>
            </a:r>
            <a:r>
              <a:rPr lang="en-US" altLang="zh-CN" dirty="0" smtClean="0">
                <a:solidFill>
                  <a:schemeClr val="tx1">
                    <a:lumMod val="75000"/>
                    <a:lumOff val="25000"/>
                  </a:schemeClr>
                </a:solidFill>
                <a:latin typeface="+mn-ea"/>
              </a:rPr>
              <a:t>Replicator</a:t>
            </a:r>
            <a:r>
              <a:rPr lang="zh-CN" altLang="en-US" dirty="0" smtClean="0">
                <a:solidFill>
                  <a:schemeClr val="tx1">
                    <a:lumMod val="75000"/>
                    <a:lumOff val="25000"/>
                  </a:schemeClr>
                </a:solidFill>
                <a:latin typeface="+mn-ea"/>
              </a:rPr>
              <a:t>负责用一个完好的副本来替代该数据。</a:t>
            </a:r>
            <a:endParaRPr lang="zh-CN" altLang="en-US" dirty="0">
              <a:solidFill>
                <a:schemeClr val="tx1">
                  <a:lumMod val="75000"/>
                  <a:lumOff val="25000"/>
                </a:schemeClr>
              </a:solidFill>
              <a:latin typeface="+mn-ea"/>
            </a:endParaRPr>
          </a:p>
        </p:txBody>
      </p:sp>
    </p:spTree>
    <p:extLst>
      <p:ext uri="{BB962C8B-B14F-4D97-AF65-F5344CB8AC3E}">
        <p14:creationId xmlns:p14="http://schemas.microsoft.com/office/powerpoint/2010/main" val="336158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3748424" y="2523565"/>
            <a:ext cx="1667996" cy="166799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a:off x="2402285" y="1384300"/>
            <a:ext cx="4364368" cy="4364368"/>
          </a:xfrm>
          <a:prstGeom prst="donut">
            <a:avLst>
              <a:gd name="adj" fmla="val 122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57</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212144" cy="461665"/>
          </a:xfrm>
          <a:prstGeom prst="rect">
            <a:avLst/>
          </a:prstGeom>
          <a:noFill/>
        </p:spPr>
        <p:txBody>
          <a:bodyPr wrap="none" rtlCol="0">
            <a:spAutoFit/>
          </a:bodyPr>
          <a:lstStyle/>
          <a:p>
            <a:r>
              <a:rPr lang="en-US" altLang="zh-CN" sz="2400" b="1">
                <a:solidFill>
                  <a:schemeClr val="accent6"/>
                </a:solidFill>
              </a:rPr>
              <a:t>Swift</a:t>
            </a:r>
            <a:r>
              <a:rPr lang="zh-CN" altLang="en-US" sz="2400" b="1">
                <a:solidFill>
                  <a:schemeClr val="accent6"/>
                </a:solidFill>
              </a:rPr>
              <a:t>主要组件</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p:cNvSpPr txBox="1"/>
          <p:nvPr/>
        </p:nvSpPr>
        <p:spPr>
          <a:xfrm>
            <a:off x="926750" y="2100335"/>
            <a:ext cx="2542335" cy="1481257"/>
          </a:xfrm>
          <a:prstGeom prst="roundRect">
            <a:avLst/>
          </a:prstGeom>
          <a:solidFill>
            <a:schemeClr val="accent6"/>
          </a:solidFill>
        </p:spPr>
        <p:txBody>
          <a:bodyPr wrap="none" rtlCol="0">
            <a:spAutoFit/>
          </a:bodyPr>
          <a:lstStyle/>
          <a:p>
            <a:pPr algn="ctr">
              <a:lnSpc>
                <a:spcPct val="150000"/>
              </a:lnSpc>
            </a:pPr>
            <a:r>
              <a:rPr lang="en-US" altLang="zh-CN" smtClean="0">
                <a:solidFill>
                  <a:schemeClr val="bg1"/>
                </a:solidFill>
              </a:rPr>
              <a:t>Auditor</a:t>
            </a:r>
            <a:r>
              <a:rPr lang="zh-CN" altLang="en-US" smtClean="0">
                <a:solidFill>
                  <a:schemeClr val="bg1"/>
                </a:solidFill>
              </a:rPr>
              <a:t>定时扫描发现</a:t>
            </a:r>
            <a:endParaRPr lang="en-US" altLang="zh-CN" smtClean="0">
              <a:solidFill>
                <a:schemeClr val="bg1"/>
              </a:solidFill>
            </a:endParaRPr>
          </a:p>
          <a:p>
            <a:pPr algn="ctr">
              <a:lnSpc>
                <a:spcPct val="150000"/>
              </a:lnSpc>
            </a:pPr>
            <a:r>
              <a:rPr lang="zh-CN" altLang="en-US" smtClean="0">
                <a:solidFill>
                  <a:schemeClr val="bg1"/>
                </a:solidFill>
              </a:rPr>
              <a:t>损坏文件并移动到</a:t>
            </a:r>
            <a:endParaRPr lang="en-US" altLang="zh-CN" smtClean="0">
              <a:solidFill>
                <a:schemeClr val="bg1"/>
              </a:solidFill>
            </a:endParaRPr>
          </a:p>
          <a:p>
            <a:pPr algn="ctr">
              <a:lnSpc>
                <a:spcPct val="150000"/>
              </a:lnSpc>
            </a:pPr>
            <a:r>
              <a:rPr lang="zh-CN" altLang="en-US" smtClean="0">
                <a:solidFill>
                  <a:schemeClr val="bg1"/>
                </a:solidFill>
              </a:rPr>
              <a:t>隔离目录</a:t>
            </a:r>
            <a:endParaRPr lang="zh-CN" altLang="en-US">
              <a:solidFill>
                <a:schemeClr val="bg1"/>
              </a:solidFill>
            </a:endParaRPr>
          </a:p>
        </p:txBody>
      </p:sp>
      <p:sp>
        <p:nvSpPr>
          <p:cNvPr id="8" name="文本框 7"/>
          <p:cNvSpPr txBox="1"/>
          <p:nvPr/>
        </p:nvSpPr>
        <p:spPr>
          <a:xfrm>
            <a:off x="5695760" y="2100335"/>
            <a:ext cx="2344986" cy="1481257"/>
          </a:xfrm>
          <a:prstGeom prst="roundRect">
            <a:avLst/>
          </a:prstGeom>
          <a:solidFill>
            <a:schemeClr val="tx1">
              <a:lumMod val="75000"/>
              <a:lumOff val="25000"/>
            </a:schemeClr>
          </a:solidFill>
        </p:spPr>
        <p:txBody>
          <a:bodyPr wrap="square" rtlCol="0">
            <a:spAutoFit/>
          </a:bodyPr>
          <a:lstStyle/>
          <a:p>
            <a:pPr algn="ctr">
              <a:lnSpc>
                <a:spcPct val="150000"/>
              </a:lnSpc>
            </a:pPr>
            <a:r>
              <a:rPr lang="en-US" altLang="zh-CN" smtClean="0">
                <a:solidFill>
                  <a:schemeClr val="bg1"/>
                </a:solidFill>
              </a:rPr>
              <a:t>Replicator</a:t>
            </a:r>
            <a:r>
              <a:rPr lang="zh-CN" altLang="en-US" smtClean="0">
                <a:solidFill>
                  <a:schemeClr val="bg1"/>
                </a:solidFill>
              </a:rPr>
              <a:t>扫描发现</a:t>
            </a:r>
            <a:endParaRPr lang="en-US" altLang="zh-CN" smtClean="0">
              <a:solidFill>
                <a:schemeClr val="bg1"/>
              </a:solidFill>
            </a:endParaRPr>
          </a:p>
          <a:p>
            <a:pPr algn="ctr">
              <a:lnSpc>
                <a:spcPct val="150000"/>
              </a:lnSpc>
            </a:pPr>
            <a:r>
              <a:rPr lang="zh-CN" altLang="en-US" smtClean="0">
                <a:solidFill>
                  <a:schemeClr val="bg1"/>
                </a:solidFill>
              </a:rPr>
              <a:t>文件缺失，与远程</a:t>
            </a:r>
            <a:endParaRPr lang="en-US" altLang="zh-CN" smtClean="0">
              <a:solidFill>
                <a:schemeClr val="bg1"/>
              </a:solidFill>
            </a:endParaRPr>
          </a:p>
          <a:p>
            <a:pPr algn="ctr">
              <a:lnSpc>
                <a:spcPct val="150000"/>
              </a:lnSpc>
            </a:pPr>
            <a:r>
              <a:rPr lang="zh-CN" altLang="en-US" smtClean="0">
                <a:solidFill>
                  <a:schemeClr val="bg1"/>
                </a:solidFill>
              </a:rPr>
              <a:t>服务器同步</a:t>
            </a:r>
            <a:endParaRPr lang="zh-CN" altLang="en-US">
              <a:solidFill>
                <a:schemeClr val="bg1"/>
              </a:solidFill>
            </a:endParaRPr>
          </a:p>
        </p:txBody>
      </p:sp>
      <p:sp>
        <p:nvSpPr>
          <p:cNvPr id="9" name="文本框 8"/>
          <p:cNvSpPr txBox="1"/>
          <p:nvPr/>
        </p:nvSpPr>
        <p:spPr>
          <a:xfrm>
            <a:off x="3330441" y="4883704"/>
            <a:ext cx="2508055" cy="967429"/>
          </a:xfrm>
          <a:prstGeom prst="roundRect">
            <a:avLst/>
          </a:prstGeom>
          <a:solidFill>
            <a:schemeClr val="tx1">
              <a:lumMod val="50000"/>
              <a:lumOff val="50000"/>
            </a:schemeClr>
          </a:solidFill>
        </p:spPr>
        <p:txBody>
          <a:bodyPr wrap="square" rtlCol="0">
            <a:spAutoFit/>
          </a:bodyPr>
          <a:lstStyle/>
          <a:p>
            <a:pPr algn="ctr">
              <a:lnSpc>
                <a:spcPct val="150000"/>
              </a:lnSpc>
            </a:pPr>
            <a:r>
              <a:rPr lang="en-US" altLang="zh-CN" smtClean="0">
                <a:solidFill>
                  <a:schemeClr val="bg1"/>
                </a:solidFill>
              </a:rPr>
              <a:t>Object Server</a:t>
            </a:r>
            <a:r>
              <a:rPr lang="zh-CN" altLang="en-US" smtClean="0">
                <a:solidFill>
                  <a:schemeClr val="bg1"/>
                </a:solidFill>
              </a:rPr>
              <a:t>计算文件</a:t>
            </a:r>
            <a:r>
              <a:rPr lang="en-US" altLang="zh-CN" smtClean="0">
                <a:solidFill>
                  <a:schemeClr val="bg1"/>
                </a:solidFill>
              </a:rPr>
              <a:t>Hash</a:t>
            </a:r>
            <a:r>
              <a:rPr lang="zh-CN" altLang="en-US" smtClean="0">
                <a:solidFill>
                  <a:schemeClr val="bg1"/>
                </a:solidFill>
              </a:rPr>
              <a:t>值进行核对</a:t>
            </a:r>
            <a:endParaRPr lang="zh-CN" altLang="en-US">
              <a:solidFill>
                <a:schemeClr val="bg1"/>
              </a:solidFill>
            </a:endParaRPr>
          </a:p>
        </p:txBody>
      </p:sp>
      <p:sp>
        <p:nvSpPr>
          <p:cNvPr id="6" name="等腰三角形 5"/>
          <p:cNvSpPr/>
          <p:nvPr/>
        </p:nvSpPr>
        <p:spPr>
          <a:xfrm rot="5400000">
            <a:off x="4064615" y="1308697"/>
            <a:ext cx="1166049" cy="712039"/>
          </a:xfrm>
          <a:prstGeom prst="triangle">
            <a:avLst/>
          </a:prstGeom>
          <a:solidFill>
            <a:schemeClr val="bg1">
              <a:lumMod val="7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等腰三角形 15"/>
          <p:cNvSpPr/>
          <p:nvPr/>
        </p:nvSpPr>
        <p:spPr>
          <a:xfrm rot="12157478">
            <a:off x="5719549" y="4052188"/>
            <a:ext cx="1166049" cy="712039"/>
          </a:xfrm>
          <a:prstGeom prst="triangle">
            <a:avLst/>
          </a:prstGeom>
          <a:solidFill>
            <a:schemeClr val="bg1">
              <a:lumMod val="7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等腰三角形 16"/>
          <p:cNvSpPr/>
          <p:nvPr/>
        </p:nvSpPr>
        <p:spPr>
          <a:xfrm rot="19980865">
            <a:off x="2204965" y="3876628"/>
            <a:ext cx="1166049" cy="712039"/>
          </a:xfrm>
          <a:prstGeom prst="triangle">
            <a:avLst/>
          </a:prstGeom>
          <a:solidFill>
            <a:schemeClr val="bg1">
              <a:lumMod val="7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4009873" y="2895433"/>
            <a:ext cx="1107996" cy="923330"/>
          </a:xfrm>
          <a:prstGeom prst="rect">
            <a:avLst/>
          </a:prstGeom>
        </p:spPr>
        <p:txBody>
          <a:bodyPr wrap="none">
            <a:spAutoFit/>
          </a:bodyPr>
          <a:lstStyle/>
          <a:p>
            <a:pPr>
              <a:lnSpc>
                <a:spcPct val="150000"/>
              </a:lnSpc>
            </a:pPr>
            <a:r>
              <a:rPr lang="zh-CN" altLang="en-US">
                <a:solidFill>
                  <a:schemeClr val="tx1">
                    <a:lumMod val="75000"/>
                    <a:lumOff val="25000"/>
                  </a:schemeClr>
                </a:solidFill>
              </a:rPr>
              <a:t>隔离</a:t>
            </a:r>
            <a:r>
              <a:rPr lang="zh-CN" altLang="en-US" smtClean="0">
                <a:solidFill>
                  <a:schemeClr val="tx1">
                    <a:lumMod val="75000"/>
                    <a:lumOff val="25000"/>
                  </a:schemeClr>
                </a:solidFill>
              </a:rPr>
              <a:t>对象</a:t>
            </a:r>
            <a:endParaRPr lang="en-US" altLang="zh-CN" smtClean="0">
              <a:solidFill>
                <a:schemeClr val="tx1">
                  <a:lumMod val="75000"/>
                  <a:lumOff val="25000"/>
                </a:schemeClr>
              </a:solidFill>
            </a:endParaRPr>
          </a:p>
          <a:p>
            <a:pPr>
              <a:lnSpc>
                <a:spcPct val="150000"/>
              </a:lnSpc>
            </a:pPr>
            <a:r>
              <a:rPr lang="zh-CN" altLang="en-US" smtClean="0">
                <a:solidFill>
                  <a:schemeClr val="tx1">
                    <a:lumMod val="75000"/>
                    <a:lumOff val="25000"/>
                  </a:schemeClr>
                </a:solidFill>
              </a:rPr>
              <a:t>处理</a:t>
            </a:r>
            <a:r>
              <a:rPr lang="zh-CN" altLang="en-US">
                <a:solidFill>
                  <a:schemeClr val="tx1">
                    <a:lumMod val="75000"/>
                    <a:lumOff val="25000"/>
                  </a:schemeClr>
                </a:solidFill>
              </a:rPr>
              <a:t>流图</a:t>
            </a:r>
          </a:p>
        </p:txBody>
      </p:sp>
    </p:spTree>
    <p:extLst>
      <p:ext uri="{BB962C8B-B14F-4D97-AF65-F5344CB8AC3E}">
        <p14:creationId xmlns:p14="http://schemas.microsoft.com/office/powerpoint/2010/main" val="162736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4434" y="2950387"/>
            <a:ext cx="8463534" cy="1384995"/>
          </a:xfrm>
          <a:prstGeom prst="rect">
            <a:avLst/>
          </a:prstGeom>
        </p:spPr>
        <p:txBody>
          <a:bodyPr wrap="square">
            <a:spAutoFit/>
          </a:bodyPr>
          <a:lstStyle/>
          <a:p>
            <a:pPr algn="ctr">
              <a:lnSpc>
                <a:spcPct val="150000"/>
              </a:lnSpc>
            </a:pPr>
            <a:r>
              <a:rPr lang="en-US" altLang="zh-CN" sz="3600" b="1" smtClean="0">
                <a:solidFill>
                  <a:schemeClr val="bg1"/>
                </a:solidFill>
              </a:rPr>
              <a:t>Swift </a:t>
            </a:r>
            <a:r>
              <a:rPr lang="zh-CN" altLang="en-US" sz="3600" b="1" smtClean="0">
                <a:solidFill>
                  <a:schemeClr val="bg1"/>
                </a:solidFill>
              </a:rPr>
              <a:t>的</a:t>
            </a:r>
            <a:r>
              <a:rPr lang="zh-CN" altLang="en-US" sz="3600" b="1">
                <a:solidFill>
                  <a:schemeClr val="bg1"/>
                </a:solidFill>
              </a:rPr>
              <a:t>算法和存储理论并不</a:t>
            </a:r>
            <a:r>
              <a:rPr lang="zh-CN" altLang="en-US" sz="3600" b="1" smtClean="0">
                <a:solidFill>
                  <a:schemeClr val="bg1"/>
                </a:solidFill>
              </a:rPr>
              <a:t>复杂</a:t>
            </a:r>
            <a:endParaRPr lang="en-US" altLang="zh-CN" sz="1400" b="1" smtClean="0">
              <a:solidFill>
                <a:schemeClr val="bg1"/>
              </a:solidFill>
            </a:endParaRPr>
          </a:p>
          <a:p>
            <a:pPr algn="ctr">
              <a:lnSpc>
                <a:spcPct val="150000"/>
              </a:lnSpc>
            </a:pPr>
            <a:r>
              <a:rPr lang="zh-CN" altLang="en-US" sz="2000" smtClean="0">
                <a:solidFill>
                  <a:schemeClr val="accent4"/>
                </a:solidFill>
              </a:rPr>
              <a:t>主要有</a:t>
            </a:r>
            <a:r>
              <a:rPr lang="zh-CN" altLang="en-US" sz="2000">
                <a:solidFill>
                  <a:schemeClr val="accent4"/>
                </a:solidFill>
              </a:rPr>
              <a:t>以</a:t>
            </a:r>
            <a:r>
              <a:rPr lang="zh-CN" altLang="en-US" sz="2000" smtClean="0">
                <a:solidFill>
                  <a:schemeClr val="accent4"/>
                </a:solidFill>
              </a:rPr>
              <a:t>下</a:t>
            </a:r>
            <a:r>
              <a:rPr lang="zh-CN" altLang="en-US" sz="2000">
                <a:solidFill>
                  <a:schemeClr val="accent4"/>
                </a:solidFill>
              </a:rPr>
              <a:t>几个</a:t>
            </a:r>
            <a:r>
              <a:rPr lang="zh-CN" altLang="en-US" sz="2000" smtClean="0">
                <a:solidFill>
                  <a:schemeClr val="accent4"/>
                </a:solidFill>
              </a:rPr>
              <a:t>概念</a:t>
            </a:r>
            <a:endParaRPr lang="en-US" altLang="zh-CN" sz="2000" smtClean="0">
              <a:solidFill>
                <a:schemeClr val="accent4"/>
              </a:solidFill>
            </a:endParaRPr>
          </a:p>
        </p:txBody>
      </p:sp>
    </p:spTree>
    <p:extLst>
      <p:ext uri="{BB962C8B-B14F-4D97-AF65-F5344CB8AC3E}">
        <p14:creationId xmlns:p14="http://schemas.microsoft.com/office/powerpoint/2010/main" val="33962554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59</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5883598" cy="461665"/>
          </a:xfrm>
          <a:prstGeom prst="rect">
            <a:avLst/>
          </a:prstGeom>
          <a:noFill/>
        </p:spPr>
        <p:txBody>
          <a:bodyPr wrap="none" rtlCol="0">
            <a:spAutoFit/>
          </a:bodyPr>
          <a:lstStyle/>
          <a:p>
            <a:r>
              <a:rPr lang="zh-CN" altLang="en-US" sz="2400" b="1">
                <a:solidFill>
                  <a:schemeClr val="accent6"/>
                </a:solidFill>
              </a:rPr>
              <a:t>数据一致性模型（</a:t>
            </a:r>
            <a:r>
              <a:rPr lang="en-US" altLang="zh-CN" sz="2400" b="1">
                <a:solidFill>
                  <a:schemeClr val="accent6"/>
                </a:solidFill>
              </a:rPr>
              <a:t>Consistency Model</a:t>
            </a:r>
            <a:r>
              <a:rPr lang="zh-CN" altLang="en-US" sz="2400" b="1">
                <a:solidFill>
                  <a:schemeClr val="accent6"/>
                </a:solidFill>
              </a:rPr>
              <a:t>）</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04048" y="1520098"/>
            <a:ext cx="5182935" cy="369332"/>
          </a:xfrm>
          <a:prstGeom prst="rect">
            <a:avLst/>
          </a:prstGeom>
        </p:spPr>
        <p:txBody>
          <a:bodyPr wrap="square">
            <a:spAutoFit/>
          </a:bodyPr>
          <a:lstStyle/>
          <a:p>
            <a:r>
              <a:rPr lang="zh-CN" altLang="en-US" dirty="0">
                <a:latin typeface="+mj-ea"/>
                <a:ea typeface="+mj-ea"/>
              </a:rPr>
              <a:t>为了实现这一目标，</a:t>
            </a:r>
            <a:r>
              <a:rPr lang="en-US" altLang="zh-CN" dirty="0">
                <a:latin typeface="+mj-ea"/>
                <a:ea typeface="+mj-ea"/>
              </a:rPr>
              <a:t>Swift</a:t>
            </a:r>
            <a:r>
              <a:rPr lang="zh-CN" altLang="en-US" dirty="0">
                <a:latin typeface="+mj-ea"/>
                <a:ea typeface="+mj-ea"/>
              </a:rPr>
              <a:t>采用</a:t>
            </a:r>
            <a:r>
              <a:rPr lang="en-US" altLang="zh-CN" dirty="0">
                <a:latin typeface="+mj-ea"/>
                <a:ea typeface="+mj-ea"/>
              </a:rPr>
              <a:t>Quorum</a:t>
            </a:r>
            <a:r>
              <a:rPr lang="zh-CN" altLang="en-US" dirty="0">
                <a:latin typeface="+mj-ea"/>
                <a:ea typeface="+mj-ea"/>
              </a:rPr>
              <a:t>仲裁协议</a:t>
            </a:r>
          </a:p>
        </p:txBody>
      </p:sp>
      <p:sp>
        <p:nvSpPr>
          <p:cNvPr id="3" name="矩形 2"/>
          <p:cNvSpPr/>
          <p:nvPr/>
        </p:nvSpPr>
        <p:spPr>
          <a:xfrm>
            <a:off x="361983" y="2129398"/>
            <a:ext cx="8615761" cy="1754326"/>
          </a:xfrm>
          <a:prstGeom prst="rect">
            <a:avLst/>
          </a:prstGeom>
        </p:spPr>
        <p:txBody>
          <a:bodyPr wrap="square">
            <a:spAutoFit/>
          </a:bodyPr>
          <a:lstStyle/>
          <a:p>
            <a:r>
              <a:rPr lang="en-US" altLang="zh-CN" dirty="0">
                <a:latin typeface="+mn-ea"/>
              </a:rPr>
              <a:t>N</a:t>
            </a:r>
            <a:r>
              <a:rPr lang="zh-CN" altLang="en-US" dirty="0">
                <a:latin typeface="+mn-ea"/>
              </a:rPr>
              <a:t>为数据的副本总数，</a:t>
            </a:r>
            <a:r>
              <a:rPr lang="en-US" altLang="zh-CN" dirty="0">
                <a:latin typeface="+mn-ea"/>
              </a:rPr>
              <a:t>W</a:t>
            </a:r>
            <a:r>
              <a:rPr lang="zh-CN" altLang="en-US" dirty="0">
                <a:latin typeface="+mn-ea"/>
              </a:rPr>
              <a:t>为写操作被确认接受的副本数量，</a:t>
            </a:r>
            <a:r>
              <a:rPr lang="en-US" altLang="zh-CN" dirty="0">
                <a:latin typeface="+mn-ea"/>
              </a:rPr>
              <a:t>R</a:t>
            </a:r>
            <a:r>
              <a:rPr lang="zh-CN" altLang="en-US" dirty="0">
                <a:latin typeface="+mn-ea"/>
              </a:rPr>
              <a:t>为读操作的副本</a:t>
            </a:r>
            <a:r>
              <a:rPr lang="zh-CN" altLang="en-US" dirty="0" smtClean="0">
                <a:latin typeface="+mn-ea"/>
              </a:rPr>
              <a:t>数量。</a:t>
            </a:r>
            <a:endParaRPr lang="en-US" altLang="zh-CN" dirty="0" smtClean="0">
              <a:latin typeface="+mn-ea"/>
            </a:endParaRPr>
          </a:p>
          <a:p>
            <a:endParaRPr lang="en-US" altLang="zh-CN" dirty="0" smtClean="0">
              <a:latin typeface="+mn-ea"/>
            </a:endParaRPr>
          </a:p>
          <a:p>
            <a:r>
              <a:rPr lang="zh-CN" altLang="en-US" b="1" dirty="0">
                <a:latin typeface="+mn-ea"/>
              </a:rPr>
              <a:t>强一致性：</a:t>
            </a:r>
            <a:r>
              <a:rPr lang="en-US" altLang="zh-CN" dirty="0">
                <a:latin typeface="+mn-ea"/>
              </a:rPr>
              <a:t>R+W &gt;N</a:t>
            </a:r>
            <a:r>
              <a:rPr lang="zh-CN" altLang="en-US" dirty="0">
                <a:latin typeface="+mn-ea"/>
              </a:rPr>
              <a:t>，以保证对副本的读写操作会产生交集，从而保证可以读取到最新</a:t>
            </a:r>
            <a:r>
              <a:rPr lang="zh-CN" altLang="en-US" dirty="0" smtClean="0">
                <a:latin typeface="+mn-ea"/>
              </a:rPr>
              <a:t>版本。</a:t>
            </a:r>
            <a:endParaRPr lang="en-US" altLang="zh-CN" dirty="0">
              <a:latin typeface="+mn-ea"/>
            </a:endParaRPr>
          </a:p>
          <a:p>
            <a:endParaRPr lang="en-US" altLang="zh-CN" dirty="0" smtClean="0">
              <a:latin typeface="+mn-ea"/>
            </a:endParaRPr>
          </a:p>
          <a:p>
            <a:r>
              <a:rPr lang="zh-CN" altLang="en-US" b="1" dirty="0">
                <a:latin typeface="+mn-ea"/>
              </a:rPr>
              <a:t>弱一致性：</a:t>
            </a:r>
            <a:r>
              <a:rPr lang="en-US" altLang="zh-CN" dirty="0">
                <a:latin typeface="+mn-ea"/>
              </a:rPr>
              <a:t>R+W&lt;=N</a:t>
            </a:r>
            <a:r>
              <a:rPr lang="zh-CN" altLang="en-US" dirty="0">
                <a:latin typeface="+mn-ea"/>
              </a:rPr>
              <a:t>，如果读写操作的副本集合不产生交集，就可能会读到脏</a:t>
            </a:r>
            <a:r>
              <a:rPr lang="zh-CN" altLang="en-US" dirty="0" smtClean="0">
                <a:latin typeface="+mn-ea"/>
              </a:rPr>
              <a:t>数据</a:t>
            </a:r>
            <a:endParaRPr lang="en-US" altLang="zh-CN" dirty="0">
              <a:latin typeface="+mn-ea"/>
            </a:endParaRPr>
          </a:p>
        </p:txBody>
      </p:sp>
    </p:spTree>
    <p:extLst>
      <p:ext uri="{BB962C8B-B14F-4D97-AF65-F5344CB8AC3E}">
        <p14:creationId xmlns:p14="http://schemas.microsoft.com/office/powerpoint/2010/main" val="271007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a:t>
            </a:fld>
            <a:endParaRPr lang="zh-CN" altLang="en-US" dirty="0"/>
          </a:p>
        </p:txBody>
      </p:sp>
      <p:sp>
        <p:nvSpPr>
          <p:cNvPr id="13" name="Rectangle 2_1"/>
          <p:cNvSpPr/>
          <p:nvPr/>
        </p:nvSpPr>
        <p:spPr>
          <a:xfrm>
            <a:off x="199435" y="96020"/>
            <a:ext cx="4244495"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8.1  OpenStack</a:t>
            </a:r>
            <a:r>
              <a:rPr lang="zh-CN" altLang="en-US" sz="2400" b="1" spc="225">
                <a:solidFill>
                  <a:schemeClr val="bg1"/>
                </a:solidFill>
                <a:latin typeface="微软雅黑" panose="020B0503020204020204" pitchFamily="34" charset="-122"/>
                <a:ea typeface="微软雅黑" panose="020B0503020204020204" pitchFamily="34" charset="-122"/>
              </a:rPr>
              <a:t>背景介绍</a:t>
            </a:r>
          </a:p>
        </p:txBody>
      </p:sp>
      <p:sp>
        <p:nvSpPr>
          <p:cNvPr id="14" name="TextBox 3_1"/>
          <p:cNvSpPr txBox="1"/>
          <p:nvPr/>
        </p:nvSpPr>
        <p:spPr>
          <a:xfrm>
            <a:off x="404049" y="808059"/>
            <a:ext cx="2768130" cy="461665"/>
          </a:xfrm>
          <a:prstGeom prst="rect">
            <a:avLst/>
          </a:prstGeom>
          <a:noFill/>
        </p:spPr>
        <p:txBody>
          <a:bodyPr wrap="none" rtlCol="0">
            <a:spAutoFit/>
          </a:bodyPr>
          <a:lstStyle/>
          <a:p>
            <a:r>
              <a:rPr lang="en-US" altLang="zh-CN" sz="2400" b="1">
                <a:solidFill>
                  <a:schemeClr val="accent6"/>
                </a:solidFill>
              </a:rPr>
              <a:t>OpenStack</a:t>
            </a:r>
            <a:r>
              <a:rPr lang="zh-CN" altLang="en-US" sz="2400" b="1">
                <a:solidFill>
                  <a:schemeClr val="accent6"/>
                </a:solidFill>
              </a:rPr>
              <a:t>是什么</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66505" y="2971601"/>
            <a:ext cx="2501900" cy="369332"/>
          </a:xfrm>
          <a:prstGeom prst="rect">
            <a:avLst/>
          </a:prstGeom>
          <a:solidFill>
            <a:schemeClr val="tx1">
              <a:lumMod val="75000"/>
              <a:lumOff val="25000"/>
            </a:schemeClr>
          </a:solidFill>
        </p:spPr>
        <p:txBody>
          <a:bodyPr wrap="square">
            <a:spAutoFit/>
          </a:bodyPr>
          <a:lstStyle/>
          <a:p>
            <a:pPr algn="ctr"/>
            <a:r>
              <a:rPr lang="zh-CN" altLang="en-US">
                <a:solidFill>
                  <a:schemeClr val="bg1"/>
                </a:solidFill>
              </a:rPr>
              <a:t>计算资源管理</a:t>
            </a:r>
          </a:p>
        </p:txBody>
      </p:sp>
      <p:sp>
        <p:nvSpPr>
          <p:cNvPr id="4" name="矩形 3"/>
          <p:cNvSpPr/>
          <p:nvPr/>
        </p:nvSpPr>
        <p:spPr>
          <a:xfrm>
            <a:off x="3219450" y="2971601"/>
            <a:ext cx="2501900" cy="369332"/>
          </a:xfrm>
          <a:prstGeom prst="rect">
            <a:avLst/>
          </a:prstGeom>
          <a:solidFill>
            <a:schemeClr val="tx1">
              <a:lumMod val="75000"/>
              <a:lumOff val="25000"/>
            </a:schemeClr>
          </a:solidFill>
        </p:spPr>
        <p:txBody>
          <a:bodyPr wrap="square">
            <a:spAutoFit/>
          </a:bodyPr>
          <a:lstStyle/>
          <a:p>
            <a:pPr algn="ctr"/>
            <a:r>
              <a:rPr lang="zh-CN" altLang="en-US">
                <a:solidFill>
                  <a:schemeClr val="bg1"/>
                </a:solidFill>
              </a:rPr>
              <a:t>存储资源管理</a:t>
            </a:r>
          </a:p>
        </p:txBody>
      </p:sp>
      <p:sp>
        <p:nvSpPr>
          <p:cNvPr id="5" name="矩形 4"/>
          <p:cNvSpPr/>
          <p:nvPr/>
        </p:nvSpPr>
        <p:spPr>
          <a:xfrm>
            <a:off x="6229350" y="2952235"/>
            <a:ext cx="2501900" cy="369332"/>
          </a:xfrm>
          <a:prstGeom prst="rect">
            <a:avLst/>
          </a:prstGeom>
          <a:solidFill>
            <a:schemeClr val="tx1">
              <a:lumMod val="75000"/>
              <a:lumOff val="25000"/>
            </a:schemeClr>
          </a:solidFill>
        </p:spPr>
        <p:txBody>
          <a:bodyPr wrap="square">
            <a:spAutoFit/>
          </a:bodyPr>
          <a:lstStyle/>
          <a:p>
            <a:pPr algn="ctr"/>
            <a:r>
              <a:rPr lang="zh-CN" altLang="en-US">
                <a:solidFill>
                  <a:schemeClr val="bg1"/>
                </a:solidFill>
              </a:rPr>
              <a:t>网络资源管理</a:t>
            </a:r>
          </a:p>
        </p:txBody>
      </p:sp>
      <p:pic>
        <p:nvPicPr>
          <p:cNvPr id="10" name="Picture 14" descr="C:\Users\Administrator\Desktop\tu\pngicon-13\png-1282.png"/>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829338" y="160977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C:\Users\Administrator\Desktop\tu\pngicon-13\png-1277.png"/>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695470" y="160977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Users\Administrator\Desktop\tu\pngicon-13\png-1256.png"/>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63207" y="160977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4049" y="3216241"/>
            <a:ext cx="2627338" cy="3367397"/>
          </a:xfrm>
          <a:prstGeom prst="rect">
            <a:avLst/>
          </a:prstGeom>
        </p:spPr>
        <p:txBody>
          <a:bodyPr wrap="square">
            <a:spAutoFit/>
          </a:bodyPr>
          <a:lstStyle/>
          <a:p>
            <a:pPr>
              <a:lnSpc>
                <a:spcPct val="150000"/>
              </a:lnSpc>
            </a:pPr>
            <a:r>
              <a:rPr lang="en-US" altLang="zh-CN" dirty="0">
                <a:solidFill>
                  <a:schemeClr val="tx1">
                    <a:lumMod val="75000"/>
                    <a:lumOff val="25000"/>
                  </a:schemeClr>
                </a:solidFill>
              </a:rPr>
              <a:t>OpenStack</a:t>
            </a:r>
            <a:r>
              <a:rPr lang="zh-CN" altLang="en-US" dirty="0">
                <a:solidFill>
                  <a:schemeClr val="tx1">
                    <a:lumMod val="75000"/>
                    <a:lumOff val="25000"/>
                  </a:schemeClr>
                </a:solidFill>
              </a:rPr>
              <a:t>可以规划并管理大量虚拟机，从而允许企业或服务提供商按需提供计算</a:t>
            </a:r>
            <a:r>
              <a:rPr lang="zh-CN" altLang="en-US" dirty="0" smtClean="0">
                <a:solidFill>
                  <a:schemeClr val="tx1">
                    <a:lumMod val="75000"/>
                    <a:lumOff val="25000"/>
                  </a:schemeClr>
                </a:solidFill>
              </a:rPr>
              <a:t>资源。</a:t>
            </a:r>
            <a:r>
              <a:rPr lang="zh-CN" altLang="en-US" dirty="0">
                <a:latin typeface="+mj-ea"/>
              </a:rPr>
              <a:t>开发者可以通过</a:t>
            </a:r>
            <a:r>
              <a:rPr lang="en-US" altLang="zh-CN" dirty="0">
                <a:latin typeface="+mj-ea"/>
              </a:rPr>
              <a:t>API</a:t>
            </a:r>
            <a:r>
              <a:rPr lang="zh-CN" altLang="en-US" dirty="0">
                <a:latin typeface="+mj-ea"/>
              </a:rPr>
              <a:t>访问计算资源和创建云应用，管理员可和用户可以通过</a:t>
            </a:r>
            <a:r>
              <a:rPr lang="en-US" altLang="zh-CN" dirty="0">
                <a:latin typeface="+mj-ea"/>
              </a:rPr>
              <a:t>web</a:t>
            </a:r>
            <a:r>
              <a:rPr lang="zh-CN" altLang="en-US" dirty="0">
                <a:latin typeface="+mj-ea"/>
              </a:rPr>
              <a:t>访问资源</a:t>
            </a:r>
            <a:r>
              <a:rPr lang="zh-CN" altLang="en-US" dirty="0" smtClean="0">
                <a:latin typeface="+mj-ea"/>
              </a:rPr>
              <a:t>。</a:t>
            </a:r>
            <a:endParaRPr lang="en-US" altLang="zh-CN" dirty="0">
              <a:latin typeface="+mj-ea"/>
            </a:endParaRPr>
          </a:p>
        </p:txBody>
      </p:sp>
      <p:sp>
        <p:nvSpPr>
          <p:cNvPr id="7" name="矩形 6"/>
          <p:cNvSpPr/>
          <p:nvPr/>
        </p:nvSpPr>
        <p:spPr>
          <a:xfrm>
            <a:off x="3272927" y="3340933"/>
            <a:ext cx="2627888" cy="1338828"/>
          </a:xfrm>
          <a:prstGeom prst="rect">
            <a:avLst/>
          </a:prstGeom>
        </p:spPr>
        <p:txBody>
          <a:bodyPr wrap="square">
            <a:spAutoFit/>
          </a:bodyPr>
          <a:lstStyle/>
          <a:p>
            <a:pPr>
              <a:lnSpc>
                <a:spcPct val="150000"/>
              </a:lnSpc>
            </a:pPr>
            <a:r>
              <a:rPr lang="en-US" altLang="zh-CN">
                <a:solidFill>
                  <a:schemeClr val="tx1">
                    <a:lumMod val="75000"/>
                    <a:lumOff val="25000"/>
                  </a:schemeClr>
                </a:solidFill>
              </a:rPr>
              <a:t>OpenStack</a:t>
            </a:r>
            <a:r>
              <a:rPr lang="zh-CN" altLang="en-US">
                <a:solidFill>
                  <a:schemeClr val="tx1">
                    <a:lumMod val="75000"/>
                    <a:lumOff val="25000"/>
                  </a:schemeClr>
                </a:solidFill>
              </a:rPr>
              <a:t>可以为云服务或云应用提供所需的对象及块存储资源</a:t>
            </a:r>
          </a:p>
        </p:txBody>
      </p:sp>
      <p:sp>
        <p:nvSpPr>
          <p:cNvPr id="8" name="矩形 7"/>
          <p:cNvSpPr/>
          <p:nvPr/>
        </p:nvSpPr>
        <p:spPr>
          <a:xfrm>
            <a:off x="6229350" y="3340933"/>
            <a:ext cx="2588896" cy="2585323"/>
          </a:xfrm>
          <a:prstGeom prst="rect">
            <a:avLst/>
          </a:prstGeom>
        </p:spPr>
        <p:txBody>
          <a:bodyPr wrap="square">
            <a:spAutoFit/>
          </a:bodyPr>
          <a:lstStyle/>
          <a:p>
            <a:pPr>
              <a:lnSpc>
                <a:spcPct val="150000"/>
              </a:lnSpc>
            </a:pPr>
            <a:r>
              <a:rPr lang="en-US" altLang="zh-CN">
                <a:solidFill>
                  <a:schemeClr val="tx1">
                    <a:lumMod val="75000"/>
                    <a:lumOff val="25000"/>
                  </a:schemeClr>
                </a:solidFill>
              </a:rPr>
              <a:t>IP</a:t>
            </a:r>
            <a:r>
              <a:rPr lang="zh-CN" altLang="en-US">
                <a:solidFill>
                  <a:schemeClr val="tx1">
                    <a:lumMod val="75000"/>
                    <a:lumOff val="25000"/>
                  </a:schemeClr>
                </a:solidFill>
              </a:rPr>
              <a:t>地址的数量、路由配置、安全规则将爆炸式增长；传统的网络管理技术无法真正高扩展、高自动化地管理下一代网络</a:t>
            </a:r>
          </a:p>
        </p:txBody>
      </p:sp>
      <p:sp>
        <p:nvSpPr>
          <p:cNvPr id="9" name="圆角矩形 8"/>
          <p:cNvSpPr/>
          <p:nvPr/>
        </p:nvSpPr>
        <p:spPr>
          <a:xfrm>
            <a:off x="366505" y="1358900"/>
            <a:ext cx="2501900" cy="4567356"/>
          </a:xfrm>
          <a:prstGeom prst="roundRect">
            <a:avLst>
              <a:gd name="adj" fmla="val 6007"/>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3231014" y="1358900"/>
            <a:ext cx="2501900" cy="4567356"/>
          </a:xfrm>
          <a:prstGeom prst="roundRect">
            <a:avLst>
              <a:gd name="adj" fmla="val 6007"/>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229350" y="1358900"/>
            <a:ext cx="2501900" cy="4567356"/>
          </a:xfrm>
          <a:prstGeom prst="roundRect">
            <a:avLst>
              <a:gd name="adj" fmla="val 6007"/>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815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60</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5883598" cy="461665"/>
          </a:xfrm>
          <a:prstGeom prst="rect">
            <a:avLst/>
          </a:prstGeom>
          <a:noFill/>
        </p:spPr>
        <p:txBody>
          <a:bodyPr wrap="none" rtlCol="0">
            <a:spAutoFit/>
          </a:bodyPr>
          <a:lstStyle/>
          <a:p>
            <a:r>
              <a:rPr lang="zh-CN" altLang="en-US" sz="2400" b="1">
                <a:solidFill>
                  <a:schemeClr val="accent6"/>
                </a:solidFill>
              </a:rPr>
              <a:t>数据一致性模型（</a:t>
            </a:r>
            <a:r>
              <a:rPr lang="en-US" altLang="zh-CN" sz="2400" b="1">
                <a:solidFill>
                  <a:schemeClr val="accent6"/>
                </a:solidFill>
              </a:rPr>
              <a:t>Consistency Model</a:t>
            </a:r>
            <a:r>
              <a:rPr lang="zh-CN" altLang="en-US" sz="2400" b="1">
                <a:solidFill>
                  <a:schemeClr val="accent6"/>
                </a:solidFill>
              </a:rPr>
              <a:t>）</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54050" y="1675836"/>
            <a:ext cx="1943100" cy="698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写操作</a:t>
            </a:r>
          </a:p>
        </p:txBody>
      </p:sp>
      <p:sp>
        <p:nvSpPr>
          <p:cNvPr id="8" name="矩形 7"/>
          <p:cNvSpPr/>
          <p:nvPr/>
        </p:nvSpPr>
        <p:spPr>
          <a:xfrm>
            <a:off x="6121400" y="1675836"/>
            <a:ext cx="1943100" cy="698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t>读操作</a:t>
            </a:r>
            <a:endParaRPr lang="zh-CN" altLang="en-US" sz="2000"/>
          </a:p>
        </p:txBody>
      </p:sp>
      <p:cxnSp>
        <p:nvCxnSpPr>
          <p:cNvPr id="6" name="直接箭头连接符 5"/>
          <p:cNvCxnSpPr/>
          <p:nvPr/>
        </p:nvCxnSpPr>
        <p:spPr>
          <a:xfrm>
            <a:off x="1625600" y="2374336"/>
            <a:ext cx="0" cy="247706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622624" y="2374336"/>
            <a:ext cx="3341258" cy="247706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3" idx="2"/>
          </p:cNvCxnSpPr>
          <p:nvPr/>
        </p:nvCxnSpPr>
        <p:spPr>
          <a:xfrm>
            <a:off x="1625600" y="2374336"/>
            <a:ext cx="6264376" cy="2477064"/>
          </a:xfrm>
          <a:prstGeom prst="straightConnector1">
            <a:avLst/>
          </a:prstGeom>
          <a:ln>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8" idx="2"/>
          </p:cNvCxnSpPr>
          <p:nvPr/>
        </p:nvCxnSpPr>
        <p:spPr>
          <a:xfrm flipH="1" flipV="1">
            <a:off x="7092950" y="2374336"/>
            <a:ext cx="757373" cy="247706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8" idx="2"/>
          </p:cNvCxnSpPr>
          <p:nvPr/>
        </p:nvCxnSpPr>
        <p:spPr>
          <a:xfrm flipV="1">
            <a:off x="4913350" y="2374336"/>
            <a:ext cx="2179600" cy="247706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130002" y="4902200"/>
            <a:ext cx="985243" cy="9852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v2</a:t>
            </a:r>
            <a:endParaRPr lang="zh-CN" altLang="en-US" sz="2400" b="1"/>
          </a:p>
        </p:txBody>
      </p:sp>
      <p:sp>
        <p:nvSpPr>
          <p:cNvPr id="36" name="椭圆 35"/>
          <p:cNvSpPr/>
          <p:nvPr/>
        </p:nvSpPr>
        <p:spPr>
          <a:xfrm>
            <a:off x="4420728" y="4902200"/>
            <a:ext cx="985243" cy="9852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v2</a:t>
            </a:r>
            <a:endParaRPr lang="zh-CN" altLang="en-US" sz="2400" b="1"/>
          </a:p>
        </p:txBody>
      </p:sp>
      <p:sp>
        <p:nvSpPr>
          <p:cNvPr id="37" name="椭圆 36"/>
          <p:cNvSpPr/>
          <p:nvPr/>
        </p:nvSpPr>
        <p:spPr>
          <a:xfrm>
            <a:off x="7397354" y="4902200"/>
            <a:ext cx="985243" cy="9852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v1</a:t>
            </a:r>
            <a:endParaRPr lang="zh-CN" altLang="en-US" sz="2400" b="1"/>
          </a:p>
        </p:txBody>
      </p:sp>
      <p:sp>
        <p:nvSpPr>
          <p:cNvPr id="4" name="椭圆 3"/>
          <p:cNvSpPr/>
          <p:nvPr/>
        </p:nvSpPr>
        <p:spPr>
          <a:xfrm>
            <a:off x="1231900" y="3098800"/>
            <a:ext cx="800100" cy="8001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Y</a:t>
            </a:r>
            <a:endParaRPr lang="zh-CN" altLang="en-US" sz="2400" b="1"/>
          </a:p>
        </p:txBody>
      </p:sp>
      <p:sp>
        <p:nvSpPr>
          <p:cNvPr id="10" name="椭圆 9"/>
          <p:cNvSpPr/>
          <p:nvPr/>
        </p:nvSpPr>
        <p:spPr>
          <a:xfrm>
            <a:off x="2700735" y="3098800"/>
            <a:ext cx="800100" cy="8001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Y</a:t>
            </a:r>
            <a:endParaRPr lang="zh-CN" altLang="en-US" sz="2400" b="1"/>
          </a:p>
        </p:txBody>
      </p:sp>
      <p:sp>
        <p:nvSpPr>
          <p:cNvPr id="11" name="椭圆 10"/>
          <p:cNvSpPr/>
          <p:nvPr/>
        </p:nvSpPr>
        <p:spPr>
          <a:xfrm>
            <a:off x="4163782" y="3098800"/>
            <a:ext cx="800100" cy="8001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N</a:t>
            </a:r>
            <a:endParaRPr lang="zh-CN" altLang="en-US" sz="2400" b="1"/>
          </a:p>
        </p:txBody>
      </p:sp>
      <p:sp>
        <p:nvSpPr>
          <p:cNvPr id="12" name="椭圆 11"/>
          <p:cNvSpPr/>
          <p:nvPr/>
        </p:nvSpPr>
        <p:spPr>
          <a:xfrm>
            <a:off x="5626829" y="3098800"/>
            <a:ext cx="800100" cy="8001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Y</a:t>
            </a:r>
            <a:endParaRPr lang="zh-CN" altLang="en-US" sz="2400" b="1"/>
          </a:p>
        </p:txBody>
      </p:sp>
      <p:sp>
        <p:nvSpPr>
          <p:cNvPr id="16" name="椭圆 15"/>
          <p:cNvSpPr/>
          <p:nvPr/>
        </p:nvSpPr>
        <p:spPr>
          <a:xfrm>
            <a:off x="7089876" y="3098800"/>
            <a:ext cx="800100" cy="8001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t>？</a:t>
            </a:r>
            <a:endParaRPr lang="zh-CN" altLang="en-US" sz="2400" b="1"/>
          </a:p>
        </p:txBody>
      </p:sp>
    </p:spTree>
    <p:extLst>
      <p:ext uri="{BB962C8B-B14F-4D97-AF65-F5344CB8AC3E}">
        <p14:creationId xmlns:p14="http://schemas.microsoft.com/office/powerpoint/2010/main" val="316681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61</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5344989" cy="461665"/>
          </a:xfrm>
          <a:prstGeom prst="rect">
            <a:avLst/>
          </a:prstGeom>
          <a:noFill/>
        </p:spPr>
        <p:txBody>
          <a:bodyPr wrap="none" rtlCol="0">
            <a:spAutoFit/>
          </a:bodyPr>
          <a:lstStyle/>
          <a:p>
            <a:r>
              <a:rPr lang="zh-CN" altLang="en-US" sz="2400" b="1">
                <a:solidFill>
                  <a:schemeClr val="accent6"/>
                </a:solidFill>
              </a:rPr>
              <a:t>一致性散列（</a:t>
            </a:r>
            <a:r>
              <a:rPr lang="en-US" altLang="zh-CN" sz="2400" b="1">
                <a:solidFill>
                  <a:schemeClr val="accent6"/>
                </a:solidFill>
              </a:rPr>
              <a:t>Consistent Hashing</a:t>
            </a:r>
            <a:r>
              <a:rPr lang="zh-CN" altLang="en-US" sz="2400" b="1">
                <a:solidFill>
                  <a:schemeClr val="accent6"/>
                </a:solidFill>
              </a:rPr>
              <a:t>）</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 name="组合 7"/>
          <p:cNvGrpSpPr/>
          <p:nvPr/>
        </p:nvGrpSpPr>
        <p:grpSpPr>
          <a:xfrm>
            <a:off x="358775" y="1453896"/>
            <a:ext cx="6864558" cy="4284802"/>
            <a:chOff x="953113" y="1453896"/>
            <a:chExt cx="6864558" cy="4284802"/>
          </a:xfrm>
        </p:grpSpPr>
        <p:sp>
          <p:nvSpPr>
            <p:cNvPr id="4" name="椭圆 3"/>
            <p:cNvSpPr/>
            <p:nvPr/>
          </p:nvSpPr>
          <p:spPr>
            <a:xfrm>
              <a:off x="3337560" y="3041878"/>
              <a:ext cx="2468880" cy="2468880"/>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365371" y="2835249"/>
              <a:ext cx="413258" cy="413258"/>
            </a:xfrm>
            <a:prstGeom prst="ellipse">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P0</a:t>
              </a:r>
              <a:endParaRPr lang="zh-CN" altLang="en-US" sz="1600">
                <a:solidFill>
                  <a:schemeClr val="tx1">
                    <a:lumMod val="75000"/>
                    <a:lumOff val="25000"/>
                  </a:schemeClr>
                </a:solidFill>
              </a:endParaRPr>
            </a:p>
          </p:txBody>
        </p:sp>
        <p:sp>
          <p:nvSpPr>
            <p:cNvPr id="10" name="椭圆 9"/>
            <p:cNvSpPr/>
            <p:nvPr/>
          </p:nvSpPr>
          <p:spPr>
            <a:xfrm>
              <a:off x="3469085" y="3274643"/>
              <a:ext cx="413258" cy="413258"/>
            </a:xfrm>
            <a:prstGeom prst="ellipse">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P1</a:t>
              </a:r>
              <a:endParaRPr lang="zh-CN" altLang="en-US" sz="1600">
                <a:solidFill>
                  <a:schemeClr val="tx1">
                    <a:lumMod val="75000"/>
                    <a:lumOff val="25000"/>
                  </a:schemeClr>
                </a:solidFill>
              </a:endParaRPr>
            </a:p>
          </p:txBody>
        </p:sp>
        <p:sp>
          <p:nvSpPr>
            <p:cNvPr id="11" name="椭圆 10"/>
            <p:cNvSpPr/>
            <p:nvPr/>
          </p:nvSpPr>
          <p:spPr>
            <a:xfrm>
              <a:off x="3130931" y="4069689"/>
              <a:ext cx="413258" cy="413258"/>
            </a:xfrm>
            <a:prstGeom prst="ellipse">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P2</a:t>
              </a:r>
              <a:endParaRPr lang="zh-CN" altLang="en-US" sz="1600">
                <a:solidFill>
                  <a:schemeClr val="tx1">
                    <a:lumMod val="75000"/>
                    <a:lumOff val="25000"/>
                  </a:schemeClr>
                </a:solidFill>
              </a:endParaRPr>
            </a:p>
          </p:txBody>
        </p:sp>
        <p:sp>
          <p:nvSpPr>
            <p:cNvPr id="12" name="椭圆 11"/>
            <p:cNvSpPr/>
            <p:nvPr/>
          </p:nvSpPr>
          <p:spPr>
            <a:xfrm>
              <a:off x="3469085" y="4939614"/>
              <a:ext cx="413258" cy="413258"/>
            </a:xfrm>
            <a:prstGeom prst="ellipse">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P3</a:t>
              </a:r>
              <a:endParaRPr lang="zh-CN" altLang="en-US" sz="1600">
                <a:solidFill>
                  <a:schemeClr val="tx1">
                    <a:lumMod val="75000"/>
                    <a:lumOff val="25000"/>
                  </a:schemeClr>
                </a:solidFill>
              </a:endParaRPr>
            </a:p>
          </p:txBody>
        </p:sp>
        <p:sp>
          <p:nvSpPr>
            <p:cNvPr id="16" name="椭圆 15"/>
            <p:cNvSpPr/>
            <p:nvPr/>
          </p:nvSpPr>
          <p:spPr>
            <a:xfrm>
              <a:off x="4365371" y="5325440"/>
              <a:ext cx="413258" cy="413258"/>
            </a:xfrm>
            <a:prstGeom prst="ellipse">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P4</a:t>
              </a:r>
              <a:endParaRPr lang="zh-CN" altLang="en-US" sz="1600">
                <a:solidFill>
                  <a:schemeClr val="tx1">
                    <a:lumMod val="75000"/>
                    <a:lumOff val="25000"/>
                  </a:schemeClr>
                </a:solidFill>
              </a:endParaRPr>
            </a:p>
          </p:txBody>
        </p:sp>
        <p:sp>
          <p:nvSpPr>
            <p:cNvPr id="17" name="椭圆 16"/>
            <p:cNvSpPr/>
            <p:nvPr/>
          </p:nvSpPr>
          <p:spPr>
            <a:xfrm>
              <a:off x="5153438" y="5004841"/>
              <a:ext cx="413258" cy="413258"/>
            </a:xfrm>
            <a:prstGeom prst="ellipse">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P5</a:t>
              </a:r>
              <a:endParaRPr lang="zh-CN" altLang="en-US" sz="1600">
                <a:solidFill>
                  <a:schemeClr val="tx1">
                    <a:lumMod val="75000"/>
                    <a:lumOff val="25000"/>
                  </a:schemeClr>
                </a:solidFill>
              </a:endParaRPr>
            </a:p>
          </p:txBody>
        </p:sp>
        <p:sp>
          <p:nvSpPr>
            <p:cNvPr id="18" name="椭圆 17"/>
            <p:cNvSpPr/>
            <p:nvPr/>
          </p:nvSpPr>
          <p:spPr>
            <a:xfrm>
              <a:off x="5599811" y="4069689"/>
              <a:ext cx="413258" cy="413258"/>
            </a:xfrm>
            <a:prstGeom prst="ellipse">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P6</a:t>
              </a:r>
              <a:endParaRPr lang="zh-CN" altLang="en-US" sz="1600">
                <a:solidFill>
                  <a:schemeClr val="tx1">
                    <a:lumMod val="75000"/>
                    <a:lumOff val="25000"/>
                  </a:schemeClr>
                </a:solidFill>
              </a:endParaRPr>
            </a:p>
          </p:txBody>
        </p:sp>
        <p:sp>
          <p:nvSpPr>
            <p:cNvPr id="19" name="椭圆 18"/>
            <p:cNvSpPr/>
            <p:nvPr/>
          </p:nvSpPr>
          <p:spPr>
            <a:xfrm>
              <a:off x="5272311" y="3274643"/>
              <a:ext cx="413258" cy="413258"/>
            </a:xfrm>
            <a:prstGeom prst="ellipse">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P7</a:t>
              </a:r>
              <a:endParaRPr lang="zh-CN" altLang="en-US" sz="1600">
                <a:solidFill>
                  <a:schemeClr val="tx1">
                    <a:lumMod val="75000"/>
                    <a:lumOff val="25000"/>
                  </a:schemeClr>
                </a:solidFill>
              </a:endParaRPr>
            </a:p>
          </p:txBody>
        </p:sp>
        <p:sp>
          <p:nvSpPr>
            <p:cNvPr id="6" name="文本框 5"/>
            <p:cNvSpPr txBox="1"/>
            <p:nvPr/>
          </p:nvSpPr>
          <p:spPr>
            <a:xfrm>
              <a:off x="3596143" y="4075764"/>
              <a:ext cx="2074607" cy="338554"/>
            </a:xfrm>
            <a:prstGeom prst="rect">
              <a:avLst/>
            </a:prstGeom>
            <a:noFill/>
          </p:spPr>
          <p:txBody>
            <a:bodyPr wrap="none" rtlCol="0">
              <a:spAutoFit/>
            </a:bodyPr>
            <a:lstStyle/>
            <a:p>
              <a:r>
                <a:rPr lang="zh-CN" altLang="en-US" sz="1600">
                  <a:solidFill>
                    <a:schemeClr val="tx1">
                      <a:lumMod val="75000"/>
                      <a:lumOff val="25000"/>
                    </a:schemeClr>
                  </a:solidFill>
                </a:rPr>
                <a:t>散</a:t>
              </a:r>
              <a:r>
                <a:rPr lang="zh-CN" altLang="en-US" sz="1600" smtClean="0">
                  <a:solidFill>
                    <a:schemeClr val="tx1">
                      <a:lumMod val="75000"/>
                      <a:lumOff val="25000"/>
                    </a:schemeClr>
                  </a:solidFill>
                </a:rPr>
                <a:t>列空间（</a:t>
              </a:r>
              <a:r>
                <a:rPr lang="en-US" altLang="zh-CN" sz="1600" smtClean="0">
                  <a:solidFill>
                    <a:schemeClr val="tx1">
                      <a:lumMod val="75000"/>
                      <a:lumOff val="25000"/>
                    </a:schemeClr>
                  </a:solidFill>
                </a:rPr>
                <a:t>0,2</a:t>
              </a:r>
              <a:r>
                <a:rPr lang="en-US" altLang="zh-CN" sz="1600" baseline="30000" smtClean="0">
                  <a:solidFill>
                    <a:schemeClr val="tx1">
                      <a:lumMod val="75000"/>
                      <a:lumOff val="25000"/>
                    </a:schemeClr>
                  </a:solidFill>
                </a:rPr>
                <a:t>32</a:t>
              </a:r>
              <a:r>
                <a:rPr lang="en-US" altLang="zh-CN" sz="1600" smtClean="0">
                  <a:solidFill>
                    <a:schemeClr val="tx1">
                      <a:lumMod val="75000"/>
                      <a:lumOff val="25000"/>
                    </a:schemeClr>
                  </a:solidFill>
                </a:rPr>
                <a:t>-1</a:t>
              </a:r>
              <a:r>
                <a:rPr lang="zh-CN" altLang="en-US" sz="1600" smtClean="0">
                  <a:solidFill>
                    <a:schemeClr val="tx1">
                      <a:lumMod val="75000"/>
                      <a:lumOff val="25000"/>
                    </a:schemeClr>
                  </a:solidFill>
                </a:rPr>
                <a:t>）</a:t>
              </a:r>
              <a:endParaRPr lang="zh-CN" altLang="en-US" sz="1600">
                <a:solidFill>
                  <a:schemeClr val="tx1">
                    <a:lumMod val="75000"/>
                    <a:lumOff val="25000"/>
                  </a:schemeClr>
                </a:solidFill>
              </a:endParaRPr>
            </a:p>
          </p:txBody>
        </p:sp>
        <p:sp>
          <p:nvSpPr>
            <p:cNvPr id="20" name="文本框 19"/>
            <p:cNvSpPr txBox="1"/>
            <p:nvPr/>
          </p:nvSpPr>
          <p:spPr>
            <a:xfrm>
              <a:off x="3886995" y="4414318"/>
              <a:ext cx="1385316" cy="338554"/>
            </a:xfrm>
            <a:prstGeom prst="rect">
              <a:avLst/>
            </a:prstGeom>
            <a:noFill/>
          </p:spPr>
          <p:txBody>
            <a:bodyPr wrap="none" rtlCol="0">
              <a:spAutoFit/>
            </a:bodyPr>
            <a:lstStyle/>
            <a:p>
              <a:r>
                <a:rPr lang="zh-CN" altLang="en-US" sz="1600" smtClean="0">
                  <a:solidFill>
                    <a:schemeClr val="tx1">
                      <a:lumMod val="75000"/>
                      <a:lumOff val="25000"/>
                    </a:schemeClr>
                  </a:solidFill>
                </a:rPr>
                <a:t>位移量</a:t>
              </a:r>
              <a:r>
                <a:rPr lang="en-US" altLang="zh-CN" sz="1600" smtClean="0">
                  <a:solidFill>
                    <a:schemeClr val="tx1">
                      <a:lumMod val="75000"/>
                      <a:lumOff val="25000"/>
                    </a:schemeClr>
                  </a:solidFill>
                </a:rPr>
                <a:t>m=29</a:t>
              </a:r>
              <a:endParaRPr lang="zh-CN" altLang="en-US" sz="1600">
                <a:solidFill>
                  <a:schemeClr val="tx1">
                    <a:lumMod val="75000"/>
                    <a:lumOff val="25000"/>
                  </a:schemeClr>
                </a:solidFill>
              </a:endParaRPr>
            </a:p>
          </p:txBody>
        </p:sp>
        <p:sp>
          <p:nvSpPr>
            <p:cNvPr id="7" name="矩形 6"/>
            <p:cNvSpPr/>
            <p:nvPr/>
          </p:nvSpPr>
          <p:spPr>
            <a:xfrm>
              <a:off x="2246093" y="2650583"/>
              <a:ext cx="1350050" cy="369332"/>
            </a:xfrm>
            <a:prstGeom prst="rect">
              <a:avLst/>
            </a:prstGeom>
          </p:spPr>
          <p:txBody>
            <a:bodyPr wrap="none">
              <a:spAutoFit/>
            </a:bodyPr>
            <a:lstStyle/>
            <a:p>
              <a:r>
                <a:rPr lang="zh-CN" altLang="en-US">
                  <a:solidFill>
                    <a:schemeClr val="tx1">
                      <a:lumMod val="75000"/>
                      <a:lumOff val="25000"/>
                    </a:schemeClr>
                  </a:solidFill>
                </a:rPr>
                <a:t>（</a:t>
              </a:r>
              <a:r>
                <a:rPr lang="en-US" altLang="zh-CN" smtClean="0">
                  <a:solidFill>
                    <a:schemeClr val="tx1">
                      <a:lumMod val="75000"/>
                      <a:lumOff val="25000"/>
                    </a:schemeClr>
                  </a:solidFill>
                </a:rPr>
                <a:t>0,2</a:t>
              </a:r>
              <a:r>
                <a:rPr lang="en-US" altLang="zh-CN" baseline="30000" smtClean="0">
                  <a:solidFill>
                    <a:schemeClr val="tx1">
                      <a:lumMod val="75000"/>
                      <a:lumOff val="25000"/>
                    </a:schemeClr>
                  </a:solidFill>
                </a:rPr>
                <a:t>m</a:t>
              </a:r>
              <a:r>
                <a:rPr lang="en-US" altLang="zh-CN" smtClean="0">
                  <a:solidFill>
                    <a:schemeClr val="tx1">
                      <a:lumMod val="75000"/>
                      <a:lumOff val="25000"/>
                    </a:schemeClr>
                  </a:solidFill>
                </a:rPr>
                <a:t>-1</a:t>
              </a:r>
              <a:r>
                <a:rPr lang="zh-CN" altLang="en-US">
                  <a:solidFill>
                    <a:schemeClr val="tx1">
                      <a:lumMod val="75000"/>
                      <a:lumOff val="25000"/>
                    </a:schemeClr>
                  </a:solidFill>
                </a:rPr>
                <a:t>）</a:t>
              </a:r>
            </a:p>
          </p:txBody>
        </p:sp>
        <p:sp>
          <p:nvSpPr>
            <p:cNvPr id="21" name="矩形 20"/>
            <p:cNvSpPr/>
            <p:nvPr/>
          </p:nvSpPr>
          <p:spPr>
            <a:xfrm>
              <a:off x="953113" y="3586242"/>
              <a:ext cx="1697901" cy="369332"/>
            </a:xfrm>
            <a:prstGeom prst="rect">
              <a:avLst/>
            </a:prstGeom>
          </p:spPr>
          <p:txBody>
            <a:bodyPr wrap="none">
              <a:spAutoFit/>
            </a:bodyPr>
            <a:lstStyle/>
            <a:p>
              <a:r>
                <a:rPr lang="zh-CN" altLang="en-US" smtClean="0">
                  <a:solidFill>
                    <a:schemeClr val="tx1">
                      <a:lumMod val="75000"/>
                      <a:lumOff val="25000"/>
                    </a:schemeClr>
                  </a:solidFill>
                </a:rPr>
                <a:t>（</a:t>
              </a:r>
              <a:r>
                <a:rPr lang="en-US" altLang="zh-CN" smtClean="0">
                  <a:solidFill>
                    <a:schemeClr val="tx1">
                      <a:lumMod val="75000"/>
                      <a:lumOff val="25000"/>
                    </a:schemeClr>
                  </a:solidFill>
                </a:rPr>
                <a:t>2</a:t>
              </a:r>
              <a:r>
                <a:rPr lang="en-US" altLang="zh-CN" baseline="30000" smtClean="0">
                  <a:solidFill>
                    <a:schemeClr val="tx1">
                      <a:lumMod val="75000"/>
                      <a:lumOff val="25000"/>
                    </a:schemeClr>
                  </a:solidFill>
                </a:rPr>
                <a:t>m</a:t>
              </a:r>
              <a:r>
                <a:rPr lang="en-US" altLang="zh-CN" smtClean="0">
                  <a:solidFill>
                    <a:schemeClr val="tx1">
                      <a:lumMod val="75000"/>
                      <a:lumOff val="25000"/>
                    </a:schemeClr>
                  </a:solidFill>
                </a:rPr>
                <a:t>,2</a:t>
              </a:r>
              <a:r>
                <a:rPr lang="en-US" altLang="zh-CN" baseline="30000" smtClean="0">
                  <a:solidFill>
                    <a:schemeClr val="tx1">
                      <a:lumMod val="75000"/>
                      <a:lumOff val="25000"/>
                    </a:schemeClr>
                  </a:solidFill>
                </a:rPr>
                <a:t>m+1</a:t>
              </a:r>
              <a:r>
                <a:rPr lang="en-US" altLang="zh-CN" smtClean="0">
                  <a:solidFill>
                    <a:schemeClr val="tx1">
                      <a:lumMod val="75000"/>
                      <a:lumOff val="25000"/>
                    </a:schemeClr>
                  </a:solidFill>
                </a:rPr>
                <a:t>-1</a:t>
              </a:r>
              <a:r>
                <a:rPr lang="zh-CN" altLang="en-US">
                  <a:solidFill>
                    <a:schemeClr val="tx1">
                      <a:lumMod val="75000"/>
                      <a:lumOff val="25000"/>
                    </a:schemeClr>
                  </a:solidFill>
                </a:rPr>
                <a:t>）</a:t>
              </a:r>
            </a:p>
          </p:txBody>
        </p:sp>
        <p:cxnSp>
          <p:nvCxnSpPr>
            <p:cNvPr id="9" name="直接箭头连接符 8"/>
            <p:cNvCxnSpPr>
              <a:stCxn id="21" idx="3"/>
            </p:cNvCxnSpPr>
            <p:nvPr/>
          </p:nvCxnSpPr>
          <p:spPr>
            <a:xfrm>
              <a:off x="2651014" y="3770908"/>
              <a:ext cx="686546" cy="18466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任意多边形 21"/>
            <p:cNvSpPr/>
            <p:nvPr/>
          </p:nvSpPr>
          <p:spPr>
            <a:xfrm>
              <a:off x="3319272" y="3145536"/>
              <a:ext cx="356616" cy="795528"/>
            </a:xfrm>
            <a:custGeom>
              <a:avLst/>
              <a:gdLst>
                <a:gd name="connsiteX0" fmla="*/ 0 w 356616"/>
                <a:gd name="connsiteY0" fmla="*/ 795528 h 795528"/>
                <a:gd name="connsiteX1" fmla="*/ 0 w 356616"/>
                <a:gd name="connsiteY1" fmla="*/ 0 h 795528"/>
                <a:gd name="connsiteX2" fmla="*/ 356616 w 356616"/>
                <a:gd name="connsiteY2" fmla="*/ 0 h 795528"/>
                <a:gd name="connsiteX3" fmla="*/ 356616 w 356616"/>
                <a:gd name="connsiteY3" fmla="*/ 109728 h 795528"/>
              </a:gdLst>
              <a:ahLst/>
              <a:cxnLst>
                <a:cxn ang="0">
                  <a:pos x="connsiteX0" y="connsiteY0"/>
                </a:cxn>
                <a:cxn ang="0">
                  <a:pos x="connsiteX1" y="connsiteY1"/>
                </a:cxn>
                <a:cxn ang="0">
                  <a:pos x="connsiteX2" y="connsiteY2"/>
                </a:cxn>
                <a:cxn ang="0">
                  <a:pos x="connsiteX3" y="connsiteY3"/>
                </a:cxn>
              </a:cxnLst>
              <a:rect l="l" t="t" r="r" b="b"/>
              <a:pathLst>
                <a:path w="356616" h="795528">
                  <a:moveTo>
                    <a:pt x="0" y="795528"/>
                  </a:moveTo>
                  <a:lnTo>
                    <a:pt x="0" y="0"/>
                  </a:lnTo>
                  <a:lnTo>
                    <a:pt x="356616" y="0"/>
                  </a:lnTo>
                  <a:lnTo>
                    <a:pt x="356616" y="109728"/>
                  </a:ln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 name="直接箭头连接符 23"/>
            <p:cNvCxnSpPr/>
            <p:nvPr/>
          </p:nvCxnSpPr>
          <p:spPr>
            <a:xfrm>
              <a:off x="3409163" y="2857212"/>
              <a:ext cx="650773" cy="26804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4059936" y="2441448"/>
              <a:ext cx="521208" cy="667512"/>
            </a:xfrm>
            <a:custGeom>
              <a:avLst/>
              <a:gdLst>
                <a:gd name="connsiteX0" fmla="*/ 0 w 521208"/>
                <a:gd name="connsiteY0" fmla="*/ 667512 h 667512"/>
                <a:gd name="connsiteX1" fmla="*/ 0 w 521208"/>
                <a:gd name="connsiteY1" fmla="*/ 0 h 667512"/>
                <a:gd name="connsiteX2" fmla="*/ 521208 w 521208"/>
                <a:gd name="connsiteY2" fmla="*/ 0 h 667512"/>
                <a:gd name="connsiteX3" fmla="*/ 521208 w 521208"/>
                <a:gd name="connsiteY3" fmla="*/ 384048 h 667512"/>
              </a:gdLst>
              <a:ahLst/>
              <a:cxnLst>
                <a:cxn ang="0">
                  <a:pos x="connsiteX0" y="connsiteY0"/>
                </a:cxn>
                <a:cxn ang="0">
                  <a:pos x="connsiteX1" y="connsiteY1"/>
                </a:cxn>
                <a:cxn ang="0">
                  <a:pos x="connsiteX2" y="connsiteY2"/>
                </a:cxn>
                <a:cxn ang="0">
                  <a:pos x="connsiteX3" y="connsiteY3"/>
                </a:cxn>
              </a:cxnLst>
              <a:rect l="l" t="t" r="r" b="b"/>
              <a:pathLst>
                <a:path w="521208" h="667512">
                  <a:moveTo>
                    <a:pt x="0" y="667512"/>
                  </a:moveTo>
                  <a:lnTo>
                    <a:pt x="0" y="0"/>
                  </a:lnTo>
                  <a:lnTo>
                    <a:pt x="521208" y="0"/>
                  </a:lnTo>
                  <a:lnTo>
                    <a:pt x="521208" y="384048"/>
                  </a:ln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3824250" y="2119536"/>
              <a:ext cx="992579" cy="338554"/>
            </a:xfrm>
            <a:prstGeom prst="rect">
              <a:avLst/>
            </a:prstGeom>
            <a:noFill/>
          </p:spPr>
          <p:txBody>
            <a:bodyPr wrap="none" rtlCol="0">
              <a:spAutoFit/>
            </a:bodyPr>
            <a:lstStyle/>
            <a:p>
              <a:r>
                <a:rPr lang="zh-CN" altLang="en-US" sz="1600" smtClean="0">
                  <a:solidFill>
                    <a:schemeClr val="tx1">
                      <a:lumMod val="75000"/>
                      <a:lumOff val="25000"/>
                    </a:schemeClr>
                  </a:solidFill>
                </a:rPr>
                <a:t>右移</a:t>
              </a:r>
              <a:r>
                <a:rPr lang="en-US" altLang="zh-CN" sz="1600" smtClean="0">
                  <a:solidFill>
                    <a:schemeClr val="tx1">
                      <a:lumMod val="75000"/>
                      <a:lumOff val="25000"/>
                    </a:schemeClr>
                  </a:solidFill>
                </a:rPr>
                <a:t>m</a:t>
              </a:r>
              <a:r>
                <a:rPr lang="zh-CN" altLang="en-US" sz="1600" smtClean="0">
                  <a:solidFill>
                    <a:schemeClr val="tx1">
                      <a:lumMod val="75000"/>
                      <a:lumOff val="25000"/>
                    </a:schemeClr>
                  </a:solidFill>
                </a:rPr>
                <a:t>位</a:t>
              </a:r>
              <a:endParaRPr lang="zh-CN" altLang="en-US" sz="1600">
                <a:solidFill>
                  <a:schemeClr val="tx1">
                    <a:lumMod val="75000"/>
                    <a:lumOff val="25000"/>
                  </a:schemeClr>
                </a:solidFill>
              </a:endParaRPr>
            </a:p>
          </p:txBody>
        </p:sp>
        <p:sp>
          <p:nvSpPr>
            <p:cNvPr id="26" name="矩形 25"/>
            <p:cNvSpPr/>
            <p:nvPr/>
          </p:nvSpPr>
          <p:spPr>
            <a:xfrm>
              <a:off x="2246093" y="1453896"/>
              <a:ext cx="1251487" cy="3523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对象键</a:t>
              </a:r>
              <a:endParaRPr lang="zh-CN" altLang="en-US"/>
            </a:p>
          </p:txBody>
        </p:sp>
        <p:sp>
          <p:nvSpPr>
            <p:cNvPr id="29" name="矩形 28"/>
            <p:cNvSpPr/>
            <p:nvPr/>
          </p:nvSpPr>
          <p:spPr>
            <a:xfrm>
              <a:off x="2246093" y="2048183"/>
              <a:ext cx="1251487" cy="3523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散列函数</a:t>
              </a:r>
              <a:endParaRPr lang="zh-CN" altLang="en-US"/>
            </a:p>
          </p:txBody>
        </p:sp>
        <p:cxnSp>
          <p:nvCxnSpPr>
            <p:cNvPr id="30" name="直接箭头连接符 29"/>
            <p:cNvCxnSpPr>
              <a:stCxn id="26" idx="2"/>
              <a:endCxn id="29" idx="0"/>
            </p:cNvCxnSpPr>
            <p:nvPr/>
          </p:nvCxnSpPr>
          <p:spPr>
            <a:xfrm>
              <a:off x="2871837" y="1806258"/>
              <a:ext cx="0" cy="24192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871837" y="2400545"/>
              <a:ext cx="0" cy="24192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707326" y="3481272"/>
              <a:ext cx="1152144" cy="28963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041956" y="3941064"/>
              <a:ext cx="817514" cy="35289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812268" y="3685660"/>
              <a:ext cx="1005403" cy="338554"/>
            </a:xfrm>
            <a:prstGeom prst="rect">
              <a:avLst/>
            </a:prstGeom>
            <a:noFill/>
          </p:spPr>
          <p:txBody>
            <a:bodyPr wrap="none" rtlCol="0">
              <a:spAutoFit/>
            </a:bodyPr>
            <a:lstStyle/>
            <a:p>
              <a:r>
                <a:rPr lang="zh-CN" altLang="en-US" sz="1600" smtClean="0">
                  <a:solidFill>
                    <a:schemeClr val="tx1">
                      <a:lumMod val="75000"/>
                      <a:lumOff val="25000"/>
                    </a:schemeClr>
                  </a:solidFill>
                </a:rPr>
                <a:t>虚拟节点</a:t>
              </a:r>
              <a:endParaRPr lang="zh-CN" altLang="en-US" sz="1600">
                <a:solidFill>
                  <a:schemeClr val="tx1">
                    <a:lumMod val="75000"/>
                    <a:lumOff val="25000"/>
                  </a:schemeClr>
                </a:solidFill>
              </a:endParaRPr>
            </a:p>
          </p:txBody>
        </p:sp>
      </p:grpSp>
      <p:sp>
        <p:nvSpPr>
          <p:cNvPr id="23" name="矩形 22"/>
          <p:cNvSpPr/>
          <p:nvPr/>
        </p:nvSpPr>
        <p:spPr>
          <a:xfrm>
            <a:off x="4765729" y="1450122"/>
            <a:ext cx="3937361" cy="1338828"/>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将散列结果右移</a:t>
            </a:r>
            <a:r>
              <a:rPr lang="en-US" altLang="zh-CN" dirty="0">
                <a:solidFill>
                  <a:schemeClr val="tx1">
                    <a:lumMod val="75000"/>
                    <a:lumOff val="25000"/>
                  </a:schemeClr>
                </a:solidFill>
              </a:rPr>
              <a:t>m</a:t>
            </a:r>
            <a:r>
              <a:rPr lang="zh-CN" altLang="en-US" dirty="0">
                <a:solidFill>
                  <a:schemeClr val="tx1">
                    <a:lumMod val="75000"/>
                    <a:lumOff val="25000"/>
                  </a:schemeClr>
                </a:solidFill>
              </a:rPr>
              <a:t>位，可产生</a:t>
            </a:r>
            <a:r>
              <a:rPr lang="en-US" altLang="zh-CN" dirty="0">
                <a:solidFill>
                  <a:schemeClr val="tx1">
                    <a:lumMod val="75000"/>
                    <a:lumOff val="25000"/>
                  </a:schemeClr>
                </a:solidFill>
              </a:rPr>
              <a:t>2</a:t>
            </a:r>
            <a:r>
              <a:rPr lang="en-US" altLang="zh-CN" baseline="30000" dirty="0">
                <a:solidFill>
                  <a:schemeClr val="tx1">
                    <a:lumMod val="75000"/>
                    <a:lumOff val="25000"/>
                  </a:schemeClr>
                </a:solidFill>
              </a:rPr>
              <a:t>32-m</a:t>
            </a:r>
            <a:r>
              <a:rPr lang="zh-CN" altLang="en-US" dirty="0">
                <a:solidFill>
                  <a:schemeClr val="tx1">
                    <a:lumMod val="75000"/>
                    <a:lumOff val="25000"/>
                  </a:schemeClr>
                </a:solidFill>
              </a:rPr>
              <a:t>个虚拟节点，例如</a:t>
            </a:r>
            <a:r>
              <a:rPr lang="en-US" altLang="zh-CN" dirty="0">
                <a:solidFill>
                  <a:schemeClr val="tx1">
                    <a:lumMod val="75000"/>
                    <a:lumOff val="25000"/>
                  </a:schemeClr>
                </a:solidFill>
              </a:rPr>
              <a:t>m=29</a:t>
            </a:r>
            <a:r>
              <a:rPr lang="zh-CN" altLang="en-US" dirty="0">
                <a:solidFill>
                  <a:schemeClr val="tx1">
                    <a:lumMod val="75000"/>
                    <a:lumOff val="25000"/>
                  </a:schemeClr>
                </a:solidFill>
              </a:rPr>
              <a:t>时可产生</a:t>
            </a:r>
            <a:r>
              <a:rPr lang="en-US" altLang="zh-CN" dirty="0">
                <a:solidFill>
                  <a:schemeClr val="tx1">
                    <a:lumMod val="75000"/>
                    <a:lumOff val="25000"/>
                  </a:schemeClr>
                </a:solidFill>
              </a:rPr>
              <a:t>8</a:t>
            </a:r>
            <a:r>
              <a:rPr lang="zh-CN" altLang="en-US" dirty="0">
                <a:solidFill>
                  <a:schemeClr val="tx1">
                    <a:lumMod val="75000"/>
                    <a:lumOff val="25000"/>
                  </a:schemeClr>
                </a:solidFill>
              </a:rPr>
              <a:t>个虚拟节点。</a:t>
            </a:r>
          </a:p>
        </p:txBody>
      </p:sp>
    </p:spTree>
    <p:extLst>
      <p:ext uri="{BB962C8B-B14F-4D97-AF65-F5344CB8AC3E}">
        <p14:creationId xmlns:p14="http://schemas.microsoft.com/office/powerpoint/2010/main" val="141798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2712720" y="1451232"/>
            <a:ext cx="5855502" cy="484229"/>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98" name="矩形 97"/>
          <p:cNvSpPr/>
          <p:nvPr/>
        </p:nvSpPr>
        <p:spPr>
          <a:xfrm>
            <a:off x="2712720" y="2022665"/>
            <a:ext cx="5855502" cy="484229"/>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99" name="矩形 98"/>
          <p:cNvSpPr/>
          <p:nvPr/>
        </p:nvSpPr>
        <p:spPr>
          <a:xfrm>
            <a:off x="2712720" y="2593827"/>
            <a:ext cx="5855502" cy="484229"/>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62</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1415772" cy="461665"/>
          </a:xfrm>
          <a:prstGeom prst="rect">
            <a:avLst/>
          </a:prstGeom>
          <a:noFill/>
        </p:spPr>
        <p:txBody>
          <a:bodyPr wrap="none" rtlCol="0">
            <a:spAutoFit/>
          </a:bodyPr>
          <a:lstStyle/>
          <a:p>
            <a:r>
              <a:rPr lang="zh-CN" altLang="en-US" sz="2400" b="1">
                <a:solidFill>
                  <a:schemeClr val="accent6"/>
                </a:solidFill>
              </a:rPr>
              <a:t>数据模型</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 name="组合 7"/>
          <p:cNvGrpSpPr/>
          <p:nvPr/>
        </p:nvGrpSpPr>
        <p:grpSpPr>
          <a:xfrm>
            <a:off x="465260" y="3239805"/>
            <a:ext cx="8125822" cy="2510164"/>
            <a:chOff x="465260" y="3014336"/>
            <a:chExt cx="8125822" cy="2510164"/>
          </a:xfrm>
        </p:grpSpPr>
        <p:cxnSp>
          <p:nvCxnSpPr>
            <p:cNvPr id="5" name="直接箭头连接符 4"/>
            <p:cNvCxnSpPr/>
            <p:nvPr/>
          </p:nvCxnSpPr>
          <p:spPr>
            <a:xfrm flipH="1">
              <a:off x="1881376" y="3436620"/>
              <a:ext cx="2654509" cy="426720"/>
            </a:xfrm>
            <a:prstGeom prst="straightConnector1">
              <a:avLst/>
            </a:prstGeom>
            <a:ln>
              <a:solidFill>
                <a:schemeClr val="tx1">
                  <a:lumMod val="75000"/>
                  <a:lumOff val="2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4535885" y="3436620"/>
              <a:ext cx="1" cy="426720"/>
            </a:xfrm>
            <a:prstGeom prst="straightConnector1">
              <a:avLst/>
            </a:prstGeom>
            <a:ln>
              <a:solidFill>
                <a:schemeClr val="tx1">
                  <a:lumMod val="75000"/>
                  <a:lumOff val="2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535885" y="3436620"/>
              <a:ext cx="2771695" cy="426720"/>
            </a:xfrm>
            <a:prstGeom prst="straightConnector1">
              <a:avLst/>
            </a:prstGeom>
            <a:ln>
              <a:solidFill>
                <a:schemeClr val="tx1">
                  <a:lumMod val="75000"/>
                  <a:lumOff val="2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286570" y="3927769"/>
              <a:ext cx="1085235" cy="3581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t>AccountA</a:t>
              </a:r>
              <a:endParaRPr lang="zh-CN" altLang="en-US" sz="1600"/>
            </a:p>
          </p:txBody>
        </p:sp>
        <p:sp>
          <p:nvSpPr>
            <p:cNvPr id="16" name="矩形 15"/>
            <p:cNvSpPr/>
            <p:nvPr/>
          </p:nvSpPr>
          <p:spPr>
            <a:xfrm>
              <a:off x="3993267" y="3927769"/>
              <a:ext cx="1085235" cy="3581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t>AccountB</a:t>
              </a:r>
              <a:endParaRPr lang="zh-CN" altLang="en-US" sz="1600"/>
            </a:p>
          </p:txBody>
        </p:sp>
        <p:sp>
          <p:nvSpPr>
            <p:cNvPr id="17" name="矩形 16"/>
            <p:cNvSpPr/>
            <p:nvPr/>
          </p:nvSpPr>
          <p:spPr>
            <a:xfrm>
              <a:off x="6764962" y="3927769"/>
              <a:ext cx="1085235" cy="3581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t>AccountC</a:t>
              </a:r>
              <a:endParaRPr lang="zh-CN" altLang="en-US" sz="1600"/>
            </a:p>
          </p:txBody>
        </p:sp>
        <p:grpSp>
          <p:nvGrpSpPr>
            <p:cNvPr id="48" name="组合 47"/>
            <p:cNvGrpSpPr/>
            <p:nvPr/>
          </p:nvGrpSpPr>
          <p:grpSpPr>
            <a:xfrm>
              <a:off x="465260" y="4292435"/>
              <a:ext cx="2567007" cy="1232065"/>
              <a:chOff x="465260" y="4292435"/>
              <a:chExt cx="2567007" cy="1232065"/>
            </a:xfrm>
          </p:grpSpPr>
          <p:cxnSp>
            <p:nvCxnSpPr>
              <p:cNvPr id="18" name="直接箭头连接符 17"/>
              <p:cNvCxnSpPr/>
              <p:nvPr/>
            </p:nvCxnSpPr>
            <p:spPr>
              <a:xfrm flipH="1">
                <a:off x="1066800" y="4292435"/>
                <a:ext cx="670561" cy="40148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881377" y="4292435"/>
                <a:ext cx="518735" cy="372569"/>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65260" y="4690987"/>
                <a:ext cx="1203080" cy="456732"/>
                <a:chOff x="465260" y="4690987"/>
                <a:chExt cx="1203080" cy="456732"/>
              </a:xfrm>
            </p:grpSpPr>
            <p:sp>
              <p:nvSpPr>
                <p:cNvPr id="24" name="菱形 23"/>
                <p:cNvSpPr/>
                <p:nvPr/>
              </p:nvSpPr>
              <p:spPr>
                <a:xfrm>
                  <a:off x="465260" y="4690987"/>
                  <a:ext cx="1203080" cy="456732"/>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00"/>
                </a:p>
              </p:txBody>
            </p:sp>
            <p:sp>
              <p:nvSpPr>
                <p:cNvPr id="25" name="矩形 24"/>
                <p:cNvSpPr/>
                <p:nvPr/>
              </p:nvSpPr>
              <p:spPr>
                <a:xfrm>
                  <a:off x="569708" y="4780853"/>
                  <a:ext cx="994183" cy="276999"/>
                </a:xfrm>
                <a:prstGeom prst="rect">
                  <a:avLst/>
                </a:prstGeom>
              </p:spPr>
              <p:txBody>
                <a:bodyPr wrap="none">
                  <a:spAutoFit/>
                </a:bodyPr>
                <a:lstStyle/>
                <a:p>
                  <a:pPr algn="ctr"/>
                  <a:r>
                    <a:rPr lang="en-US" altLang="zh-CN" sz="1200" smtClean="0">
                      <a:solidFill>
                        <a:schemeClr val="bg1"/>
                      </a:solidFill>
                    </a:rPr>
                    <a:t>Container1</a:t>
                  </a:r>
                  <a:endParaRPr lang="zh-CN" altLang="en-US" sz="1200">
                    <a:solidFill>
                      <a:schemeClr val="bg1"/>
                    </a:solidFill>
                  </a:endParaRPr>
                </a:p>
              </p:txBody>
            </p:sp>
          </p:grpSp>
          <p:grpSp>
            <p:nvGrpSpPr>
              <p:cNvPr id="27" name="组合 26"/>
              <p:cNvGrpSpPr/>
              <p:nvPr/>
            </p:nvGrpSpPr>
            <p:grpSpPr>
              <a:xfrm>
                <a:off x="1829187" y="4690987"/>
                <a:ext cx="1203080" cy="456732"/>
                <a:chOff x="465260" y="4690987"/>
                <a:chExt cx="1203080" cy="456732"/>
              </a:xfrm>
            </p:grpSpPr>
            <p:sp>
              <p:nvSpPr>
                <p:cNvPr id="28" name="菱形 27"/>
                <p:cNvSpPr/>
                <p:nvPr/>
              </p:nvSpPr>
              <p:spPr>
                <a:xfrm>
                  <a:off x="465260" y="4690987"/>
                  <a:ext cx="1203080" cy="456732"/>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00"/>
                </a:p>
              </p:txBody>
            </p:sp>
            <p:sp>
              <p:nvSpPr>
                <p:cNvPr id="29" name="矩形 28"/>
                <p:cNvSpPr/>
                <p:nvPr/>
              </p:nvSpPr>
              <p:spPr>
                <a:xfrm>
                  <a:off x="569708" y="4780853"/>
                  <a:ext cx="994183" cy="276999"/>
                </a:xfrm>
                <a:prstGeom prst="rect">
                  <a:avLst/>
                </a:prstGeom>
              </p:spPr>
              <p:txBody>
                <a:bodyPr wrap="none">
                  <a:spAutoFit/>
                </a:bodyPr>
                <a:lstStyle/>
                <a:p>
                  <a:pPr algn="ctr"/>
                  <a:r>
                    <a:rPr lang="en-US" altLang="zh-CN" sz="1200" smtClean="0">
                      <a:solidFill>
                        <a:schemeClr val="bg1"/>
                      </a:solidFill>
                    </a:rPr>
                    <a:t>Container2</a:t>
                  </a:r>
                  <a:endParaRPr lang="zh-CN" altLang="en-US" sz="1200">
                    <a:solidFill>
                      <a:schemeClr val="bg1"/>
                    </a:solidFill>
                  </a:endParaRPr>
                </a:p>
              </p:txBody>
            </p:sp>
          </p:grpSp>
          <p:cxnSp>
            <p:nvCxnSpPr>
              <p:cNvPr id="30" name="直接箭头连接符 29"/>
              <p:cNvCxnSpPr/>
              <p:nvPr/>
            </p:nvCxnSpPr>
            <p:spPr>
              <a:xfrm flipH="1">
                <a:off x="602844" y="5056935"/>
                <a:ext cx="254856" cy="27229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056495" y="5144785"/>
                <a:ext cx="1" cy="18444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1255291" y="5092472"/>
                <a:ext cx="175259" cy="23675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465260"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907000"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94287"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p:cNvCxnSpPr/>
              <p:nvPr/>
            </p:nvCxnSpPr>
            <p:spPr>
              <a:xfrm flipH="1">
                <a:off x="1983399" y="5056935"/>
                <a:ext cx="254856" cy="27229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2437050" y="5144785"/>
                <a:ext cx="1" cy="18444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2635846" y="5092472"/>
                <a:ext cx="175259" cy="23675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1845815"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287555"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674842"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3237250" y="4292435"/>
              <a:ext cx="2567007" cy="1232065"/>
              <a:chOff x="465260" y="4292435"/>
              <a:chExt cx="2567007" cy="1232065"/>
            </a:xfrm>
          </p:grpSpPr>
          <p:cxnSp>
            <p:nvCxnSpPr>
              <p:cNvPr id="50" name="直接箭头连接符 49"/>
              <p:cNvCxnSpPr/>
              <p:nvPr/>
            </p:nvCxnSpPr>
            <p:spPr>
              <a:xfrm flipH="1">
                <a:off x="1066800" y="4292435"/>
                <a:ext cx="670561" cy="40148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1881377" y="4292435"/>
                <a:ext cx="518735" cy="372569"/>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465260" y="4690987"/>
                <a:ext cx="1203080" cy="456732"/>
                <a:chOff x="465260" y="4690987"/>
                <a:chExt cx="1203080" cy="456732"/>
              </a:xfrm>
            </p:grpSpPr>
            <p:sp>
              <p:nvSpPr>
                <p:cNvPr id="68" name="菱形 67"/>
                <p:cNvSpPr/>
                <p:nvPr/>
              </p:nvSpPr>
              <p:spPr>
                <a:xfrm>
                  <a:off x="465260" y="4690987"/>
                  <a:ext cx="1203080" cy="456732"/>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00"/>
                </a:p>
              </p:txBody>
            </p:sp>
            <p:sp>
              <p:nvSpPr>
                <p:cNvPr id="69" name="矩形 68"/>
                <p:cNvSpPr/>
                <p:nvPr/>
              </p:nvSpPr>
              <p:spPr>
                <a:xfrm>
                  <a:off x="569708" y="4780853"/>
                  <a:ext cx="994183" cy="276999"/>
                </a:xfrm>
                <a:prstGeom prst="rect">
                  <a:avLst/>
                </a:prstGeom>
              </p:spPr>
              <p:txBody>
                <a:bodyPr wrap="none">
                  <a:spAutoFit/>
                </a:bodyPr>
                <a:lstStyle/>
                <a:p>
                  <a:pPr algn="ctr"/>
                  <a:r>
                    <a:rPr lang="en-US" altLang="zh-CN" sz="1200" smtClean="0">
                      <a:solidFill>
                        <a:schemeClr val="bg1"/>
                      </a:solidFill>
                    </a:rPr>
                    <a:t>Container1</a:t>
                  </a:r>
                  <a:endParaRPr lang="zh-CN" altLang="en-US" sz="1200">
                    <a:solidFill>
                      <a:schemeClr val="bg1"/>
                    </a:solidFill>
                  </a:endParaRPr>
                </a:p>
              </p:txBody>
            </p:sp>
          </p:grpSp>
          <p:grpSp>
            <p:nvGrpSpPr>
              <p:cNvPr id="53" name="组合 52"/>
              <p:cNvGrpSpPr/>
              <p:nvPr/>
            </p:nvGrpSpPr>
            <p:grpSpPr>
              <a:xfrm>
                <a:off x="1829187" y="4690987"/>
                <a:ext cx="1203080" cy="456732"/>
                <a:chOff x="465260" y="4690987"/>
                <a:chExt cx="1203080" cy="456732"/>
              </a:xfrm>
            </p:grpSpPr>
            <p:sp>
              <p:nvSpPr>
                <p:cNvPr id="66" name="菱形 65"/>
                <p:cNvSpPr/>
                <p:nvPr/>
              </p:nvSpPr>
              <p:spPr>
                <a:xfrm>
                  <a:off x="465260" y="4690987"/>
                  <a:ext cx="1203080" cy="456732"/>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00"/>
                </a:p>
              </p:txBody>
            </p:sp>
            <p:sp>
              <p:nvSpPr>
                <p:cNvPr id="67" name="矩形 66"/>
                <p:cNvSpPr/>
                <p:nvPr/>
              </p:nvSpPr>
              <p:spPr>
                <a:xfrm>
                  <a:off x="569708" y="4780853"/>
                  <a:ext cx="994183" cy="276999"/>
                </a:xfrm>
                <a:prstGeom prst="rect">
                  <a:avLst/>
                </a:prstGeom>
              </p:spPr>
              <p:txBody>
                <a:bodyPr wrap="none">
                  <a:spAutoFit/>
                </a:bodyPr>
                <a:lstStyle/>
                <a:p>
                  <a:pPr algn="ctr"/>
                  <a:r>
                    <a:rPr lang="en-US" altLang="zh-CN" sz="1200" smtClean="0">
                      <a:solidFill>
                        <a:schemeClr val="bg1"/>
                      </a:solidFill>
                    </a:rPr>
                    <a:t>Container2</a:t>
                  </a:r>
                  <a:endParaRPr lang="zh-CN" altLang="en-US" sz="1200">
                    <a:solidFill>
                      <a:schemeClr val="bg1"/>
                    </a:solidFill>
                  </a:endParaRPr>
                </a:p>
              </p:txBody>
            </p:sp>
          </p:grpSp>
          <p:cxnSp>
            <p:nvCxnSpPr>
              <p:cNvPr id="54" name="直接箭头连接符 53"/>
              <p:cNvCxnSpPr/>
              <p:nvPr/>
            </p:nvCxnSpPr>
            <p:spPr>
              <a:xfrm flipH="1">
                <a:off x="602844" y="5056935"/>
                <a:ext cx="254856" cy="27229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a:off x="1056495" y="5144785"/>
                <a:ext cx="1" cy="18444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1255291" y="5092472"/>
                <a:ext cx="175259" cy="23675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465260"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07000"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294287"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p:nvPr/>
            </p:nvCxnSpPr>
            <p:spPr>
              <a:xfrm flipH="1">
                <a:off x="1983399" y="5056935"/>
                <a:ext cx="254856" cy="27229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2437050" y="5144785"/>
                <a:ext cx="1" cy="18444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2635846" y="5092472"/>
                <a:ext cx="175259" cy="23675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1845815"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2287555"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674842"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6024075" y="4292435"/>
              <a:ext cx="2567007" cy="1232065"/>
              <a:chOff x="465260" y="4292435"/>
              <a:chExt cx="2567007" cy="1232065"/>
            </a:xfrm>
          </p:grpSpPr>
          <p:cxnSp>
            <p:nvCxnSpPr>
              <p:cNvPr id="71" name="直接箭头连接符 70"/>
              <p:cNvCxnSpPr/>
              <p:nvPr/>
            </p:nvCxnSpPr>
            <p:spPr>
              <a:xfrm flipH="1">
                <a:off x="1066800" y="4292435"/>
                <a:ext cx="670561" cy="40148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881377" y="4292435"/>
                <a:ext cx="518735" cy="372569"/>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465260" y="4690987"/>
                <a:ext cx="1203080" cy="456732"/>
                <a:chOff x="465260" y="4690987"/>
                <a:chExt cx="1203080" cy="456732"/>
              </a:xfrm>
            </p:grpSpPr>
            <p:sp>
              <p:nvSpPr>
                <p:cNvPr id="89" name="菱形 88"/>
                <p:cNvSpPr/>
                <p:nvPr/>
              </p:nvSpPr>
              <p:spPr>
                <a:xfrm>
                  <a:off x="465260" y="4690987"/>
                  <a:ext cx="1203080" cy="456732"/>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00"/>
                </a:p>
              </p:txBody>
            </p:sp>
            <p:sp>
              <p:nvSpPr>
                <p:cNvPr id="90" name="矩形 89"/>
                <p:cNvSpPr/>
                <p:nvPr/>
              </p:nvSpPr>
              <p:spPr>
                <a:xfrm>
                  <a:off x="569708" y="4780853"/>
                  <a:ext cx="994183" cy="276999"/>
                </a:xfrm>
                <a:prstGeom prst="rect">
                  <a:avLst/>
                </a:prstGeom>
              </p:spPr>
              <p:txBody>
                <a:bodyPr wrap="none">
                  <a:spAutoFit/>
                </a:bodyPr>
                <a:lstStyle/>
                <a:p>
                  <a:pPr algn="ctr"/>
                  <a:r>
                    <a:rPr lang="en-US" altLang="zh-CN" sz="1200" smtClean="0">
                      <a:solidFill>
                        <a:schemeClr val="bg1"/>
                      </a:solidFill>
                    </a:rPr>
                    <a:t>Container1</a:t>
                  </a:r>
                  <a:endParaRPr lang="zh-CN" altLang="en-US" sz="1200">
                    <a:solidFill>
                      <a:schemeClr val="bg1"/>
                    </a:solidFill>
                  </a:endParaRPr>
                </a:p>
              </p:txBody>
            </p:sp>
          </p:grpSp>
          <p:grpSp>
            <p:nvGrpSpPr>
              <p:cNvPr id="74" name="组合 73"/>
              <p:cNvGrpSpPr/>
              <p:nvPr/>
            </p:nvGrpSpPr>
            <p:grpSpPr>
              <a:xfrm>
                <a:off x="1829187" y="4690987"/>
                <a:ext cx="1203080" cy="456732"/>
                <a:chOff x="465260" y="4690987"/>
                <a:chExt cx="1203080" cy="456732"/>
              </a:xfrm>
            </p:grpSpPr>
            <p:sp>
              <p:nvSpPr>
                <p:cNvPr id="87" name="菱形 86"/>
                <p:cNvSpPr/>
                <p:nvPr/>
              </p:nvSpPr>
              <p:spPr>
                <a:xfrm>
                  <a:off x="465260" y="4690987"/>
                  <a:ext cx="1203080" cy="456732"/>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000"/>
                </a:p>
              </p:txBody>
            </p:sp>
            <p:sp>
              <p:nvSpPr>
                <p:cNvPr id="88" name="矩形 87"/>
                <p:cNvSpPr/>
                <p:nvPr/>
              </p:nvSpPr>
              <p:spPr>
                <a:xfrm>
                  <a:off x="569708" y="4780853"/>
                  <a:ext cx="994183" cy="276999"/>
                </a:xfrm>
                <a:prstGeom prst="rect">
                  <a:avLst/>
                </a:prstGeom>
              </p:spPr>
              <p:txBody>
                <a:bodyPr wrap="none">
                  <a:spAutoFit/>
                </a:bodyPr>
                <a:lstStyle/>
                <a:p>
                  <a:pPr algn="ctr"/>
                  <a:r>
                    <a:rPr lang="en-US" altLang="zh-CN" sz="1200" smtClean="0">
                      <a:solidFill>
                        <a:schemeClr val="bg1"/>
                      </a:solidFill>
                    </a:rPr>
                    <a:t>Container2</a:t>
                  </a:r>
                  <a:endParaRPr lang="zh-CN" altLang="en-US" sz="1200">
                    <a:solidFill>
                      <a:schemeClr val="bg1"/>
                    </a:solidFill>
                  </a:endParaRPr>
                </a:p>
              </p:txBody>
            </p:sp>
          </p:grpSp>
          <p:cxnSp>
            <p:nvCxnSpPr>
              <p:cNvPr id="75" name="直接箭头连接符 74"/>
              <p:cNvCxnSpPr/>
              <p:nvPr/>
            </p:nvCxnSpPr>
            <p:spPr>
              <a:xfrm flipH="1">
                <a:off x="602844" y="5056935"/>
                <a:ext cx="254856" cy="27229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056495" y="5144785"/>
                <a:ext cx="1" cy="18444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1255291" y="5092472"/>
                <a:ext cx="175259" cy="23675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465260"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907000"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294287"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箭头连接符 80"/>
              <p:cNvCxnSpPr/>
              <p:nvPr/>
            </p:nvCxnSpPr>
            <p:spPr>
              <a:xfrm flipH="1">
                <a:off x="1983399" y="5056935"/>
                <a:ext cx="254856" cy="27229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2437050" y="5144785"/>
                <a:ext cx="1" cy="184442"/>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2635846" y="5092472"/>
                <a:ext cx="175259" cy="23675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椭圆 83"/>
              <p:cNvSpPr/>
              <p:nvPr/>
            </p:nvSpPr>
            <p:spPr>
              <a:xfrm>
                <a:off x="1845815"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287555"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674842" y="5329227"/>
                <a:ext cx="319600" cy="195273"/>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文本框 90"/>
            <p:cNvSpPr txBox="1"/>
            <p:nvPr/>
          </p:nvSpPr>
          <p:spPr>
            <a:xfrm>
              <a:off x="4018002" y="3014336"/>
              <a:ext cx="1107996" cy="369332"/>
            </a:xfrm>
            <a:prstGeom prst="rect">
              <a:avLst/>
            </a:prstGeom>
            <a:noFill/>
          </p:spPr>
          <p:txBody>
            <a:bodyPr wrap="none" rtlCol="0">
              <a:spAutoFit/>
            </a:bodyPr>
            <a:lstStyle/>
            <a:p>
              <a:r>
                <a:rPr lang="zh-CN" altLang="en-US" b="1">
                  <a:solidFill>
                    <a:schemeClr val="tx1">
                      <a:lumMod val="75000"/>
                      <a:lumOff val="25000"/>
                    </a:schemeClr>
                  </a:solidFill>
                </a:rPr>
                <a:t>叶子节点</a:t>
              </a:r>
            </a:p>
          </p:txBody>
        </p:sp>
      </p:grpSp>
      <p:sp>
        <p:nvSpPr>
          <p:cNvPr id="10" name="矩形 9"/>
          <p:cNvSpPr/>
          <p:nvPr/>
        </p:nvSpPr>
        <p:spPr>
          <a:xfrm>
            <a:off x="446498" y="1451232"/>
            <a:ext cx="2160657" cy="4842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mtClean="0"/>
              <a:t>Account  </a:t>
            </a:r>
            <a:r>
              <a:rPr lang="zh-CN" altLang="en-US" smtClean="0"/>
              <a:t>账户</a:t>
            </a:r>
            <a:endParaRPr lang="zh-CN" altLang="en-US"/>
          </a:p>
        </p:txBody>
      </p:sp>
      <p:sp>
        <p:nvSpPr>
          <p:cNvPr id="93" name="矩形 92"/>
          <p:cNvSpPr/>
          <p:nvPr/>
        </p:nvSpPr>
        <p:spPr>
          <a:xfrm>
            <a:off x="446498" y="2025748"/>
            <a:ext cx="2160657" cy="4842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mtClean="0"/>
              <a:t>Container  </a:t>
            </a:r>
            <a:r>
              <a:rPr lang="zh-CN" altLang="en-US" smtClean="0"/>
              <a:t>容器</a:t>
            </a:r>
            <a:endParaRPr lang="zh-CN" altLang="en-US"/>
          </a:p>
        </p:txBody>
      </p:sp>
      <p:sp>
        <p:nvSpPr>
          <p:cNvPr id="94" name="矩形 93"/>
          <p:cNvSpPr/>
          <p:nvPr/>
        </p:nvSpPr>
        <p:spPr>
          <a:xfrm>
            <a:off x="446498" y="2599844"/>
            <a:ext cx="2160657" cy="4842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mtClean="0"/>
              <a:t>Object  </a:t>
            </a:r>
            <a:r>
              <a:rPr lang="zh-CN" altLang="en-US" smtClean="0"/>
              <a:t>对象</a:t>
            </a:r>
            <a:endParaRPr lang="zh-CN" altLang="en-US"/>
          </a:p>
        </p:txBody>
      </p:sp>
      <p:sp>
        <p:nvSpPr>
          <p:cNvPr id="19" name="矩形 18"/>
          <p:cNvSpPr/>
          <p:nvPr/>
        </p:nvSpPr>
        <p:spPr>
          <a:xfrm>
            <a:off x="2782234" y="1523967"/>
            <a:ext cx="3227979" cy="369332"/>
          </a:xfrm>
          <a:prstGeom prst="rect">
            <a:avLst/>
          </a:prstGeom>
        </p:spPr>
        <p:txBody>
          <a:bodyPr wrap="square">
            <a:spAutoFit/>
          </a:bodyPr>
          <a:lstStyle/>
          <a:p>
            <a:r>
              <a:rPr lang="zh-CN" altLang="en-US">
                <a:solidFill>
                  <a:schemeClr val="tx1">
                    <a:lumMod val="65000"/>
                    <a:lumOff val="35000"/>
                  </a:schemeClr>
                </a:solidFill>
              </a:rPr>
              <a:t>租户，用来做顶层的隔离机制</a:t>
            </a:r>
          </a:p>
        </p:txBody>
      </p:sp>
      <p:sp>
        <p:nvSpPr>
          <p:cNvPr id="95" name="矩形 94"/>
          <p:cNvSpPr/>
          <p:nvPr/>
        </p:nvSpPr>
        <p:spPr>
          <a:xfrm>
            <a:off x="2769918" y="2099647"/>
            <a:ext cx="4163626" cy="369332"/>
          </a:xfrm>
          <a:prstGeom prst="rect">
            <a:avLst/>
          </a:prstGeom>
        </p:spPr>
        <p:txBody>
          <a:bodyPr wrap="square">
            <a:spAutoFit/>
          </a:bodyPr>
          <a:lstStyle/>
          <a:p>
            <a:r>
              <a:rPr lang="zh-CN" altLang="en-US">
                <a:solidFill>
                  <a:schemeClr val="tx1">
                    <a:lumMod val="65000"/>
                    <a:lumOff val="35000"/>
                  </a:schemeClr>
                </a:solidFill>
              </a:rPr>
              <a:t>代表封装一组对象，类似文件夹或</a:t>
            </a:r>
            <a:r>
              <a:rPr lang="zh-CN" altLang="en-US" smtClean="0">
                <a:solidFill>
                  <a:schemeClr val="tx1">
                    <a:lumMod val="65000"/>
                    <a:lumOff val="35000"/>
                  </a:schemeClr>
                </a:solidFill>
              </a:rPr>
              <a:t>目录</a:t>
            </a:r>
            <a:endParaRPr lang="zh-CN" altLang="en-US">
              <a:solidFill>
                <a:schemeClr val="tx1">
                  <a:lumMod val="65000"/>
                  <a:lumOff val="35000"/>
                </a:schemeClr>
              </a:solidFill>
            </a:endParaRPr>
          </a:p>
        </p:txBody>
      </p:sp>
      <p:sp>
        <p:nvSpPr>
          <p:cNvPr id="96" name="矩形 95"/>
          <p:cNvSpPr/>
          <p:nvPr/>
        </p:nvSpPr>
        <p:spPr>
          <a:xfrm>
            <a:off x="2785314" y="2663130"/>
            <a:ext cx="2994068" cy="369332"/>
          </a:xfrm>
          <a:prstGeom prst="rect">
            <a:avLst/>
          </a:prstGeom>
        </p:spPr>
        <p:txBody>
          <a:bodyPr wrap="square">
            <a:spAutoFit/>
          </a:bodyPr>
          <a:lstStyle/>
          <a:p>
            <a:r>
              <a:rPr lang="zh-CN" altLang="en-US">
                <a:solidFill>
                  <a:schemeClr val="tx1">
                    <a:lumMod val="65000"/>
                    <a:lumOff val="35000"/>
                  </a:schemeClr>
                </a:solidFill>
              </a:rPr>
              <a:t>由元数据和内容两部分组成</a:t>
            </a:r>
          </a:p>
        </p:txBody>
      </p:sp>
    </p:spTree>
    <p:extLst>
      <p:ext uri="{BB962C8B-B14F-4D97-AF65-F5344CB8AC3E}">
        <p14:creationId xmlns:p14="http://schemas.microsoft.com/office/powerpoint/2010/main" val="332782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04048" y="4987899"/>
            <a:ext cx="8282752" cy="4859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4048" y="3952953"/>
            <a:ext cx="8282752" cy="4859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4048" y="2514600"/>
            <a:ext cx="8282752" cy="4859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63</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031325" cy="461665"/>
          </a:xfrm>
          <a:prstGeom prst="rect">
            <a:avLst/>
          </a:prstGeom>
          <a:noFill/>
        </p:spPr>
        <p:txBody>
          <a:bodyPr wrap="none" rtlCol="0">
            <a:spAutoFit/>
          </a:bodyPr>
          <a:lstStyle/>
          <a:p>
            <a:r>
              <a:rPr lang="zh-CN" altLang="en-US" sz="2400" b="1">
                <a:solidFill>
                  <a:schemeClr val="accent6"/>
                </a:solidFill>
              </a:rPr>
              <a:t>环的数据结构</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298321" y="4008288"/>
            <a:ext cx="2866490" cy="369332"/>
          </a:xfrm>
          <a:prstGeom prst="rect">
            <a:avLst/>
          </a:prstGeom>
        </p:spPr>
        <p:txBody>
          <a:bodyPr wrap="none">
            <a:spAutoFit/>
          </a:bodyPr>
          <a:lstStyle/>
          <a:p>
            <a:r>
              <a:rPr lang="zh-CN" altLang="en-US" b="1">
                <a:solidFill>
                  <a:schemeClr val="bg1"/>
                </a:solidFill>
              </a:rPr>
              <a:t>（</a:t>
            </a:r>
            <a:r>
              <a:rPr lang="en-US" altLang="zh-CN" b="1">
                <a:solidFill>
                  <a:schemeClr val="bg1"/>
                </a:solidFill>
              </a:rPr>
              <a:t>2</a:t>
            </a:r>
            <a:r>
              <a:rPr lang="zh-CN" altLang="en-US" b="1">
                <a:solidFill>
                  <a:schemeClr val="bg1"/>
                </a:solidFill>
              </a:rPr>
              <a:t>）分区到设备映射关系</a:t>
            </a:r>
          </a:p>
        </p:txBody>
      </p:sp>
      <p:sp>
        <p:nvSpPr>
          <p:cNvPr id="4" name="矩形 3"/>
          <p:cNvSpPr/>
          <p:nvPr/>
        </p:nvSpPr>
        <p:spPr>
          <a:xfrm>
            <a:off x="404048" y="1426032"/>
            <a:ext cx="8282752" cy="923330"/>
          </a:xfrm>
          <a:prstGeom prst="rect">
            <a:avLst/>
          </a:prstGeom>
          <a:solidFill>
            <a:schemeClr val="bg1">
              <a:lumMod val="85000"/>
            </a:schemeClr>
          </a:solidFill>
        </p:spPr>
        <p:txBody>
          <a:bodyPr wrap="square">
            <a:spAutoFit/>
          </a:bodyPr>
          <a:lstStyle/>
          <a:p>
            <a:pPr>
              <a:lnSpc>
                <a:spcPct val="150000"/>
              </a:lnSpc>
            </a:pPr>
            <a:r>
              <a:rPr lang="zh-CN" altLang="en-US"/>
              <a:t>环是为了将虚拟节点（分区）映射到一组物理存储设备上，并提供一定的冗余度而设计</a:t>
            </a:r>
            <a:r>
              <a:rPr lang="zh-CN" altLang="en-US" smtClean="0"/>
              <a:t>的</a:t>
            </a:r>
            <a:r>
              <a:rPr lang="zh-CN" altLang="en-US"/>
              <a:t>，</a:t>
            </a:r>
            <a:r>
              <a:rPr lang="zh-CN" altLang="en-US" smtClean="0"/>
              <a:t>其</a:t>
            </a:r>
            <a:r>
              <a:rPr lang="zh-CN" altLang="en-US"/>
              <a:t>数据结构由以下信息组成。</a:t>
            </a:r>
          </a:p>
        </p:txBody>
      </p:sp>
      <p:sp>
        <p:nvSpPr>
          <p:cNvPr id="5" name="矩形 4"/>
          <p:cNvSpPr/>
          <p:nvPr/>
        </p:nvSpPr>
        <p:spPr>
          <a:xfrm>
            <a:off x="298321" y="2577168"/>
            <a:ext cx="3320140" cy="369332"/>
          </a:xfrm>
          <a:prstGeom prst="rect">
            <a:avLst/>
          </a:prstGeom>
        </p:spPr>
        <p:txBody>
          <a:bodyPr wrap="none">
            <a:spAutoFit/>
          </a:bodyPr>
          <a:lstStyle/>
          <a:p>
            <a:r>
              <a:rPr lang="zh-CN" altLang="en-US" b="1">
                <a:solidFill>
                  <a:schemeClr val="bg1"/>
                </a:solidFill>
              </a:rPr>
              <a:t>（</a:t>
            </a:r>
            <a:r>
              <a:rPr lang="en-US" altLang="zh-CN" b="1">
                <a:solidFill>
                  <a:schemeClr val="bg1"/>
                </a:solidFill>
              </a:rPr>
              <a:t>1</a:t>
            </a:r>
            <a:r>
              <a:rPr lang="zh-CN" altLang="en-US" b="1">
                <a:solidFill>
                  <a:schemeClr val="bg1"/>
                </a:solidFill>
              </a:rPr>
              <a:t>）存储设备列表、设备信息</a:t>
            </a:r>
          </a:p>
        </p:txBody>
      </p:sp>
      <p:sp>
        <p:nvSpPr>
          <p:cNvPr id="6" name="矩形 5"/>
          <p:cNvSpPr/>
          <p:nvPr/>
        </p:nvSpPr>
        <p:spPr>
          <a:xfrm>
            <a:off x="827993" y="2984826"/>
            <a:ext cx="7964534"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包括唯一标识号（</a:t>
            </a:r>
            <a:r>
              <a:rPr lang="en-US" altLang="zh-CN">
                <a:solidFill>
                  <a:schemeClr val="tx1">
                    <a:lumMod val="75000"/>
                    <a:lumOff val="25000"/>
                  </a:schemeClr>
                </a:solidFill>
              </a:rPr>
              <a:t>id</a:t>
            </a:r>
            <a:r>
              <a:rPr lang="zh-CN" altLang="en-US">
                <a:solidFill>
                  <a:schemeClr val="tx1">
                    <a:lumMod val="75000"/>
                    <a:lumOff val="25000"/>
                  </a:schemeClr>
                </a:solidFill>
              </a:rPr>
              <a:t>）、区域号（</a:t>
            </a:r>
            <a:r>
              <a:rPr lang="en-US" altLang="zh-CN">
                <a:solidFill>
                  <a:schemeClr val="tx1">
                    <a:lumMod val="75000"/>
                    <a:lumOff val="25000"/>
                  </a:schemeClr>
                </a:solidFill>
              </a:rPr>
              <a:t>zone</a:t>
            </a:r>
            <a:r>
              <a:rPr lang="zh-CN" altLang="en-US">
                <a:solidFill>
                  <a:schemeClr val="tx1">
                    <a:lumMod val="75000"/>
                    <a:lumOff val="25000"/>
                  </a:schemeClr>
                </a:solidFill>
              </a:rPr>
              <a:t>）、权重（</a:t>
            </a:r>
            <a:r>
              <a:rPr lang="en-US" altLang="zh-CN">
                <a:solidFill>
                  <a:schemeClr val="tx1">
                    <a:lumMod val="75000"/>
                    <a:lumOff val="25000"/>
                  </a:schemeClr>
                </a:solidFill>
              </a:rPr>
              <a:t>weight</a:t>
            </a:r>
            <a:r>
              <a:rPr lang="zh-CN" altLang="en-US">
                <a:solidFill>
                  <a:schemeClr val="tx1">
                    <a:lumMod val="75000"/>
                    <a:lumOff val="25000"/>
                  </a:schemeClr>
                </a:solidFill>
              </a:rPr>
              <a:t>）、</a:t>
            </a:r>
            <a:r>
              <a:rPr lang="en-US" altLang="zh-CN">
                <a:solidFill>
                  <a:schemeClr val="tx1">
                    <a:lumMod val="75000"/>
                    <a:lumOff val="25000"/>
                  </a:schemeClr>
                </a:solidFill>
              </a:rPr>
              <a:t>IP</a:t>
            </a:r>
            <a:r>
              <a:rPr lang="zh-CN" altLang="en-US">
                <a:solidFill>
                  <a:schemeClr val="tx1">
                    <a:lumMod val="75000"/>
                    <a:lumOff val="25000"/>
                  </a:schemeClr>
                </a:solidFill>
              </a:rPr>
              <a:t>地址（</a:t>
            </a:r>
            <a:r>
              <a:rPr lang="en-US" altLang="zh-CN">
                <a:solidFill>
                  <a:schemeClr val="tx1">
                    <a:lumMod val="75000"/>
                    <a:lumOff val="25000"/>
                  </a:schemeClr>
                </a:solidFill>
              </a:rPr>
              <a:t>ip</a:t>
            </a:r>
            <a:r>
              <a:rPr lang="zh-CN" altLang="en-US">
                <a:solidFill>
                  <a:schemeClr val="tx1">
                    <a:lumMod val="75000"/>
                    <a:lumOff val="25000"/>
                  </a:schemeClr>
                </a:solidFill>
              </a:rPr>
              <a:t>）、端口（</a:t>
            </a:r>
            <a:r>
              <a:rPr lang="en-US" altLang="zh-CN">
                <a:solidFill>
                  <a:schemeClr val="tx1">
                    <a:lumMod val="75000"/>
                    <a:lumOff val="25000"/>
                  </a:schemeClr>
                </a:solidFill>
              </a:rPr>
              <a:t>port</a:t>
            </a:r>
            <a:r>
              <a:rPr lang="zh-CN" altLang="en-US">
                <a:solidFill>
                  <a:schemeClr val="tx1">
                    <a:lumMod val="75000"/>
                    <a:lumOff val="25000"/>
                  </a:schemeClr>
                </a:solidFill>
              </a:rPr>
              <a:t>）、设备名称（</a:t>
            </a:r>
            <a:r>
              <a:rPr lang="en-US" altLang="zh-CN">
                <a:solidFill>
                  <a:schemeClr val="tx1">
                    <a:lumMod val="75000"/>
                    <a:lumOff val="25000"/>
                  </a:schemeClr>
                </a:solidFill>
              </a:rPr>
              <a:t>device</a:t>
            </a:r>
            <a:r>
              <a:rPr lang="zh-CN" altLang="en-US">
                <a:solidFill>
                  <a:schemeClr val="tx1">
                    <a:lumMod val="75000"/>
                    <a:lumOff val="25000"/>
                  </a:schemeClr>
                </a:solidFill>
              </a:rPr>
              <a:t>）、元数据（</a:t>
            </a:r>
            <a:r>
              <a:rPr lang="en-US" altLang="zh-CN">
                <a:solidFill>
                  <a:schemeClr val="tx1">
                    <a:lumMod val="75000"/>
                    <a:lumOff val="25000"/>
                  </a:schemeClr>
                </a:solidFill>
              </a:rPr>
              <a:t>metadata</a:t>
            </a:r>
            <a:r>
              <a:rPr lang="zh-CN" altLang="en-US">
                <a:solidFill>
                  <a:schemeClr val="tx1">
                    <a:lumMod val="75000"/>
                    <a:lumOff val="25000"/>
                  </a:schemeClr>
                </a:solidFill>
              </a:rPr>
              <a:t>）</a:t>
            </a:r>
          </a:p>
        </p:txBody>
      </p:sp>
      <p:sp>
        <p:nvSpPr>
          <p:cNvPr id="7" name="矩形 6"/>
          <p:cNvSpPr/>
          <p:nvPr/>
        </p:nvSpPr>
        <p:spPr>
          <a:xfrm>
            <a:off x="298321" y="5029859"/>
            <a:ext cx="2627642" cy="369332"/>
          </a:xfrm>
          <a:prstGeom prst="rect">
            <a:avLst/>
          </a:prstGeom>
        </p:spPr>
        <p:txBody>
          <a:bodyPr wrap="none">
            <a:spAutoFit/>
          </a:bodyPr>
          <a:lstStyle/>
          <a:p>
            <a:r>
              <a:rPr lang="zh-CN" altLang="en-US" b="1">
                <a:solidFill>
                  <a:schemeClr val="bg1"/>
                </a:solidFill>
              </a:rPr>
              <a:t>（</a:t>
            </a:r>
            <a:r>
              <a:rPr lang="en-US" altLang="zh-CN" b="1">
                <a:solidFill>
                  <a:schemeClr val="bg1"/>
                </a:solidFill>
              </a:rPr>
              <a:t>3</a:t>
            </a:r>
            <a:r>
              <a:rPr lang="zh-CN" altLang="en-US" b="1">
                <a:solidFill>
                  <a:schemeClr val="bg1"/>
                </a:solidFill>
              </a:rPr>
              <a:t>）计算分区号的位移</a:t>
            </a:r>
          </a:p>
        </p:txBody>
      </p:sp>
      <p:sp>
        <p:nvSpPr>
          <p:cNvPr id="8" name="矩形 7"/>
          <p:cNvSpPr/>
          <p:nvPr/>
        </p:nvSpPr>
        <p:spPr>
          <a:xfrm>
            <a:off x="888797" y="4481221"/>
            <a:ext cx="2812693" cy="369332"/>
          </a:xfrm>
          <a:prstGeom prst="rect">
            <a:avLst/>
          </a:prstGeom>
        </p:spPr>
        <p:txBody>
          <a:bodyPr wrap="none">
            <a:spAutoFit/>
          </a:bodyPr>
          <a:lstStyle/>
          <a:p>
            <a:r>
              <a:rPr lang="en-US" altLang="zh-CN">
                <a:solidFill>
                  <a:schemeClr val="tx1">
                    <a:lumMod val="75000"/>
                    <a:lumOff val="25000"/>
                  </a:schemeClr>
                </a:solidFill>
              </a:rPr>
              <a:t>replica2part2dev_id</a:t>
            </a:r>
            <a:r>
              <a:rPr lang="zh-CN" altLang="en-US">
                <a:solidFill>
                  <a:schemeClr val="tx1">
                    <a:lumMod val="75000"/>
                    <a:lumOff val="25000"/>
                  </a:schemeClr>
                </a:solidFill>
              </a:rPr>
              <a:t>数组</a:t>
            </a:r>
          </a:p>
        </p:txBody>
      </p:sp>
      <p:sp>
        <p:nvSpPr>
          <p:cNvPr id="9" name="矩形 8"/>
          <p:cNvSpPr/>
          <p:nvPr/>
        </p:nvSpPr>
        <p:spPr>
          <a:xfrm>
            <a:off x="888797" y="5518669"/>
            <a:ext cx="1687129" cy="369332"/>
          </a:xfrm>
          <a:prstGeom prst="rect">
            <a:avLst/>
          </a:prstGeom>
        </p:spPr>
        <p:txBody>
          <a:bodyPr wrap="none">
            <a:spAutoFit/>
          </a:bodyPr>
          <a:lstStyle/>
          <a:p>
            <a:r>
              <a:rPr lang="en-US" altLang="zh-CN" smtClean="0">
                <a:solidFill>
                  <a:schemeClr val="tx1">
                    <a:lumMod val="75000"/>
                    <a:lumOff val="25000"/>
                  </a:schemeClr>
                </a:solidFill>
              </a:rPr>
              <a:t>part_shift</a:t>
            </a:r>
            <a:r>
              <a:rPr lang="zh-CN" altLang="en-US" smtClean="0">
                <a:solidFill>
                  <a:schemeClr val="tx1">
                    <a:lumMod val="75000"/>
                    <a:lumOff val="25000"/>
                  </a:schemeClr>
                </a:solidFill>
              </a:rPr>
              <a:t>整数</a:t>
            </a:r>
            <a:endParaRPr lang="zh-CN" altLang="en-US">
              <a:solidFill>
                <a:schemeClr val="tx1">
                  <a:lumMod val="75000"/>
                  <a:lumOff val="25000"/>
                </a:schemeClr>
              </a:solidFill>
            </a:endParaRPr>
          </a:p>
        </p:txBody>
      </p:sp>
    </p:spTree>
    <p:extLst>
      <p:ext uri="{BB962C8B-B14F-4D97-AF65-F5344CB8AC3E}">
        <p14:creationId xmlns:p14="http://schemas.microsoft.com/office/powerpoint/2010/main" val="33863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64</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2031325" cy="461665"/>
          </a:xfrm>
          <a:prstGeom prst="rect">
            <a:avLst/>
          </a:prstGeom>
          <a:noFill/>
        </p:spPr>
        <p:txBody>
          <a:bodyPr wrap="none" rtlCol="0">
            <a:spAutoFit/>
          </a:bodyPr>
          <a:lstStyle/>
          <a:p>
            <a:r>
              <a:rPr lang="zh-CN" altLang="en-US" sz="2400" b="1">
                <a:solidFill>
                  <a:schemeClr val="accent6"/>
                </a:solidFill>
              </a:rPr>
              <a:t>环的数据结构</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 name="组合 3"/>
          <p:cNvGrpSpPr/>
          <p:nvPr/>
        </p:nvGrpSpPr>
        <p:grpSpPr>
          <a:xfrm>
            <a:off x="336131" y="1931718"/>
            <a:ext cx="8465523" cy="3579040"/>
            <a:chOff x="336131" y="2109150"/>
            <a:chExt cx="8465523" cy="3579040"/>
          </a:xfrm>
        </p:grpSpPr>
        <p:sp>
          <p:nvSpPr>
            <p:cNvPr id="3" name="矩形 2"/>
            <p:cNvSpPr/>
            <p:nvPr/>
          </p:nvSpPr>
          <p:spPr>
            <a:xfrm>
              <a:off x="4535885" y="3248026"/>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P0</a:t>
              </a:r>
              <a:endParaRPr lang="zh-CN" altLang="en-US" sz="1600">
                <a:solidFill>
                  <a:schemeClr val="tx1">
                    <a:lumMod val="75000"/>
                    <a:lumOff val="25000"/>
                  </a:schemeClr>
                </a:solidFill>
              </a:endParaRPr>
            </a:p>
          </p:txBody>
        </p:sp>
        <p:cxnSp>
          <p:nvCxnSpPr>
            <p:cNvPr id="5" name="直接箭头连接符 4"/>
            <p:cNvCxnSpPr>
              <a:stCxn id="3" idx="3"/>
            </p:cNvCxnSpPr>
            <p:nvPr/>
          </p:nvCxnSpPr>
          <p:spPr>
            <a:xfrm>
              <a:off x="4972050" y="3381376"/>
              <a:ext cx="219075" cy="1904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190132" y="3248026"/>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tx1">
                      <a:lumMod val="75000"/>
                      <a:lumOff val="25000"/>
                    </a:schemeClr>
                  </a:solidFill>
                </a:rPr>
                <a:t>d</a:t>
              </a:r>
              <a:r>
                <a:rPr lang="en-US" altLang="zh-CN" sz="1600" smtClean="0">
                  <a:solidFill>
                    <a:schemeClr val="tx1">
                      <a:lumMod val="75000"/>
                      <a:lumOff val="25000"/>
                    </a:schemeClr>
                  </a:solidFill>
                </a:rPr>
                <a:t>0</a:t>
              </a:r>
              <a:endParaRPr lang="zh-CN" altLang="en-US" sz="1600">
                <a:solidFill>
                  <a:schemeClr val="tx1">
                    <a:lumMod val="75000"/>
                    <a:lumOff val="25000"/>
                  </a:schemeClr>
                </a:solidFill>
              </a:endParaRPr>
            </a:p>
          </p:txBody>
        </p:sp>
        <p:sp>
          <p:nvSpPr>
            <p:cNvPr id="11" name="矩形 10"/>
            <p:cNvSpPr/>
            <p:nvPr/>
          </p:nvSpPr>
          <p:spPr>
            <a:xfrm>
              <a:off x="5626296" y="3248026"/>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d8</a:t>
              </a:r>
              <a:endParaRPr lang="zh-CN" altLang="en-US" sz="1600">
                <a:solidFill>
                  <a:schemeClr val="tx1">
                    <a:lumMod val="75000"/>
                    <a:lumOff val="25000"/>
                  </a:schemeClr>
                </a:solidFill>
              </a:endParaRPr>
            </a:p>
          </p:txBody>
        </p:sp>
        <p:sp>
          <p:nvSpPr>
            <p:cNvPr id="12" name="矩形 11"/>
            <p:cNvSpPr/>
            <p:nvPr/>
          </p:nvSpPr>
          <p:spPr>
            <a:xfrm>
              <a:off x="6062461" y="3248026"/>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d16</a:t>
              </a:r>
              <a:endParaRPr lang="zh-CN" altLang="en-US" sz="1600">
                <a:solidFill>
                  <a:schemeClr val="tx1">
                    <a:lumMod val="75000"/>
                    <a:lumOff val="25000"/>
                  </a:schemeClr>
                </a:solidFill>
              </a:endParaRPr>
            </a:p>
          </p:txBody>
        </p:sp>
        <p:sp>
          <p:nvSpPr>
            <p:cNvPr id="16" name="矩形 15"/>
            <p:cNvSpPr/>
            <p:nvPr/>
          </p:nvSpPr>
          <p:spPr>
            <a:xfrm>
              <a:off x="4535885" y="3514725"/>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P1</a:t>
              </a:r>
              <a:endParaRPr lang="zh-CN" altLang="en-US" sz="1600">
                <a:solidFill>
                  <a:schemeClr val="tx1">
                    <a:lumMod val="75000"/>
                    <a:lumOff val="25000"/>
                  </a:schemeClr>
                </a:solidFill>
              </a:endParaRPr>
            </a:p>
          </p:txBody>
        </p:sp>
        <p:cxnSp>
          <p:nvCxnSpPr>
            <p:cNvPr id="17" name="直接箭头连接符 16"/>
            <p:cNvCxnSpPr>
              <a:stCxn id="16" idx="3"/>
            </p:cNvCxnSpPr>
            <p:nvPr/>
          </p:nvCxnSpPr>
          <p:spPr>
            <a:xfrm>
              <a:off x="4972050" y="3648075"/>
              <a:ext cx="219075" cy="1904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190132" y="3514725"/>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d1</a:t>
              </a:r>
              <a:endParaRPr lang="zh-CN" altLang="en-US" sz="1600">
                <a:solidFill>
                  <a:schemeClr val="tx1">
                    <a:lumMod val="75000"/>
                    <a:lumOff val="25000"/>
                  </a:schemeClr>
                </a:solidFill>
              </a:endParaRPr>
            </a:p>
          </p:txBody>
        </p:sp>
        <p:sp>
          <p:nvSpPr>
            <p:cNvPr id="19" name="矩形 18"/>
            <p:cNvSpPr/>
            <p:nvPr/>
          </p:nvSpPr>
          <p:spPr>
            <a:xfrm>
              <a:off x="5626296" y="3514725"/>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d9</a:t>
              </a:r>
              <a:endParaRPr lang="zh-CN" altLang="en-US" sz="1600">
                <a:solidFill>
                  <a:schemeClr val="tx1">
                    <a:lumMod val="75000"/>
                    <a:lumOff val="25000"/>
                  </a:schemeClr>
                </a:solidFill>
              </a:endParaRPr>
            </a:p>
          </p:txBody>
        </p:sp>
        <p:sp>
          <p:nvSpPr>
            <p:cNvPr id="20" name="矩形 19"/>
            <p:cNvSpPr/>
            <p:nvPr/>
          </p:nvSpPr>
          <p:spPr>
            <a:xfrm>
              <a:off x="6062461" y="3514725"/>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d17</a:t>
              </a:r>
              <a:endParaRPr lang="zh-CN" altLang="en-US" sz="1600">
                <a:solidFill>
                  <a:schemeClr val="tx1">
                    <a:lumMod val="75000"/>
                    <a:lumOff val="25000"/>
                  </a:schemeClr>
                </a:solidFill>
              </a:endParaRPr>
            </a:p>
          </p:txBody>
        </p:sp>
        <p:sp>
          <p:nvSpPr>
            <p:cNvPr id="21" name="矩形 20"/>
            <p:cNvSpPr/>
            <p:nvPr/>
          </p:nvSpPr>
          <p:spPr>
            <a:xfrm>
              <a:off x="4535885" y="3790948"/>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P2</a:t>
              </a:r>
              <a:endParaRPr lang="zh-CN" altLang="en-US" sz="1600">
                <a:solidFill>
                  <a:schemeClr val="tx1">
                    <a:lumMod val="75000"/>
                    <a:lumOff val="25000"/>
                  </a:schemeClr>
                </a:solidFill>
              </a:endParaRPr>
            </a:p>
          </p:txBody>
        </p:sp>
        <p:cxnSp>
          <p:nvCxnSpPr>
            <p:cNvPr id="22" name="直接箭头连接符 21"/>
            <p:cNvCxnSpPr>
              <a:stCxn id="21" idx="3"/>
            </p:cNvCxnSpPr>
            <p:nvPr/>
          </p:nvCxnSpPr>
          <p:spPr>
            <a:xfrm>
              <a:off x="4972050" y="3924298"/>
              <a:ext cx="219075" cy="1904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190132" y="3790948"/>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d2</a:t>
              </a:r>
              <a:endParaRPr lang="zh-CN" altLang="en-US" sz="1600">
                <a:solidFill>
                  <a:schemeClr val="tx1">
                    <a:lumMod val="75000"/>
                    <a:lumOff val="25000"/>
                  </a:schemeClr>
                </a:solidFill>
              </a:endParaRPr>
            </a:p>
          </p:txBody>
        </p:sp>
        <p:sp>
          <p:nvSpPr>
            <p:cNvPr id="24" name="矩形 23"/>
            <p:cNvSpPr/>
            <p:nvPr/>
          </p:nvSpPr>
          <p:spPr>
            <a:xfrm>
              <a:off x="5626296" y="3790948"/>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d10</a:t>
              </a:r>
              <a:endParaRPr lang="zh-CN" altLang="en-US" sz="1600">
                <a:solidFill>
                  <a:schemeClr val="tx1">
                    <a:lumMod val="75000"/>
                    <a:lumOff val="25000"/>
                  </a:schemeClr>
                </a:solidFill>
              </a:endParaRPr>
            </a:p>
          </p:txBody>
        </p:sp>
        <p:sp>
          <p:nvSpPr>
            <p:cNvPr id="25" name="矩形 24"/>
            <p:cNvSpPr/>
            <p:nvPr/>
          </p:nvSpPr>
          <p:spPr>
            <a:xfrm>
              <a:off x="6062461" y="3790948"/>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d18</a:t>
              </a:r>
              <a:endParaRPr lang="zh-CN" altLang="en-US" sz="1600">
                <a:solidFill>
                  <a:schemeClr val="tx1">
                    <a:lumMod val="75000"/>
                    <a:lumOff val="25000"/>
                  </a:schemeClr>
                </a:solidFill>
              </a:endParaRPr>
            </a:p>
          </p:txBody>
        </p:sp>
        <p:sp>
          <p:nvSpPr>
            <p:cNvPr id="26" name="矩形 25"/>
            <p:cNvSpPr/>
            <p:nvPr/>
          </p:nvSpPr>
          <p:spPr>
            <a:xfrm>
              <a:off x="4535885" y="4067171"/>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P3</a:t>
              </a:r>
              <a:endParaRPr lang="zh-CN" altLang="en-US" sz="1600">
                <a:solidFill>
                  <a:schemeClr val="tx1">
                    <a:lumMod val="75000"/>
                    <a:lumOff val="25000"/>
                  </a:schemeClr>
                </a:solidFill>
              </a:endParaRPr>
            </a:p>
          </p:txBody>
        </p:sp>
        <p:cxnSp>
          <p:nvCxnSpPr>
            <p:cNvPr id="27" name="直接箭头连接符 26"/>
            <p:cNvCxnSpPr>
              <a:stCxn id="26" idx="3"/>
            </p:cNvCxnSpPr>
            <p:nvPr/>
          </p:nvCxnSpPr>
          <p:spPr>
            <a:xfrm>
              <a:off x="4972050" y="4200521"/>
              <a:ext cx="219075" cy="1904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190132" y="4067171"/>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d3</a:t>
              </a:r>
              <a:endParaRPr lang="zh-CN" altLang="en-US" sz="1600">
                <a:solidFill>
                  <a:schemeClr val="tx1">
                    <a:lumMod val="75000"/>
                    <a:lumOff val="25000"/>
                  </a:schemeClr>
                </a:solidFill>
              </a:endParaRPr>
            </a:p>
          </p:txBody>
        </p:sp>
        <p:sp>
          <p:nvSpPr>
            <p:cNvPr id="29" name="矩形 28"/>
            <p:cNvSpPr/>
            <p:nvPr/>
          </p:nvSpPr>
          <p:spPr>
            <a:xfrm>
              <a:off x="5626296" y="4067171"/>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d11</a:t>
              </a:r>
              <a:endParaRPr lang="zh-CN" altLang="en-US" sz="1600">
                <a:solidFill>
                  <a:schemeClr val="tx1">
                    <a:lumMod val="75000"/>
                    <a:lumOff val="25000"/>
                  </a:schemeClr>
                </a:solidFill>
              </a:endParaRPr>
            </a:p>
          </p:txBody>
        </p:sp>
        <p:sp>
          <p:nvSpPr>
            <p:cNvPr id="30" name="矩形 29"/>
            <p:cNvSpPr/>
            <p:nvPr/>
          </p:nvSpPr>
          <p:spPr>
            <a:xfrm>
              <a:off x="6062461" y="4067171"/>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d19</a:t>
              </a:r>
              <a:endParaRPr lang="zh-CN" altLang="en-US" sz="1600">
                <a:solidFill>
                  <a:schemeClr val="tx1">
                    <a:lumMod val="75000"/>
                    <a:lumOff val="25000"/>
                  </a:schemeClr>
                </a:solidFill>
              </a:endParaRPr>
            </a:p>
          </p:txBody>
        </p:sp>
        <p:sp>
          <p:nvSpPr>
            <p:cNvPr id="31" name="矩形 30"/>
            <p:cNvSpPr/>
            <p:nvPr/>
          </p:nvSpPr>
          <p:spPr>
            <a:xfrm>
              <a:off x="4535885" y="4343394"/>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a:t>
              </a:r>
              <a:endParaRPr lang="zh-CN" altLang="en-US" sz="1600">
                <a:solidFill>
                  <a:schemeClr val="tx1">
                    <a:lumMod val="75000"/>
                    <a:lumOff val="25000"/>
                  </a:schemeClr>
                </a:solidFill>
              </a:endParaRPr>
            </a:p>
          </p:txBody>
        </p:sp>
        <p:cxnSp>
          <p:nvCxnSpPr>
            <p:cNvPr id="32" name="直接箭头连接符 31"/>
            <p:cNvCxnSpPr>
              <a:stCxn id="31" idx="3"/>
            </p:cNvCxnSpPr>
            <p:nvPr/>
          </p:nvCxnSpPr>
          <p:spPr>
            <a:xfrm>
              <a:off x="4972050" y="4476744"/>
              <a:ext cx="219075" cy="1904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90132" y="4343394"/>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a:t>
              </a:r>
              <a:endParaRPr lang="zh-CN" altLang="en-US" sz="1600">
                <a:solidFill>
                  <a:schemeClr val="tx1">
                    <a:lumMod val="75000"/>
                    <a:lumOff val="25000"/>
                  </a:schemeClr>
                </a:solidFill>
              </a:endParaRPr>
            </a:p>
          </p:txBody>
        </p:sp>
        <p:sp>
          <p:nvSpPr>
            <p:cNvPr id="34" name="矩形 33"/>
            <p:cNvSpPr/>
            <p:nvPr/>
          </p:nvSpPr>
          <p:spPr>
            <a:xfrm>
              <a:off x="5626296" y="4343394"/>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a:t>
              </a:r>
              <a:endParaRPr lang="zh-CN" altLang="en-US" sz="1600">
                <a:solidFill>
                  <a:schemeClr val="tx1">
                    <a:lumMod val="75000"/>
                    <a:lumOff val="25000"/>
                  </a:schemeClr>
                </a:solidFill>
              </a:endParaRPr>
            </a:p>
          </p:txBody>
        </p:sp>
        <p:sp>
          <p:nvSpPr>
            <p:cNvPr id="35" name="矩形 34"/>
            <p:cNvSpPr/>
            <p:nvPr/>
          </p:nvSpPr>
          <p:spPr>
            <a:xfrm>
              <a:off x="6062461" y="4343394"/>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a:t>
              </a:r>
              <a:endParaRPr lang="zh-CN" altLang="en-US" sz="1600">
                <a:solidFill>
                  <a:schemeClr val="tx1">
                    <a:lumMod val="75000"/>
                    <a:lumOff val="25000"/>
                  </a:schemeClr>
                </a:solidFill>
              </a:endParaRPr>
            </a:p>
          </p:txBody>
        </p:sp>
        <p:sp>
          <p:nvSpPr>
            <p:cNvPr id="36" name="矩形 35"/>
            <p:cNvSpPr/>
            <p:nvPr/>
          </p:nvSpPr>
          <p:spPr>
            <a:xfrm>
              <a:off x="4535885" y="4610093"/>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P7</a:t>
              </a:r>
              <a:endParaRPr lang="zh-CN" altLang="en-US" sz="1600">
                <a:solidFill>
                  <a:schemeClr val="tx1">
                    <a:lumMod val="75000"/>
                    <a:lumOff val="25000"/>
                  </a:schemeClr>
                </a:solidFill>
              </a:endParaRPr>
            </a:p>
          </p:txBody>
        </p:sp>
        <p:cxnSp>
          <p:nvCxnSpPr>
            <p:cNvPr id="37" name="直接箭头连接符 36"/>
            <p:cNvCxnSpPr>
              <a:stCxn id="36" idx="3"/>
            </p:cNvCxnSpPr>
            <p:nvPr/>
          </p:nvCxnSpPr>
          <p:spPr>
            <a:xfrm>
              <a:off x="4972050" y="4743443"/>
              <a:ext cx="219075" cy="1904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190132" y="4610093"/>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d7</a:t>
              </a:r>
              <a:endParaRPr lang="zh-CN" altLang="en-US" sz="1600">
                <a:solidFill>
                  <a:schemeClr val="tx1">
                    <a:lumMod val="75000"/>
                    <a:lumOff val="25000"/>
                  </a:schemeClr>
                </a:solidFill>
              </a:endParaRPr>
            </a:p>
          </p:txBody>
        </p:sp>
        <p:sp>
          <p:nvSpPr>
            <p:cNvPr id="39" name="矩形 38"/>
            <p:cNvSpPr/>
            <p:nvPr/>
          </p:nvSpPr>
          <p:spPr>
            <a:xfrm>
              <a:off x="5626296" y="4610093"/>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d15</a:t>
              </a:r>
              <a:endParaRPr lang="zh-CN" altLang="en-US" sz="1600">
                <a:solidFill>
                  <a:schemeClr val="tx1">
                    <a:lumMod val="75000"/>
                    <a:lumOff val="25000"/>
                  </a:schemeClr>
                </a:solidFill>
              </a:endParaRPr>
            </a:p>
          </p:txBody>
        </p:sp>
        <p:sp>
          <p:nvSpPr>
            <p:cNvPr id="40" name="矩形 39"/>
            <p:cNvSpPr/>
            <p:nvPr/>
          </p:nvSpPr>
          <p:spPr>
            <a:xfrm>
              <a:off x="6062461" y="4610093"/>
              <a:ext cx="436165" cy="26669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d23</a:t>
              </a:r>
              <a:endParaRPr lang="zh-CN" altLang="en-US" sz="1600">
                <a:solidFill>
                  <a:schemeClr val="tx1">
                    <a:lumMod val="75000"/>
                    <a:lumOff val="25000"/>
                  </a:schemeClr>
                </a:solidFill>
              </a:endParaRPr>
            </a:p>
          </p:txBody>
        </p:sp>
        <p:sp>
          <p:nvSpPr>
            <p:cNvPr id="6" name="文本框 5"/>
            <p:cNvSpPr txBox="1"/>
            <p:nvPr/>
          </p:nvSpPr>
          <p:spPr>
            <a:xfrm>
              <a:off x="5081587" y="4910254"/>
              <a:ext cx="1569660" cy="369332"/>
            </a:xfrm>
            <a:prstGeom prst="rect">
              <a:avLst/>
            </a:prstGeom>
            <a:noFill/>
          </p:spPr>
          <p:txBody>
            <a:bodyPr wrap="none" rtlCol="0">
              <a:spAutoFit/>
            </a:bodyPr>
            <a:lstStyle/>
            <a:p>
              <a:r>
                <a:rPr lang="zh-CN" altLang="en-US" smtClean="0">
                  <a:solidFill>
                    <a:schemeClr val="tx1">
                      <a:lumMod val="75000"/>
                      <a:lumOff val="25000"/>
                    </a:schemeClr>
                  </a:solidFill>
                </a:rPr>
                <a:t>设备编号列表</a:t>
              </a:r>
              <a:endParaRPr lang="zh-CN" altLang="en-US">
                <a:solidFill>
                  <a:schemeClr val="tx1">
                    <a:lumMod val="75000"/>
                    <a:lumOff val="25000"/>
                  </a:schemeClr>
                </a:solidFill>
              </a:endParaRPr>
            </a:p>
          </p:txBody>
        </p:sp>
        <p:sp>
          <p:nvSpPr>
            <p:cNvPr id="41" name="文本框 40"/>
            <p:cNvSpPr txBox="1"/>
            <p:nvPr/>
          </p:nvSpPr>
          <p:spPr>
            <a:xfrm>
              <a:off x="4335789" y="5318858"/>
              <a:ext cx="1800493" cy="369332"/>
            </a:xfrm>
            <a:prstGeom prst="rect">
              <a:avLst/>
            </a:prstGeom>
            <a:noFill/>
          </p:spPr>
          <p:txBody>
            <a:bodyPr wrap="none" rtlCol="0">
              <a:spAutoFit/>
            </a:bodyPr>
            <a:lstStyle/>
            <a:p>
              <a:r>
                <a:rPr lang="zh-CN" altLang="en-US">
                  <a:solidFill>
                    <a:schemeClr val="tx1">
                      <a:lumMod val="75000"/>
                      <a:lumOff val="25000"/>
                    </a:schemeClr>
                  </a:solidFill>
                </a:rPr>
                <a:t>分区</a:t>
              </a:r>
              <a:r>
                <a:rPr lang="zh-CN" altLang="en-US" smtClean="0">
                  <a:solidFill>
                    <a:schemeClr val="tx1">
                      <a:lumMod val="75000"/>
                      <a:lumOff val="25000"/>
                    </a:schemeClr>
                  </a:solidFill>
                </a:rPr>
                <a:t>到设备映射</a:t>
              </a:r>
              <a:endParaRPr lang="zh-CN" altLang="en-US">
                <a:solidFill>
                  <a:schemeClr val="tx1">
                    <a:lumMod val="75000"/>
                    <a:lumOff val="25000"/>
                  </a:schemeClr>
                </a:solidFill>
              </a:endParaRPr>
            </a:p>
          </p:txBody>
        </p:sp>
        <p:cxnSp>
          <p:nvCxnSpPr>
            <p:cNvPr id="8" name="直接箭头连接符 7"/>
            <p:cNvCxnSpPr/>
            <p:nvPr/>
          </p:nvCxnSpPr>
          <p:spPr>
            <a:xfrm flipV="1">
              <a:off x="5066347" y="4773086"/>
              <a:ext cx="0" cy="517094"/>
            </a:xfrm>
            <a:prstGeom prst="straightConnector1">
              <a:avLst/>
            </a:prstGeom>
            <a:ln>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立方体 41"/>
            <p:cNvSpPr/>
            <p:nvPr/>
          </p:nvSpPr>
          <p:spPr>
            <a:xfrm>
              <a:off x="6934790" y="3709769"/>
              <a:ext cx="482010" cy="981502"/>
            </a:xfrm>
            <a:prstGeom prst="cube">
              <a:avLst>
                <a:gd name="adj" fmla="val 41165"/>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mtClean="0"/>
                <a:t>z1</a:t>
              </a:r>
              <a:endParaRPr lang="zh-CN" altLang="en-US"/>
            </a:p>
          </p:txBody>
        </p:sp>
        <p:sp>
          <p:nvSpPr>
            <p:cNvPr id="44" name="立方体 43"/>
            <p:cNvSpPr/>
            <p:nvPr/>
          </p:nvSpPr>
          <p:spPr>
            <a:xfrm>
              <a:off x="7281003" y="3709769"/>
              <a:ext cx="482010" cy="981502"/>
            </a:xfrm>
            <a:prstGeom prst="cube">
              <a:avLst>
                <a:gd name="adj" fmla="val 41165"/>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mtClean="0"/>
                <a:t>z2</a:t>
              </a:r>
              <a:endParaRPr lang="zh-CN" altLang="en-US"/>
            </a:p>
          </p:txBody>
        </p:sp>
        <p:sp>
          <p:nvSpPr>
            <p:cNvPr id="45" name="立方体 44"/>
            <p:cNvSpPr/>
            <p:nvPr/>
          </p:nvSpPr>
          <p:spPr>
            <a:xfrm>
              <a:off x="7627216" y="3709769"/>
              <a:ext cx="482010" cy="981502"/>
            </a:xfrm>
            <a:prstGeom prst="cube">
              <a:avLst>
                <a:gd name="adj" fmla="val 41165"/>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mtClean="0"/>
                <a:t>z3</a:t>
              </a:r>
              <a:endParaRPr lang="zh-CN" altLang="en-US"/>
            </a:p>
          </p:txBody>
        </p:sp>
        <p:sp>
          <p:nvSpPr>
            <p:cNvPr id="46" name="立方体 45"/>
            <p:cNvSpPr/>
            <p:nvPr/>
          </p:nvSpPr>
          <p:spPr>
            <a:xfrm>
              <a:off x="7973429" y="3709769"/>
              <a:ext cx="482010" cy="981502"/>
            </a:xfrm>
            <a:prstGeom prst="cube">
              <a:avLst>
                <a:gd name="adj" fmla="val 41165"/>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mtClean="0"/>
                <a:t>z4</a:t>
              </a:r>
              <a:endParaRPr lang="zh-CN" altLang="en-US"/>
            </a:p>
          </p:txBody>
        </p:sp>
        <p:sp>
          <p:nvSpPr>
            <p:cNvPr id="47" name="立方体 46"/>
            <p:cNvSpPr/>
            <p:nvPr/>
          </p:nvSpPr>
          <p:spPr>
            <a:xfrm>
              <a:off x="8319644" y="3709769"/>
              <a:ext cx="482010" cy="981502"/>
            </a:xfrm>
            <a:prstGeom prst="cube">
              <a:avLst>
                <a:gd name="adj" fmla="val 41165"/>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mtClean="0"/>
                <a:t>z5</a:t>
              </a:r>
              <a:endParaRPr lang="zh-CN" altLang="en-US"/>
            </a:p>
          </p:txBody>
        </p:sp>
        <p:sp>
          <p:nvSpPr>
            <p:cNvPr id="43" name="任意多边形 42"/>
            <p:cNvSpPr/>
            <p:nvPr/>
          </p:nvSpPr>
          <p:spPr>
            <a:xfrm>
              <a:off x="5397499" y="2603500"/>
              <a:ext cx="2575929" cy="1117600"/>
            </a:xfrm>
            <a:custGeom>
              <a:avLst/>
              <a:gdLst>
                <a:gd name="connsiteX0" fmla="*/ 0 w 2501900"/>
                <a:gd name="connsiteY0" fmla="*/ 647700 h 1117600"/>
                <a:gd name="connsiteX1" fmla="*/ 0 w 2501900"/>
                <a:gd name="connsiteY1" fmla="*/ 0 h 1117600"/>
                <a:gd name="connsiteX2" fmla="*/ 2501900 w 2501900"/>
                <a:gd name="connsiteY2" fmla="*/ 0 h 1117600"/>
                <a:gd name="connsiteX3" fmla="*/ 2501900 w 2501900"/>
                <a:gd name="connsiteY3" fmla="*/ 1117600 h 1117600"/>
              </a:gdLst>
              <a:ahLst/>
              <a:cxnLst>
                <a:cxn ang="0">
                  <a:pos x="connsiteX0" y="connsiteY0"/>
                </a:cxn>
                <a:cxn ang="0">
                  <a:pos x="connsiteX1" y="connsiteY1"/>
                </a:cxn>
                <a:cxn ang="0">
                  <a:pos x="connsiteX2" y="connsiteY2"/>
                </a:cxn>
                <a:cxn ang="0">
                  <a:pos x="connsiteX3" y="connsiteY3"/>
                </a:cxn>
              </a:cxnLst>
              <a:rect l="l" t="t" r="r" b="b"/>
              <a:pathLst>
                <a:path w="2501900" h="1117600">
                  <a:moveTo>
                    <a:pt x="0" y="647700"/>
                  </a:moveTo>
                  <a:lnTo>
                    <a:pt x="0" y="0"/>
                  </a:lnTo>
                  <a:lnTo>
                    <a:pt x="2501900" y="0"/>
                  </a:lnTo>
                  <a:lnTo>
                    <a:pt x="2501900" y="1117600"/>
                  </a:ln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任意多边形 47"/>
            <p:cNvSpPr/>
            <p:nvPr/>
          </p:nvSpPr>
          <p:spPr>
            <a:xfrm>
              <a:off x="5854700" y="2781300"/>
              <a:ext cx="1772514" cy="939800"/>
            </a:xfrm>
            <a:custGeom>
              <a:avLst/>
              <a:gdLst>
                <a:gd name="connsiteX0" fmla="*/ 0 w 1790700"/>
                <a:gd name="connsiteY0" fmla="*/ 457200 h 939800"/>
                <a:gd name="connsiteX1" fmla="*/ 0 w 1790700"/>
                <a:gd name="connsiteY1" fmla="*/ 0 h 939800"/>
                <a:gd name="connsiteX2" fmla="*/ 1790700 w 1790700"/>
                <a:gd name="connsiteY2" fmla="*/ 0 h 939800"/>
                <a:gd name="connsiteX3" fmla="*/ 1790700 w 1790700"/>
                <a:gd name="connsiteY3" fmla="*/ 901700 h 939800"/>
                <a:gd name="connsiteX4" fmla="*/ 1790700 w 1790700"/>
                <a:gd name="connsiteY4" fmla="*/ 939800 h 93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700" h="939800">
                  <a:moveTo>
                    <a:pt x="0" y="457200"/>
                  </a:moveTo>
                  <a:lnTo>
                    <a:pt x="0" y="0"/>
                  </a:lnTo>
                  <a:lnTo>
                    <a:pt x="1790700" y="0"/>
                  </a:lnTo>
                  <a:lnTo>
                    <a:pt x="1790700" y="901700"/>
                  </a:lnTo>
                  <a:lnTo>
                    <a:pt x="1790700" y="939800"/>
                  </a:ln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9" name="任意多边形 48"/>
            <p:cNvSpPr/>
            <p:nvPr/>
          </p:nvSpPr>
          <p:spPr>
            <a:xfrm>
              <a:off x="6286500" y="2946400"/>
              <a:ext cx="965200" cy="774700"/>
            </a:xfrm>
            <a:custGeom>
              <a:avLst/>
              <a:gdLst>
                <a:gd name="connsiteX0" fmla="*/ 0 w 965200"/>
                <a:gd name="connsiteY0" fmla="*/ 292100 h 774700"/>
                <a:gd name="connsiteX1" fmla="*/ 0 w 965200"/>
                <a:gd name="connsiteY1" fmla="*/ 0 h 774700"/>
                <a:gd name="connsiteX2" fmla="*/ 965200 w 965200"/>
                <a:gd name="connsiteY2" fmla="*/ 0 h 774700"/>
                <a:gd name="connsiteX3" fmla="*/ 965200 w 965200"/>
                <a:gd name="connsiteY3" fmla="*/ 774700 h 774700"/>
              </a:gdLst>
              <a:ahLst/>
              <a:cxnLst>
                <a:cxn ang="0">
                  <a:pos x="connsiteX0" y="connsiteY0"/>
                </a:cxn>
                <a:cxn ang="0">
                  <a:pos x="connsiteX1" y="connsiteY1"/>
                </a:cxn>
                <a:cxn ang="0">
                  <a:pos x="connsiteX2" y="connsiteY2"/>
                </a:cxn>
                <a:cxn ang="0">
                  <a:pos x="connsiteX3" y="connsiteY3"/>
                </a:cxn>
              </a:cxnLst>
              <a:rect l="l" t="t" r="r" b="b"/>
              <a:pathLst>
                <a:path w="965200" h="774700">
                  <a:moveTo>
                    <a:pt x="0" y="292100"/>
                  </a:moveTo>
                  <a:lnTo>
                    <a:pt x="0" y="0"/>
                  </a:lnTo>
                  <a:lnTo>
                    <a:pt x="965200" y="0"/>
                  </a:lnTo>
                  <a:lnTo>
                    <a:pt x="965200" y="774700"/>
                  </a:ln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1" name="文本框 50"/>
            <p:cNvSpPr txBox="1"/>
            <p:nvPr/>
          </p:nvSpPr>
          <p:spPr>
            <a:xfrm>
              <a:off x="4830107" y="2243327"/>
              <a:ext cx="3877985" cy="369332"/>
            </a:xfrm>
            <a:prstGeom prst="rect">
              <a:avLst/>
            </a:prstGeom>
            <a:noFill/>
          </p:spPr>
          <p:txBody>
            <a:bodyPr wrap="none" rtlCol="0">
              <a:spAutoFit/>
            </a:bodyPr>
            <a:lstStyle/>
            <a:p>
              <a:r>
                <a:rPr lang="zh-CN" altLang="en-US" smtClean="0">
                  <a:solidFill>
                    <a:schemeClr val="tx1">
                      <a:lumMod val="75000"/>
                      <a:lumOff val="25000"/>
                    </a:schemeClr>
                  </a:solidFill>
                </a:rPr>
                <a:t>设备与区域映射（存在设备信息里）</a:t>
              </a:r>
              <a:endParaRPr lang="zh-CN" altLang="en-US">
                <a:solidFill>
                  <a:schemeClr val="tx1">
                    <a:lumMod val="75000"/>
                    <a:lumOff val="25000"/>
                  </a:schemeClr>
                </a:solidFill>
              </a:endParaRPr>
            </a:p>
          </p:txBody>
        </p:sp>
        <p:sp>
          <p:nvSpPr>
            <p:cNvPr id="50" name="矩形 49"/>
            <p:cNvSpPr/>
            <p:nvPr/>
          </p:nvSpPr>
          <p:spPr>
            <a:xfrm>
              <a:off x="4467472" y="2825010"/>
              <a:ext cx="646331" cy="369332"/>
            </a:xfrm>
            <a:prstGeom prst="rect">
              <a:avLst/>
            </a:prstGeom>
          </p:spPr>
          <p:txBody>
            <a:bodyPr wrap="none">
              <a:spAutoFit/>
            </a:bodyPr>
            <a:lstStyle/>
            <a:p>
              <a:r>
                <a:rPr lang="zh-CN" altLang="en-US">
                  <a:solidFill>
                    <a:schemeClr val="tx1">
                      <a:lumMod val="75000"/>
                      <a:lumOff val="25000"/>
                    </a:schemeClr>
                  </a:solidFill>
                </a:rPr>
                <a:t>分区</a:t>
              </a:r>
              <a:endParaRPr lang="zh-CN" altLang="en-US"/>
            </a:p>
          </p:txBody>
        </p:sp>
        <p:sp>
          <p:nvSpPr>
            <p:cNvPr id="52" name="矩形 51"/>
            <p:cNvSpPr/>
            <p:nvPr/>
          </p:nvSpPr>
          <p:spPr>
            <a:xfrm>
              <a:off x="1510110" y="3790948"/>
              <a:ext cx="287348" cy="42862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chemeClr val="tx1">
                      <a:lumMod val="75000"/>
                      <a:lumOff val="25000"/>
                    </a:schemeClr>
                  </a:solidFill>
                </a:rPr>
                <a:t>0</a:t>
              </a:r>
              <a:endParaRPr lang="zh-CN" altLang="en-US">
                <a:solidFill>
                  <a:schemeClr val="tx1">
                    <a:lumMod val="75000"/>
                    <a:lumOff val="25000"/>
                  </a:schemeClr>
                </a:solidFill>
              </a:endParaRPr>
            </a:p>
          </p:txBody>
        </p:sp>
        <p:sp>
          <p:nvSpPr>
            <p:cNvPr id="54" name="矩形 53"/>
            <p:cNvSpPr/>
            <p:nvPr/>
          </p:nvSpPr>
          <p:spPr>
            <a:xfrm>
              <a:off x="1801416" y="3790948"/>
              <a:ext cx="287348" cy="42862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chemeClr val="tx1">
                      <a:lumMod val="75000"/>
                      <a:lumOff val="25000"/>
                    </a:schemeClr>
                  </a:solidFill>
                </a:rPr>
                <a:t>0</a:t>
              </a:r>
              <a:endParaRPr lang="zh-CN" altLang="en-US">
                <a:solidFill>
                  <a:schemeClr val="tx1">
                    <a:lumMod val="75000"/>
                    <a:lumOff val="25000"/>
                  </a:schemeClr>
                </a:solidFill>
              </a:endParaRPr>
            </a:p>
          </p:txBody>
        </p:sp>
        <p:sp>
          <p:nvSpPr>
            <p:cNvPr id="55" name="矩形 54"/>
            <p:cNvSpPr/>
            <p:nvPr/>
          </p:nvSpPr>
          <p:spPr>
            <a:xfrm>
              <a:off x="2089948" y="3790948"/>
              <a:ext cx="287348" cy="428622"/>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chemeClr val="tx1">
                      <a:lumMod val="75000"/>
                      <a:lumOff val="25000"/>
                    </a:schemeClr>
                  </a:solidFill>
                </a:rPr>
                <a:t>0</a:t>
              </a:r>
              <a:endParaRPr lang="zh-CN" altLang="en-US">
                <a:solidFill>
                  <a:schemeClr val="tx1">
                    <a:lumMod val="75000"/>
                    <a:lumOff val="25000"/>
                  </a:schemeClr>
                </a:solidFill>
              </a:endParaRPr>
            </a:p>
          </p:txBody>
        </p:sp>
        <p:sp>
          <p:nvSpPr>
            <p:cNvPr id="56" name="矩形 55"/>
            <p:cNvSpPr/>
            <p:nvPr/>
          </p:nvSpPr>
          <p:spPr>
            <a:xfrm>
              <a:off x="2451207" y="3790948"/>
              <a:ext cx="218580" cy="428622"/>
            </a:xfrm>
            <a:prstGeom prst="rect">
              <a:avLst/>
            </a:prstGeom>
            <a:solidFill>
              <a:schemeClr val="bg1">
                <a:lumMod val="95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矩形 56"/>
            <p:cNvSpPr/>
            <p:nvPr/>
          </p:nvSpPr>
          <p:spPr>
            <a:xfrm>
              <a:off x="2663621" y="3790948"/>
              <a:ext cx="218580" cy="428622"/>
            </a:xfrm>
            <a:prstGeom prst="rect">
              <a:avLst/>
            </a:prstGeom>
            <a:solidFill>
              <a:schemeClr val="bg1">
                <a:lumMod val="95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8" name="矩形 57"/>
            <p:cNvSpPr/>
            <p:nvPr/>
          </p:nvSpPr>
          <p:spPr>
            <a:xfrm>
              <a:off x="2876035" y="3790948"/>
              <a:ext cx="218580" cy="428622"/>
            </a:xfrm>
            <a:prstGeom prst="rect">
              <a:avLst/>
            </a:prstGeom>
            <a:solidFill>
              <a:schemeClr val="bg1">
                <a:lumMod val="95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9" name="矩形 58"/>
            <p:cNvSpPr/>
            <p:nvPr/>
          </p:nvSpPr>
          <p:spPr>
            <a:xfrm>
              <a:off x="3088449" y="3790948"/>
              <a:ext cx="218580" cy="428622"/>
            </a:xfrm>
            <a:prstGeom prst="rect">
              <a:avLst/>
            </a:prstGeom>
            <a:solidFill>
              <a:schemeClr val="bg1">
                <a:lumMod val="95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0" name="矩形 59"/>
            <p:cNvSpPr/>
            <p:nvPr/>
          </p:nvSpPr>
          <p:spPr>
            <a:xfrm>
              <a:off x="3300863" y="3790948"/>
              <a:ext cx="218580" cy="428622"/>
            </a:xfrm>
            <a:prstGeom prst="rect">
              <a:avLst/>
            </a:prstGeom>
            <a:solidFill>
              <a:schemeClr val="bg1">
                <a:lumMod val="95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1" name="矩形 60"/>
            <p:cNvSpPr/>
            <p:nvPr/>
          </p:nvSpPr>
          <p:spPr>
            <a:xfrm>
              <a:off x="3513278" y="3790948"/>
              <a:ext cx="218580" cy="428622"/>
            </a:xfrm>
            <a:prstGeom prst="rect">
              <a:avLst/>
            </a:prstGeom>
            <a:solidFill>
              <a:schemeClr val="bg1">
                <a:lumMod val="95000"/>
              </a:scheme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3" name="左大括号 52"/>
            <p:cNvSpPr/>
            <p:nvPr/>
          </p:nvSpPr>
          <p:spPr>
            <a:xfrm rot="5400000">
              <a:off x="2525995" y="2498840"/>
              <a:ext cx="186571" cy="2218344"/>
            </a:xfrm>
            <a:prstGeom prst="leftBrace">
              <a:avLst>
                <a:gd name="adj1" fmla="val 36777"/>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左大括号 62"/>
            <p:cNvSpPr/>
            <p:nvPr/>
          </p:nvSpPr>
          <p:spPr>
            <a:xfrm rot="16200000">
              <a:off x="2996546" y="3748727"/>
              <a:ext cx="186571" cy="1277244"/>
            </a:xfrm>
            <a:prstGeom prst="leftBrace">
              <a:avLst>
                <a:gd name="adj1" fmla="val 36777"/>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左大括号 63"/>
            <p:cNvSpPr/>
            <p:nvPr/>
          </p:nvSpPr>
          <p:spPr>
            <a:xfrm rot="16200000">
              <a:off x="1850419" y="3953754"/>
              <a:ext cx="186571" cy="867189"/>
            </a:xfrm>
            <a:prstGeom prst="leftBrace">
              <a:avLst>
                <a:gd name="adj1" fmla="val 36777"/>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矩形 64"/>
            <p:cNvSpPr/>
            <p:nvPr/>
          </p:nvSpPr>
          <p:spPr>
            <a:xfrm>
              <a:off x="2535097" y="4537905"/>
              <a:ext cx="1107996" cy="369332"/>
            </a:xfrm>
            <a:prstGeom prst="rect">
              <a:avLst/>
            </a:prstGeom>
          </p:spPr>
          <p:txBody>
            <a:bodyPr wrap="none">
              <a:spAutoFit/>
            </a:bodyPr>
            <a:lstStyle/>
            <a:p>
              <a:r>
                <a:rPr lang="zh-CN" altLang="en-US">
                  <a:solidFill>
                    <a:schemeClr val="tx1">
                      <a:lumMod val="75000"/>
                      <a:lumOff val="25000"/>
                    </a:schemeClr>
                  </a:solidFill>
                </a:rPr>
                <a:t>向</a:t>
              </a:r>
              <a:r>
                <a:rPr lang="zh-CN" altLang="en-US" smtClean="0">
                  <a:solidFill>
                    <a:schemeClr val="tx1">
                      <a:lumMod val="75000"/>
                      <a:lumOff val="25000"/>
                    </a:schemeClr>
                  </a:solidFill>
                </a:rPr>
                <a:t>右移除</a:t>
              </a:r>
              <a:endParaRPr lang="zh-CN" altLang="en-US">
                <a:solidFill>
                  <a:schemeClr val="tx1">
                    <a:lumMod val="75000"/>
                    <a:lumOff val="25000"/>
                  </a:schemeClr>
                </a:solidFill>
              </a:endParaRPr>
            </a:p>
          </p:txBody>
        </p:sp>
        <p:sp>
          <p:nvSpPr>
            <p:cNvPr id="62" name="任意多边形 61"/>
            <p:cNvSpPr/>
            <p:nvPr/>
          </p:nvSpPr>
          <p:spPr>
            <a:xfrm>
              <a:off x="1943100" y="3390900"/>
              <a:ext cx="2578100" cy="1727200"/>
            </a:xfrm>
            <a:custGeom>
              <a:avLst/>
              <a:gdLst>
                <a:gd name="connsiteX0" fmla="*/ 0 w 2578100"/>
                <a:gd name="connsiteY0" fmla="*/ 1130300 h 1727200"/>
                <a:gd name="connsiteX1" fmla="*/ 0 w 2578100"/>
                <a:gd name="connsiteY1" fmla="*/ 1727200 h 1727200"/>
                <a:gd name="connsiteX2" fmla="*/ 2184400 w 2578100"/>
                <a:gd name="connsiteY2" fmla="*/ 1727200 h 1727200"/>
                <a:gd name="connsiteX3" fmla="*/ 2184400 w 2578100"/>
                <a:gd name="connsiteY3" fmla="*/ 0 h 1727200"/>
                <a:gd name="connsiteX4" fmla="*/ 2578100 w 25781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100" h="1727200">
                  <a:moveTo>
                    <a:pt x="0" y="1130300"/>
                  </a:moveTo>
                  <a:lnTo>
                    <a:pt x="0" y="1727200"/>
                  </a:lnTo>
                  <a:lnTo>
                    <a:pt x="2184400" y="1727200"/>
                  </a:lnTo>
                  <a:lnTo>
                    <a:pt x="2184400" y="0"/>
                  </a:lnTo>
                  <a:lnTo>
                    <a:pt x="2578100" y="0"/>
                  </a:lnTo>
                </a:path>
              </a:pathLst>
            </a:cu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7" name="矩形 66"/>
            <p:cNvSpPr/>
            <p:nvPr/>
          </p:nvSpPr>
          <p:spPr>
            <a:xfrm>
              <a:off x="2535097" y="5134192"/>
              <a:ext cx="1107996" cy="369332"/>
            </a:xfrm>
            <a:prstGeom prst="rect">
              <a:avLst/>
            </a:prstGeom>
          </p:spPr>
          <p:txBody>
            <a:bodyPr wrap="none">
              <a:spAutoFit/>
            </a:bodyPr>
            <a:lstStyle/>
            <a:p>
              <a:r>
                <a:rPr lang="zh-CN" altLang="en-US" smtClean="0">
                  <a:solidFill>
                    <a:schemeClr val="tx1">
                      <a:lumMod val="75000"/>
                      <a:lumOff val="25000"/>
                    </a:schemeClr>
                  </a:solidFill>
                </a:rPr>
                <a:t>分区索引</a:t>
              </a:r>
              <a:endParaRPr lang="zh-CN" altLang="en-US">
                <a:solidFill>
                  <a:schemeClr val="tx1">
                    <a:lumMod val="75000"/>
                    <a:lumOff val="25000"/>
                  </a:schemeClr>
                </a:solidFill>
              </a:endParaRPr>
            </a:p>
          </p:txBody>
        </p:sp>
        <p:sp>
          <p:nvSpPr>
            <p:cNvPr id="66" name="椭圆 65"/>
            <p:cNvSpPr/>
            <p:nvPr/>
          </p:nvSpPr>
          <p:spPr>
            <a:xfrm>
              <a:off x="2327760" y="2134023"/>
              <a:ext cx="583040" cy="58304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a:stCxn id="66" idx="1"/>
              <a:endCxn id="66" idx="5"/>
            </p:cNvCxnSpPr>
            <p:nvPr/>
          </p:nvCxnSpPr>
          <p:spPr>
            <a:xfrm>
              <a:off x="2413144" y="2219407"/>
              <a:ext cx="412272" cy="41227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6" idx="7"/>
              <a:endCxn id="66" idx="3"/>
            </p:cNvCxnSpPr>
            <p:nvPr/>
          </p:nvCxnSpPr>
          <p:spPr>
            <a:xfrm flipH="1">
              <a:off x="2413144" y="2219407"/>
              <a:ext cx="412272" cy="41227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6" idx="4"/>
              <a:endCxn id="53" idx="1"/>
            </p:cNvCxnSpPr>
            <p:nvPr/>
          </p:nvCxnSpPr>
          <p:spPr>
            <a:xfrm>
              <a:off x="2619280" y="2717063"/>
              <a:ext cx="1" cy="797664"/>
            </a:xfrm>
            <a:prstGeom prst="line">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2959280" y="2240877"/>
              <a:ext cx="1183337" cy="369332"/>
            </a:xfrm>
            <a:prstGeom prst="rect">
              <a:avLst/>
            </a:prstGeom>
          </p:spPr>
          <p:txBody>
            <a:bodyPr wrap="none">
              <a:spAutoFit/>
            </a:bodyPr>
            <a:lstStyle/>
            <a:p>
              <a:r>
                <a:rPr lang="en-US" altLang="zh-CN" smtClean="0">
                  <a:solidFill>
                    <a:schemeClr val="tx1">
                      <a:lumMod val="75000"/>
                      <a:lumOff val="25000"/>
                    </a:schemeClr>
                  </a:solidFill>
                </a:rPr>
                <a:t>MD5</a:t>
              </a:r>
              <a:r>
                <a:rPr lang="zh-CN" altLang="en-US" smtClean="0">
                  <a:solidFill>
                    <a:schemeClr val="tx1">
                      <a:lumMod val="75000"/>
                      <a:lumOff val="25000"/>
                    </a:schemeClr>
                  </a:solidFill>
                </a:rPr>
                <a:t>散列</a:t>
              </a:r>
              <a:endParaRPr lang="zh-CN" altLang="en-US">
                <a:solidFill>
                  <a:schemeClr val="tx1">
                    <a:lumMod val="75000"/>
                    <a:lumOff val="25000"/>
                  </a:schemeClr>
                </a:solidFill>
              </a:endParaRPr>
            </a:p>
          </p:txBody>
        </p:sp>
        <p:cxnSp>
          <p:nvCxnSpPr>
            <p:cNvPr id="77" name="直接连接符 76"/>
            <p:cNvCxnSpPr>
              <a:endCxn id="66" idx="2"/>
            </p:cNvCxnSpPr>
            <p:nvPr/>
          </p:nvCxnSpPr>
          <p:spPr>
            <a:xfrm>
              <a:off x="2088764" y="2425543"/>
              <a:ext cx="238996" cy="0"/>
            </a:xfrm>
            <a:prstGeom prst="line">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36131" y="2109150"/>
              <a:ext cx="1764914" cy="6232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账户名</a:t>
              </a:r>
              <a:r>
                <a:rPr lang="en-US" altLang="zh-CN" smtClean="0"/>
                <a:t>/</a:t>
              </a:r>
              <a:r>
                <a:rPr lang="zh-CN" altLang="en-US" smtClean="0"/>
                <a:t>容器名</a:t>
              </a:r>
              <a:r>
                <a:rPr lang="en-US" altLang="zh-CN" smtClean="0"/>
                <a:t>/</a:t>
              </a:r>
              <a:r>
                <a:rPr lang="zh-CN" altLang="en-US" smtClean="0"/>
                <a:t>对象名</a:t>
              </a:r>
              <a:endParaRPr lang="zh-CN" altLang="en-US"/>
            </a:p>
          </p:txBody>
        </p:sp>
        <p:sp>
          <p:nvSpPr>
            <p:cNvPr id="82" name="矩形 81"/>
            <p:cNvSpPr/>
            <p:nvPr/>
          </p:nvSpPr>
          <p:spPr>
            <a:xfrm>
              <a:off x="7482727" y="4727104"/>
              <a:ext cx="646331" cy="369332"/>
            </a:xfrm>
            <a:prstGeom prst="rect">
              <a:avLst/>
            </a:prstGeom>
          </p:spPr>
          <p:txBody>
            <a:bodyPr wrap="none">
              <a:spAutoFit/>
            </a:bodyPr>
            <a:lstStyle/>
            <a:p>
              <a:r>
                <a:rPr lang="zh-CN" altLang="en-US" smtClean="0">
                  <a:solidFill>
                    <a:schemeClr val="tx1">
                      <a:lumMod val="75000"/>
                      <a:lumOff val="25000"/>
                    </a:schemeClr>
                  </a:solidFill>
                </a:rPr>
                <a:t>区域</a:t>
              </a:r>
              <a:endParaRPr lang="zh-CN" altLang="en-US">
                <a:solidFill>
                  <a:schemeClr val="tx1">
                    <a:lumMod val="75000"/>
                    <a:lumOff val="25000"/>
                  </a:schemeClr>
                </a:solidFill>
              </a:endParaRPr>
            </a:p>
          </p:txBody>
        </p:sp>
      </p:grpSp>
    </p:spTree>
    <p:extLst>
      <p:ext uri="{BB962C8B-B14F-4D97-AF65-F5344CB8AC3E}">
        <p14:creationId xmlns:p14="http://schemas.microsoft.com/office/powerpoint/2010/main" val="19789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65</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1295163" cy="461665"/>
          </a:xfrm>
          <a:prstGeom prst="rect">
            <a:avLst/>
          </a:prstGeom>
          <a:noFill/>
        </p:spPr>
        <p:txBody>
          <a:bodyPr wrap="none" rtlCol="0">
            <a:spAutoFit/>
          </a:bodyPr>
          <a:lstStyle/>
          <a:p>
            <a:r>
              <a:rPr lang="en-US" altLang="zh-CN" sz="2400" b="1">
                <a:solidFill>
                  <a:schemeClr val="accent6"/>
                </a:solidFill>
              </a:rPr>
              <a:t>Replica</a:t>
            </a:r>
            <a:endParaRPr lang="zh-CN" altLang="en-US" sz="2400" b="1">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0" y="1416030"/>
            <a:ext cx="9159298" cy="3416320"/>
          </a:xfrm>
          <a:prstGeom prst="rect">
            <a:avLst/>
          </a:prstGeom>
        </p:spPr>
        <p:txBody>
          <a:bodyPr wrap="square">
            <a:spAutoFit/>
          </a:bodyPr>
          <a:lstStyle/>
          <a:p>
            <a:pPr>
              <a:lnSpc>
                <a:spcPct val="150000"/>
              </a:lnSpc>
            </a:pPr>
            <a:r>
              <a:rPr lang="zh-CN" altLang="en-US" dirty="0" smtClean="0">
                <a:latin typeface="+mn-ea"/>
              </a:rPr>
              <a:t>如果</a:t>
            </a:r>
            <a:r>
              <a:rPr lang="zh-CN" altLang="en-US" dirty="0">
                <a:latin typeface="+mn-ea"/>
              </a:rPr>
              <a:t>集群中的数据在本地节点上只有一份，一旦发生故障就可能会造成数据的永久性丢失</a:t>
            </a:r>
            <a:r>
              <a:rPr lang="zh-CN" altLang="en-US" dirty="0" smtClean="0">
                <a:latin typeface="+mn-ea"/>
              </a:rPr>
              <a:t>。</a:t>
            </a:r>
            <a:endParaRPr lang="en-US" altLang="zh-CN" dirty="0" smtClean="0">
              <a:latin typeface="+mn-ea"/>
            </a:endParaRPr>
          </a:p>
          <a:p>
            <a:pPr>
              <a:lnSpc>
                <a:spcPct val="150000"/>
              </a:lnSpc>
            </a:pPr>
            <a:r>
              <a:rPr lang="zh-CN" altLang="en-US" dirty="0" smtClean="0">
                <a:latin typeface="+mn-ea"/>
              </a:rPr>
              <a:t>因此</a:t>
            </a:r>
            <a:r>
              <a:rPr lang="zh-CN" altLang="en-US" dirty="0">
                <a:latin typeface="+mn-ea"/>
              </a:rPr>
              <a:t>，需要有冗余的副本来保证数据安全</a:t>
            </a:r>
            <a:r>
              <a:rPr lang="zh-CN" altLang="en-US" dirty="0" smtClean="0">
                <a:latin typeface="+mn-ea"/>
              </a:rPr>
              <a:t>。</a:t>
            </a:r>
            <a:endParaRPr lang="en-US" altLang="zh-CN" dirty="0" smtClean="0">
              <a:latin typeface="+mn-ea"/>
            </a:endParaRPr>
          </a:p>
          <a:p>
            <a:pPr>
              <a:lnSpc>
                <a:spcPct val="150000"/>
              </a:lnSpc>
            </a:pPr>
            <a:endParaRPr lang="en-US" altLang="zh-CN" dirty="0" smtClean="0">
              <a:latin typeface="+mn-ea"/>
            </a:endParaRPr>
          </a:p>
          <a:p>
            <a:pPr>
              <a:lnSpc>
                <a:spcPct val="150000"/>
              </a:lnSpc>
            </a:pPr>
            <a:r>
              <a:rPr lang="en-US" altLang="zh-CN" dirty="0" smtClean="0">
                <a:latin typeface="+mn-ea"/>
              </a:rPr>
              <a:t>Swift</a:t>
            </a:r>
            <a:r>
              <a:rPr lang="zh-CN" altLang="en-US" dirty="0">
                <a:latin typeface="+mn-ea"/>
              </a:rPr>
              <a:t>中引入了</a:t>
            </a:r>
            <a:r>
              <a:rPr lang="en-US" altLang="zh-CN" b="1" dirty="0">
                <a:latin typeface="+mn-ea"/>
              </a:rPr>
              <a:t>Replica</a:t>
            </a:r>
            <a:r>
              <a:rPr lang="zh-CN" altLang="en-US" dirty="0">
                <a:latin typeface="+mn-ea"/>
              </a:rPr>
              <a:t>的概念，其默认值为</a:t>
            </a:r>
            <a:r>
              <a:rPr lang="en-US" altLang="zh-CN" dirty="0">
                <a:latin typeface="+mn-ea"/>
              </a:rPr>
              <a:t>3</a:t>
            </a:r>
            <a:r>
              <a:rPr lang="zh-CN" altLang="en-US" dirty="0">
                <a:latin typeface="+mn-ea"/>
              </a:rPr>
              <a:t>，理论依据主要来源于</a:t>
            </a:r>
            <a:r>
              <a:rPr lang="en-US" altLang="zh-CN" b="1" dirty="0">
                <a:latin typeface="+mn-ea"/>
              </a:rPr>
              <a:t>NWR</a:t>
            </a:r>
            <a:r>
              <a:rPr lang="zh-CN" altLang="en-US" b="1" dirty="0">
                <a:latin typeface="+mn-ea"/>
              </a:rPr>
              <a:t>策略</a:t>
            </a:r>
            <a:r>
              <a:rPr lang="zh-CN" altLang="en-US" dirty="0">
                <a:latin typeface="+mn-ea"/>
              </a:rPr>
              <a:t>（也叫</a:t>
            </a:r>
            <a:r>
              <a:rPr lang="en-US" altLang="zh-CN" dirty="0">
                <a:latin typeface="+mn-ea"/>
              </a:rPr>
              <a:t>Quorum</a:t>
            </a:r>
            <a:r>
              <a:rPr lang="zh-CN" altLang="en-US" dirty="0">
                <a:latin typeface="+mn-ea"/>
              </a:rPr>
              <a:t>协议</a:t>
            </a:r>
            <a:r>
              <a:rPr lang="zh-CN" altLang="en-US" dirty="0" smtClean="0">
                <a:latin typeface="+mn-ea"/>
              </a:rPr>
              <a:t>）。</a:t>
            </a:r>
            <a:endParaRPr lang="en-US" altLang="zh-CN" dirty="0" smtClean="0">
              <a:latin typeface="+mn-ea"/>
            </a:endParaRPr>
          </a:p>
          <a:p>
            <a:pPr>
              <a:lnSpc>
                <a:spcPct val="150000"/>
              </a:lnSpc>
            </a:pPr>
            <a:endParaRPr lang="en-US" altLang="zh-CN" dirty="0">
              <a:latin typeface="+mn-ea"/>
            </a:endParaRPr>
          </a:p>
          <a:p>
            <a:pPr>
              <a:lnSpc>
                <a:spcPct val="150000"/>
              </a:lnSpc>
            </a:pPr>
            <a:r>
              <a:rPr lang="en-US" altLang="zh-CN" b="1" dirty="0">
                <a:latin typeface="+mn-ea"/>
              </a:rPr>
              <a:t>NWR</a:t>
            </a:r>
            <a:r>
              <a:rPr lang="zh-CN" altLang="en-US" b="1" dirty="0" smtClean="0">
                <a:latin typeface="+mn-ea"/>
              </a:rPr>
              <a:t>策略是</a:t>
            </a:r>
            <a:r>
              <a:rPr lang="zh-CN" altLang="en-US" dirty="0" smtClean="0">
                <a:latin typeface="+mn-ea"/>
              </a:rPr>
              <a:t>一</a:t>
            </a:r>
            <a:r>
              <a:rPr lang="zh-CN" altLang="en-US" dirty="0">
                <a:latin typeface="+mn-ea"/>
              </a:rPr>
              <a:t>种在分布式存储系统中用于控制一致性级别的策略。在</a:t>
            </a:r>
            <a:r>
              <a:rPr lang="en-US" altLang="zh-CN" dirty="0">
                <a:latin typeface="+mn-ea"/>
              </a:rPr>
              <a:t>Amazon</a:t>
            </a:r>
            <a:r>
              <a:rPr lang="zh-CN" altLang="en-US" dirty="0">
                <a:latin typeface="+mn-ea"/>
              </a:rPr>
              <a:t>的</a:t>
            </a:r>
            <a:r>
              <a:rPr lang="en-US" altLang="zh-CN" dirty="0">
                <a:latin typeface="+mn-ea"/>
              </a:rPr>
              <a:t>Dynamo</a:t>
            </a:r>
            <a:r>
              <a:rPr lang="zh-CN" altLang="en-US" dirty="0">
                <a:latin typeface="+mn-ea"/>
              </a:rPr>
              <a:t>云存储系统中，使用了</a:t>
            </a:r>
            <a:r>
              <a:rPr lang="en-US" altLang="zh-CN" dirty="0">
                <a:latin typeface="+mn-ea"/>
              </a:rPr>
              <a:t>NWR</a:t>
            </a:r>
            <a:r>
              <a:rPr lang="zh-CN" altLang="en-US" dirty="0">
                <a:latin typeface="+mn-ea"/>
              </a:rPr>
              <a:t>来控制一致性</a:t>
            </a:r>
            <a:r>
              <a:rPr lang="zh-CN" altLang="en-US" dirty="0" smtClean="0">
                <a:latin typeface="+mn-ea"/>
              </a:rPr>
              <a:t>。</a:t>
            </a:r>
            <a:endParaRPr lang="zh-CN" altLang="en-US" dirty="0">
              <a:latin typeface="+mn-ea"/>
            </a:endParaRPr>
          </a:p>
        </p:txBody>
      </p:sp>
    </p:spTree>
    <p:extLst>
      <p:ext uri="{BB962C8B-B14F-4D97-AF65-F5344CB8AC3E}">
        <p14:creationId xmlns:p14="http://schemas.microsoft.com/office/powerpoint/2010/main" val="245487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13918" y="4916625"/>
            <a:ext cx="8905390" cy="92581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66</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1295163" cy="461665"/>
          </a:xfrm>
          <a:prstGeom prst="rect">
            <a:avLst/>
          </a:prstGeom>
          <a:noFill/>
        </p:spPr>
        <p:txBody>
          <a:bodyPr wrap="none" rtlCol="0">
            <a:spAutoFit/>
          </a:bodyPr>
          <a:lstStyle/>
          <a:p>
            <a:r>
              <a:rPr lang="en-US" altLang="zh-CN" sz="2400" b="1">
                <a:solidFill>
                  <a:schemeClr val="accent6"/>
                </a:solidFill>
              </a:rPr>
              <a:t>Replica</a:t>
            </a:r>
            <a:endParaRPr lang="zh-CN" altLang="en-US" sz="2400" b="1">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199435" y="1213134"/>
            <a:ext cx="8819873" cy="1754326"/>
          </a:xfrm>
          <a:prstGeom prst="rect">
            <a:avLst/>
          </a:prstGeom>
        </p:spPr>
        <p:txBody>
          <a:bodyPr wrap="square">
            <a:spAutoFit/>
          </a:bodyPr>
          <a:lstStyle/>
          <a:p>
            <a:pPr>
              <a:lnSpc>
                <a:spcPct val="150000"/>
              </a:lnSpc>
            </a:pPr>
            <a:r>
              <a:rPr lang="en-US" altLang="zh-CN" dirty="0">
                <a:latin typeface="+mn-ea"/>
              </a:rPr>
              <a:t>N</a:t>
            </a:r>
            <a:r>
              <a:rPr lang="zh-CN" altLang="en-US" dirty="0">
                <a:latin typeface="+mn-ea"/>
              </a:rPr>
              <a:t>代表同一份数据的</a:t>
            </a:r>
            <a:r>
              <a:rPr lang="en-US" altLang="zh-CN" dirty="0">
                <a:latin typeface="+mn-ea"/>
              </a:rPr>
              <a:t>Replica</a:t>
            </a:r>
            <a:r>
              <a:rPr lang="zh-CN" altLang="en-US" dirty="0">
                <a:latin typeface="+mn-ea"/>
              </a:rPr>
              <a:t>的份数，</a:t>
            </a:r>
            <a:r>
              <a:rPr lang="en-US" altLang="zh-CN" dirty="0">
                <a:latin typeface="+mn-ea"/>
              </a:rPr>
              <a:t>W</a:t>
            </a:r>
            <a:r>
              <a:rPr lang="zh-CN" altLang="en-US" dirty="0">
                <a:latin typeface="+mn-ea"/>
              </a:rPr>
              <a:t>更新一个数据对象时需要确保成功更新的份数，</a:t>
            </a:r>
            <a:r>
              <a:rPr lang="en-US" altLang="zh-CN" dirty="0">
                <a:latin typeface="+mn-ea"/>
              </a:rPr>
              <a:t>R</a:t>
            </a:r>
            <a:r>
              <a:rPr lang="zh-CN" altLang="en-US" dirty="0">
                <a:latin typeface="+mn-ea"/>
              </a:rPr>
              <a:t>代表读取一个数据需要读取的</a:t>
            </a:r>
            <a:r>
              <a:rPr lang="en-US" altLang="zh-CN" dirty="0">
                <a:latin typeface="+mn-ea"/>
              </a:rPr>
              <a:t>Replica</a:t>
            </a:r>
            <a:r>
              <a:rPr lang="zh-CN" altLang="en-US" dirty="0">
                <a:latin typeface="+mn-ea"/>
              </a:rPr>
              <a:t>的份数</a:t>
            </a:r>
            <a:r>
              <a:rPr lang="zh-CN" altLang="en-US" dirty="0" smtClean="0">
                <a:latin typeface="+mn-ea"/>
              </a:rPr>
              <a:t>。</a:t>
            </a:r>
            <a:endParaRPr lang="en-US" altLang="zh-CN" dirty="0" smtClean="0">
              <a:latin typeface="+mn-ea"/>
            </a:endParaRPr>
          </a:p>
          <a:p>
            <a:pPr>
              <a:lnSpc>
                <a:spcPct val="150000"/>
              </a:lnSpc>
            </a:pPr>
            <a:r>
              <a:rPr lang="zh-CN" altLang="en-US" dirty="0" smtClean="0">
                <a:latin typeface="+mn-ea"/>
              </a:rPr>
              <a:t>公式</a:t>
            </a:r>
            <a:r>
              <a:rPr lang="en-US" altLang="zh-CN" dirty="0">
                <a:latin typeface="+mn-ea"/>
              </a:rPr>
              <a:t>W+R&gt;N</a:t>
            </a:r>
            <a:r>
              <a:rPr lang="zh-CN" altLang="en-US" dirty="0">
                <a:latin typeface="+mn-ea"/>
              </a:rPr>
              <a:t>，保证某个数据不被两个不同的事务同时读和写，公式</a:t>
            </a:r>
            <a:r>
              <a:rPr lang="en-US" altLang="zh-CN" dirty="0">
                <a:latin typeface="+mn-ea"/>
              </a:rPr>
              <a:t>W&gt;N/2</a:t>
            </a:r>
            <a:r>
              <a:rPr lang="zh-CN" altLang="en-US" dirty="0">
                <a:latin typeface="+mn-ea"/>
              </a:rPr>
              <a:t>保证两个事务不能并发写某一个数据。</a:t>
            </a:r>
          </a:p>
        </p:txBody>
      </p:sp>
      <p:grpSp>
        <p:nvGrpSpPr>
          <p:cNvPr id="23" name="组合 22"/>
          <p:cNvGrpSpPr/>
          <p:nvPr/>
        </p:nvGrpSpPr>
        <p:grpSpPr>
          <a:xfrm>
            <a:off x="695325" y="3517180"/>
            <a:ext cx="7806109" cy="595535"/>
            <a:chOff x="695325" y="2957512"/>
            <a:chExt cx="7806109" cy="595535"/>
          </a:xfrm>
        </p:grpSpPr>
        <p:cxnSp>
          <p:nvCxnSpPr>
            <p:cNvPr id="5" name="直接箭头连接符 4"/>
            <p:cNvCxnSpPr/>
            <p:nvPr/>
          </p:nvCxnSpPr>
          <p:spPr>
            <a:xfrm>
              <a:off x="695325" y="3048000"/>
              <a:ext cx="76200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699212" y="2957512"/>
              <a:ext cx="180975" cy="180975"/>
            </a:xfrm>
            <a:prstGeom prst="ellipse">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902123" y="2957512"/>
              <a:ext cx="180975" cy="180975"/>
            </a:xfrm>
            <a:prstGeom prst="ellipse">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105034" y="2957512"/>
              <a:ext cx="180975" cy="180975"/>
            </a:xfrm>
            <a:prstGeom prst="ellipse">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07945" y="2957512"/>
              <a:ext cx="180975" cy="180975"/>
            </a:xfrm>
            <a:prstGeom prst="ellipse">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10856" y="2957512"/>
              <a:ext cx="180975" cy="180975"/>
            </a:xfrm>
            <a:prstGeom prst="ellipse">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129216" y="3138487"/>
              <a:ext cx="372218" cy="369332"/>
            </a:xfrm>
            <a:prstGeom prst="rect">
              <a:avLst/>
            </a:prstGeom>
            <a:noFill/>
          </p:spPr>
          <p:txBody>
            <a:bodyPr wrap="none" rtlCol="0">
              <a:spAutoFit/>
            </a:bodyPr>
            <a:lstStyle/>
            <a:p>
              <a:r>
                <a:rPr lang="en-US" altLang="zh-CN" smtClean="0">
                  <a:solidFill>
                    <a:schemeClr val="tx1">
                      <a:lumMod val="75000"/>
                      <a:lumOff val="25000"/>
                    </a:schemeClr>
                  </a:solidFill>
                </a:rPr>
                <a:t>N</a:t>
              </a:r>
              <a:endParaRPr lang="zh-CN" altLang="en-US">
                <a:solidFill>
                  <a:schemeClr val="tx1">
                    <a:lumMod val="75000"/>
                    <a:lumOff val="25000"/>
                  </a:schemeClr>
                </a:solidFill>
              </a:endParaRPr>
            </a:p>
          </p:txBody>
        </p:sp>
        <p:sp>
          <p:nvSpPr>
            <p:cNvPr id="9" name="矩形 8"/>
            <p:cNvSpPr/>
            <p:nvPr/>
          </p:nvSpPr>
          <p:spPr>
            <a:xfrm>
              <a:off x="1630040" y="3183715"/>
              <a:ext cx="319318" cy="369332"/>
            </a:xfrm>
            <a:prstGeom prst="rect">
              <a:avLst/>
            </a:prstGeom>
          </p:spPr>
          <p:txBody>
            <a:bodyPr wrap="none">
              <a:spAutoFit/>
            </a:bodyPr>
            <a:lstStyle/>
            <a:p>
              <a:r>
                <a:rPr lang="en-US" altLang="zh-CN">
                  <a:solidFill>
                    <a:schemeClr val="tx1">
                      <a:lumMod val="75000"/>
                      <a:lumOff val="25000"/>
                    </a:schemeClr>
                  </a:solidFill>
                </a:rPr>
                <a:t>1</a:t>
              </a:r>
              <a:endParaRPr lang="zh-CN" altLang="en-US">
                <a:solidFill>
                  <a:schemeClr val="tx1">
                    <a:lumMod val="75000"/>
                    <a:lumOff val="25000"/>
                  </a:schemeClr>
                </a:solidFill>
              </a:endParaRPr>
            </a:p>
          </p:txBody>
        </p:sp>
        <p:sp>
          <p:nvSpPr>
            <p:cNvPr id="19" name="矩形 18"/>
            <p:cNvSpPr/>
            <p:nvPr/>
          </p:nvSpPr>
          <p:spPr>
            <a:xfrm>
              <a:off x="2832951" y="3183715"/>
              <a:ext cx="319318" cy="369332"/>
            </a:xfrm>
            <a:prstGeom prst="rect">
              <a:avLst/>
            </a:prstGeom>
          </p:spPr>
          <p:txBody>
            <a:bodyPr wrap="none">
              <a:spAutoFit/>
            </a:bodyPr>
            <a:lstStyle/>
            <a:p>
              <a:r>
                <a:rPr lang="en-US" altLang="zh-CN" smtClean="0">
                  <a:solidFill>
                    <a:schemeClr val="tx1">
                      <a:lumMod val="75000"/>
                      <a:lumOff val="25000"/>
                    </a:schemeClr>
                  </a:solidFill>
                </a:rPr>
                <a:t>2</a:t>
              </a:r>
              <a:endParaRPr lang="zh-CN" altLang="en-US">
                <a:solidFill>
                  <a:schemeClr val="tx1">
                    <a:lumMod val="75000"/>
                    <a:lumOff val="25000"/>
                  </a:schemeClr>
                </a:solidFill>
              </a:endParaRPr>
            </a:p>
          </p:txBody>
        </p:sp>
        <p:sp>
          <p:nvSpPr>
            <p:cNvPr id="20" name="矩形 19"/>
            <p:cNvSpPr/>
            <p:nvPr/>
          </p:nvSpPr>
          <p:spPr>
            <a:xfrm>
              <a:off x="4035862" y="3183715"/>
              <a:ext cx="319318" cy="369332"/>
            </a:xfrm>
            <a:prstGeom prst="rect">
              <a:avLst/>
            </a:prstGeom>
            <a:solidFill>
              <a:schemeClr val="accent6"/>
            </a:solidFill>
          </p:spPr>
          <p:txBody>
            <a:bodyPr wrap="none">
              <a:spAutoFit/>
            </a:bodyPr>
            <a:lstStyle/>
            <a:p>
              <a:r>
                <a:rPr lang="en-US" altLang="zh-CN" smtClean="0">
                  <a:solidFill>
                    <a:schemeClr val="bg1"/>
                  </a:solidFill>
                </a:rPr>
                <a:t>3</a:t>
              </a:r>
              <a:endParaRPr lang="zh-CN" altLang="en-US">
                <a:solidFill>
                  <a:schemeClr val="bg1"/>
                </a:solidFill>
              </a:endParaRPr>
            </a:p>
          </p:txBody>
        </p:sp>
        <p:sp>
          <p:nvSpPr>
            <p:cNvPr id="21" name="矩形 20"/>
            <p:cNvSpPr/>
            <p:nvPr/>
          </p:nvSpPr>
          <p:spPr>
            <a:xfrm>
              <a:off x="5238773" y="3183715"/>
              <a:ext cx="319318" cy="369332"/>
            </a:xfrm>
            <a:prstGeom prst="rect">
              <a:avLst/>
            </a:prstGeom>
          </p:spPr>
          <p:txBody>
            <a:bodyPr wrap="none">
              <a:spAutoFit/>
            </a:bodyPr>
            <a:lstStyle/>
            <a:p>
              <a:r>
                <a:rPr lang="en-US" altLang="zh-CN" smtClean="0">
                  <a:solidFill>
                    <a:schemeClr val="tx1">
                      <a:lumMod val="75000"/>
                      <a:lumOff val="25000"/>
                    </a:schemeClr>
                  </a:solidFill>
                </a:rPr>
                <a:t>4</a:t>
              </a:r>
              <a:endParaRPr lang="zh-CN" altLang="en-US">
                <a:solidFill>
                  <a:schemeClr val="tx1">
                    <a:lumMod val="75000"/>
                    <a:lumOff val="25000"/>
                  </a:schemeClr>
                </a:solidFill>
              </a:endParaRPr>
            </a:p>
          </p:txBody>
        </p:sp>
        <p:sp>
          <p:nvSpPr>
            <p:cNvPr id="22" name="矩形 21"/>
            <p:cNvSpPr/>
            <p:nvPr/>
          </p:nvSpPr>
          <p:spPr>
            <a:xfrm>
              <a:off x="6441684" y="3183715"/>
              <a:ext cx="319318" cy="369332"/>
            </a:xfrm>
            <a:prstGeom prst="rect">
              <a:avLst/>
            </a:prstGeom>
          </p:spPr>
          <p:txBody>
            <a:bodyPr wrap="none">
              <a:spAutoFit/>
            </a:bodyPr>
            <a:lstStyle/>
            <a:p>
              <a:r>
                <a:rPr lang="en-US" altLang="zh-CN" smtClean="0">
                  <a:solidFill>
                    <a:schemeClr val="tx1">
                      <a:lumMod val="75000"/>
                      <a:lumOff val="25000"/>
                    </a:schemeClr>
                  </a:solidFill>
                </a:rPr>
                <a:t>5</a:t>
              </a:r>
              <a:endParaRPr lang="zh-CN" altLang="en-US">
                <a:solidFill>
                  <a:schemeClr val="tx1">
                    <a:lumMod val="75000"/>
                    <a:lumOff val="25000"/>
                  </a:schemeClr>
                </a:solidFill>
              </a:endParaRPr>
            </a:p>
          </p:txBody>
        </p:sp>
      </p:grpSp>
      <p:sp>
        <p:nvSpPr>
          <p:cNvPr id="25" name="矩形 24"/>
          <p:cNvSpPr/>
          <p:nvPr/>
        </p:nvSpPr>
        <p:spPr>
          <a:xfrm>
            <a:off x="1235701" y="3050722"/>
            <a:ext cx="1107996" cy="369332"/>
          </a:xfrm>
          <a:prstGeom prst="rect">
            <a:avLst/>
          </a:prstGeom>
        </p:spPr>
        <p:txBody>
          <a:bodyPr wrap="none">
            <a:spAutoFit/>
          </a:bodyPr>
          <a:lstStyle/>
          <a:p>
            <a:r>
              <a:rPr lang="zh-CN" altLang="en-US">
                <a:solidFill>
                  <a:schemeClr val="tx1">
                    <a:lumMod val="75000"/>
                    <a:lumOff val="25000"/>
                  </a:schemeClr>
                </a:solidFill>
              </a:rPr>
              <a:t>非常危险</a:t>
            </a:r>
          </a:p>
        </p:txBody>
      </p:sp>
      <p:sp>
        <p:nvSpPr>
          <p:cNvPr id="26" name="矩形 25"/>
          <p:cNvSpPr/>
          <p:nvPr/>
        </p:nvSpPr>
        <p:spPr>
          <a:xfrm>
            <a:off x="2402285" y="3050722"/>
            <a:ext cx="1107996" cy="369332"/>
          </a:xfrm>
          <a:prstGeom prst="rect">
            <a:avLst/>
          </a:prstGeom>
        </p:spPr>
        <p:txBody>
          <a:bodyPr wrap="none">
            <a:spAutoFit/>
          </a:bodyPr>
          <a:lstStyle/>
          <a:p>
            <a:r>
              <a:rPr lang="zh-CN" altLang="en-US">
                <a:solidFill>
                  <a:schemeClr val="tx1">
                    <a:lumMod val="75000"/>
                    <a:lumOff val="25000"/>
                  </a:schemeClr>
                </a:solidFill>
              </a:rPr>
              <a:t>比较</a:t>
            </a:r>
            <a:r>
              <a:rPr lang="zh-CN" altLang="en-US" smtClean="0">
                <a:solidFill>
                  <a:schemeClr val="tx1">
                    <a:lumMod val="75000"/>
                    <a:lumOff val="25000"/>
                  </a:schemeClr>
                </a:solidFill>
              </a:rPr>
              <a:t>危险</a:t>
            </a:r>
            <a:endParaRPr lang="zh-CN" altLang="en-US">
              <a:solidFill>
                <a:schemeClr val="tx1">
                  <a:lumMod val="75000"/>
                  <a:lumOff val="25000"/>
                </a:schemeClr>
              </a:solidFill>
            </a:endParaRPr>
          </a:p>
        </p:txBody>
      </p:sp>
      <p:sp>
        <p:nvSpPr>
          <p:cNvPr id="27" name="矩形 26"/>
          <p:cNvSpPr/>
          <p:nvPr/>
        </p:nvSpPr>
        <p:spPr>
          <a:xfrm>
            <a:off x="4895234" y="2842104"/>
            <a:ext cx="2712602" cy="369332"/>
          </a:xfrm>
          <a:prstGeom prst="rect">
            <a:avLst/>
          </a:prstGeom>
        </p:spPr>
        <p:txBody>
          <a:bodyPr wrap="none">
            <a:spAutoFit/>
          </a:bodyPr>
          <a:lstStyle/>
          <a:p>
            <a:r>
              <a:rPr lang="en-US" altLang="zh-CN" smtClean="0">
                <a:solidFill>
                  <a:schemeClr val="tx1">
                    <a:lumMod val="75000"/>
                    <a:lumOff val="25000"/>
                  </a:schemeClr>
                </a:solidFill>
              </a:rPr>
              <a:t>N&gt;2</a:t>
            </a:r>
            <a:r>
              <a:rPr lang="zh-CN" altLang="en-US" smtClean="0">
                <a:solidFill>
                  <a:schemeClr val="tx1">
                    <a:lumMod val="75000"/>
                    <a:lumOff val="25000"/>
                  </a:schemeClr>
                </a:solidFill>
              </a:rPr>
              <a:t>，</a:t>
            </a:r>
            <a:r>
              <a:rPr lang="en-US" altLang="zh-CN" smtClean="0">
                <a:solidFill>
                  <a:schemeClr val="tx1">
                    <a:lumMod val="75000"/>
                    <a:lumOff val="25000"/>
                  </a:schemeClr>
                </a:solidFill>
              </a:rPr>
              <a:t>N</a:t>
            </a:r>
            <a:r>
              <a:rPr lang="zh-CN" altLang="en-US" smtClean="0">
                <a:solidFill>
                  <a:schemeClr val="tx1">
                    <a:lumMod val="75000"/>
                    <a:lumOff val="25000"/>
                  </a:schemeClr>
                </a:solidFill>
              </a:rPr>
              <a:t>越大，成本</a:t>
            </a:r>
            <a:r>
              <a:rPr lang="zh-CN" altLang="en-US">
                <a:solidFill>
                  <a:schemeClr val="tx1">
                    <a:lumMod val="75000"/>
                    <a:lumOff val="25000"/>
                  </a:schemeClr>
                </a:solidFill>
              </a:rPr>
              <a:t>越</a:t>
            </a:r>
            <a:r>
              <a:rPr lang="zh-CN" altLang="en-US" smtClean="0">
                <a:solidFill>
                  <a:schemeClr val="tx1">
                    <a:lumMod val="75000"/>
                    <a:lumOff val="25000"/>
                  </a:schemeClr>
                </a:solidFill>
              </a:rPr>
              <a:t>高</a:t>
            </a:r>
            <a:endParaRPr lang="zh-CN" altLang="en-US">
              <a:solidFill>
                <a:schemeClr val="tx1">
                  <a:lumMod val="75000"/>
                  <a:lumOff val="25000"/>
                </a:schemeClr>
              </a:solidFill>
            </a:endParaRPr>
          </a:p>
        </p:txBody>
      </p:sp>
      <p:sp>
        <p:nvSpPr>
          <p:cNvPr id="31" name="任意多边形 30"/>
          <p:cNvSpPr/>
          <p:nvPr/>
        </p:nvSpPr>
        <p:spPr>
          <a:xfrm>
            <a:off x="3060700" y="3198092"/>
            <a:ext cx="4648200" cy="330200"/>
          </a:xfrm>
          <a:custGeom>
            <a:avLst/>
            <a:gdLst>
              <a:gd name="connsiteX0" fmla="*/ 0 w 4648200"/>
              <a:gd name="connsiteY0" fmla="*/ 330200 h 330200"/>
              <a:gd name="connsiteX1" fmla="*/ 850900 w 4648200"/>
              <a:gd name="connsiteY1" fmla="*/ 0 h 330200"/>
              <a:gd name="connsiteX2" fmla="*/ 4648200 w 4648200"/>
              <a:gd name="connsiteY2" fmla="*/ 0 h 330200"/>
            </a:gdLst>
            <a:ahLst/>
            <a:cxnLst>
              <a:cxn ang="0">
                <a:pos x="connsiteX0" y="connsiteY0"/>
              </a:cxn>
              <a:cxn ang="0">
                <a:pos x="connsiteX1" y="connsiteY1"/>
              </a:cxn>
              <a:cxn ang="0">
                <a:pos x="connsiteX2" y="connsiteY2"/>
              </a:cxn>
            </a:cxnLst>
            <a:rect l="l" t="t" r="r" b="b"/>
            <a:pathLst>
              <a:path w="4648200" h="330200">
                <a:moveTo>
                  <a:pt x="0" y="330200"/>
                </a:moveTo>
                <a:lnTo>
                  <a:pt x="850900" y="0"/>
                </a:lnTo>
                <a:lnTo>
                  <a:pt x="4648200" y="0"/>
                </a:lnTo>
              </a:path>
            </a:pathLst>
          </a:custGeom>
          <a:noFill/>
          <a:ln>
            <a:solidFill>
              <a:schemeClr val="tx1">
                <a:lumMod val="75000"/>
                <a:lumOff val="25000"/>
              </a:schemeClr>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220474" y="4403130"/>
            <a:ext cx="2584362" cy="369332"/>
          </a:xfrm>
          <a:prstGeom prst="rect">
            <a:avLst/>
          </a:prstGeom>
        </p:spPr>
        <p:txBody>
          <a:bodyPr wrap="none">
            <a:spAutoFit/>
          </a:bodyPr>
          <a:lstStyle/>
          <a:p>
            <a:r>
              <a:rPr lang="zh-CN" altLang="en-US">
                <a:solidFill>
                  <a:schemeClr val="tx1">
                    <a:lumMod val="75000"/>
                    <a:lumOff val="25000"/>
                  </a:schemeClr>
                </a:solidFill>
              </a:rPr>
              <a:t>工业界通常把</a:t>
            </a:r>
            <a:r>
              <a:rPr lang="en-US" altLang="zh-CN">
                <a:solidFill>
                  <a:schemeClr val="tx1">
                    <a:lumMod val="75000"/>
                    <a:lumOff val="25000"/>
                  </a:schemeClr>
                </a:solidFill>
              </a:rPr>
              <a:t>N</a:t>
            </a:r>
            <a:r>
              <a:rPr lang="zh-CN" altLang="en-US">
                <a:solidFill>
                  <a:schemeClr val="tx1">
                    <a:lumMod val="75000"/>
                    <a:lumOff val="25000"/>
                  </a:schemeClr>
                </a:solidFill>
              </a:rPr>
              <a:t>设置为</a:t>
            </a:r>
            <a:r>
              <a:rPr lang="en-US" altLang="zh-CN">
                <a:solidFill>
                  <a:schemeClr val="tx1">
                    <a:lumMod val="75000"/>
                    <a:lumOff val="25000"/>
                  </a:schemeClr>
                </a:solidFill>
              </a:rPr>
              <a:t>3</a:t>
            </a:r>
            <a:endParaRPr lang="zh-CN" altLang="en-US">
              <a:solidFill>
                <a:schemeClr val="tx1">
                  <a:lumMod val="75000"/>
                  <a:lumOff val="25000"/>
                </a:schemeClr>
              </a:solidFill>
            </a:endParaRPr>
          </a:p>
        </p:txBody>
      </p:sp>
      <p:cxnSp>
        <p:nvCxnSpPr>
          <p:cNvPr id="34" name="直接连接符 33"/>
          <p:cNvCxnSpPr>
            <a:stCxn id="20" idx="2"/>
          </p:cNvCxnSpPr>
          <p:nvPr/>
        </p:nvCxnSpPr>
        <p:spPr>
          <a:xfrm>
            <a:off x="4195521" y="4112715"/>
            <a:ext cx="0" cy="600821"/>
          </a:xfrm>
          <a:prstGeom prst="line">
            <a:avLst/>
          </a:prstGeom>
          <a:noFill/>
          <a:ln>
            <a:solidFill>
              <a:schemeClr val="tx1">
                <a:lumMod val="75000"/>
                <a:lumOff val="2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5" name="矩形 34"/>
          <p:cNvSpPr/>
          <p:nvPr/>
        </p:nvSpPr>
        <p:spPr>
          <a:xfrm>
            <a:off x="74743" y="5093890"/>
            <a:ext cx="8944565" cy="507831"/>
          </a:xfrm>
          <a:prstGeom prst="rect">
            <a:avLst/>
          </a:prstGeom>
        </p:spPr>
        <p:txBody>
          <a:bodyPr wrap="square">
            <a:spAutoFit/>
          </a:bodyPr>
          <a:lstStyle/>
          <a:p>
            <a:pPr>
              <a:lnSpc>
                <a:spcPct val="150000"/>
              </a:lnSpc>
            </a:pPr>
            <a:r>
              <a:rPr lang="en-US" altLang="zh-CN" dirty="0">
                <a:solidFill>
                  <a:schemeClr val="bg1"/>
                </a:solidFill>
              </a:rPr>
              <a:t>Swift</a:t>
            </a:r>
            <a:r>
              <a:rPr lang="zh-CN" altLang="en-US" dirty="0">
                <a:solidFill>
                  <a:schemeClr val="bg1"/>
                </a:solidFill>
              </a:rPr>
              <a:t>的</a:t>
            </a:r>
            <a:r>
              <a:rPr lang="en-US" altLang="zh-CN" dirty="0">
                <a:solidFill>
                  <a:schemeClr val="bg1"/>
                </a:solidFill>
              </a:rPr>
              <a:t>N=3</a:t>
            </a:r>
            <a:r>
              <a:rPr lang="zh-CN" altLang="en-US" dirty="0">
                <a:solidFill>
                  <a:schemeClr val="bg1"/>
                </a:solidFill>
              </a:rPr>
              <a:t>、</a:t>
            </a:r>
            <a:r>
              <a:rPr lang="en-US" altLang="zh-CN" dirty="0">
                <a:solidFill>
                  <a:schemeClr val="bg1"/>
                </a:solidFill>
              </a:rPr>
              <a:t>W=2</a:t>
            </a:r>
            <a:r>
              <a:rPr lang="zh-CN" altLang="en-US" dirty="0">
                <a:solidFill>
                  <a:schemeClr val="bg1"/>
                </a:solidFill>
              </a:rPr>
              <a:t>、</a:t>
            </a:r>
            <a:r>
              <a:rPr lang="en-US" altLang="zh-CN" dirty="0">
                <a:solidFill>
                  <a:schemeClr val="bg1"/>
                </a:solidFill>
              </a:rPr>
              <a:t>R=2</a:t>
            </a:r>
            <a:r>
              <a:rPr lang="zh-CN" altLang="en-US" dirty="0">
                <a:solidFill>
                  <a:schemeClr val="bg1"/>
                </a:solidFill>
              </a:rPr>
              <a:t>，完全符合</a:t>
            </a:r>
            <a:r>
              <a:rPr lang="en-US" altLang="zh-CN" dirty="0">
                <a:solidFill>
                  <a:schemeClr val="bg1"/>
                </a:solidFill>
              </a:rPr>
              <a:t>NWR</a:t>
            </a:r>
            <a:r>
              <a:rPr lang="zh-CN" altLang="en-US" dirty="0">
                <a:solidFill>
                  <a:schemeClr val="bg1"/>
                </a:solidFill>
              </a:rPr>
              <a:t>策略</a:t>
            </a:r>
            <a:r>
              <a:rPr lang="zh-CN" altLang="en-US" dirty="0" smtClean="0">
                <a:solidFill>
                  <a:schemeClr val="bg1"/>
                </a:solidFill>
              </a:rPr>
              <a:t>，</a:t>
            </a:r>
            <a:r>
              <a:rPr lang="en-US" altLang="zh-CN" dirty="0" smtClean="0">
                <a:solidFill>
                  <a:schemeClr val="bg1"/>
                </a:solidFill>
              </a:rPr>
              <a:t>Swift</a:t>
            </a:r>
            <a:r>
              <a:rPr lang="zh-CN" altLang="en-US" dirty="0">
                <a:solidFill>
                  <a:schemeClr val="bg1"/>
                </a:solidFill>
              </a:rPr>
              <a:t>系统是可靠的，没有单点故障。</a:t>
            </a:r>
          </a:p>
        </p:txBody>
      </p:sp>
    </p:spTree>
    <p:extLst>
      <p:ext uri="{BB962C8B-B14F-4D97-AF65-F5344CB8AC3E}">
        <p14:creationId xmlns:p14="http://schemas.microsoft.com/office/powerpoint/2010/main" val="409537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67</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965329" cy="461665"/>
          </a:xfrm>
          <a:prstGeom prst="rect">
            <a:avLst/>
          </a:prstGeom>
          <a:noFill/>
        </p:spPr>
        <p:txBody>
          <a:bodyPr wrap="none" rtlCol="0">
            <a:spAutoFit/>
          </a:bodyPr>
          <a:lstStyle/>
          <a:p>
            <a:r>
              <a:rPr lang="en-US" altLang="zh-CN" sz="2400" b="1">
                <a:solidFill>
                  <a:schemeClr val="accent6"/>
                </a:solidFill>
              </a:rPr>
              <a:t>Zone</a:t>
            </a:r>
            <a:endParaRPr lang="zh-CN" altLang="en-US" sz="2400" b="1">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13045" y="1249774"/>
            <a:ext cx="8845679" cy="2585323"/>
          </a:xfrm>
          <a:prstGeom prst="rect">
            <a:avLst/>
          </a:prstGeom>
          <a:solidFill>
            <a:schemeClr val="tx1">
              <a:lumMod val="75000"/>
              <a:lumOff val="25000"/>
            </a:schemeClr>
          </a:solidFill>
        </p:spPr>
        <p:txBody>
          <a:bodyPr wrap="square">
            <a:spAutoFit/>
          </a:bodyPr>
          <a:lstStyle/>
          <a:p>
            <a:pPr>
              <a:lnSpc>
                <a:spcPct val="150000"/>
              </a:lnSpc>
            </a:pPr>
            <a:r>
              <a:rPr lang="zh-CN" altLang="en-US" dirty="0">
                <a:solidFill>
                  <a:schemeClr val="bg1"/>
                </a:solidFill>
              </a:rPr>
              <a:t>如果所有的节点都在一个机架或一个机房中，那么一旦发生断电、网络故障等事故，都将导致用户无法</a:t>
            </a:r>
            <a:r>
              <a:rPr lang="zh-CN" altLang="en-US" dirty="0" smtClean="0">
                <a:solidFill>
                  <a:schemeClr val="bg1"/>
                </a:solidFill>
              </a:rPr>
              <a:t>访问，因此</a:t>
            </a:r>
            <a:r>
              <a:rPr lang="zh-CN" altLang="en-US" dirty="0">
                <a:solidFill>
                  <a:schemeClr val="bg1"/>
                </a:solidFill>
              </a:rPr>
              <a:t>需要一种机制对机器的物理位置进行隔离，以满足分区</a:t>
            </a:r>
            <a:r>
              <a:rPr lang="zh-CN" altLang="en-US" dirty="0" smtClean="0">
                <a:solidFill>
                  <a:schemeClr val="bg1"/>
                </a:solidFill>
              </a:rPr>
              <a:t>容忍性。</a:t>
            </a:r>
            <a:endParaRPr lang="en-US" altLang="zh-CN" dirty="0" smtClean="0">
              <a:solidFill>
                <a:schemeClr val="bg1"/>
              </a:solidFill>
            </a:endParaRPr>
          </a:p>
          <a:p>
            <a:pPr>
              <a:lnSpc>
                <a:spcPct val="150000"/>
              </a:lnSpc>
            </a:pPr>
            <a:endParaRPr lang="zh-CN" altLang="en-US" dirty="0">
              <a:solidFill>
                <a:schemeClr val="bg1"/>
              </a:solidFill>
            </a:endParaRPr>
          </a:p>
          <a:p>
            <a:pPr>
              <a:lnSpc>
                <a:spcPct val="150000"/>
              </a:lnSpc>
            </a:pPr>
            <a:r>
              <a:rPr lang="en-US" altLang="zh-CN" dirty="0">
                <a:solidFill>
                  <a:schemeClr val="bg1"/>
                </a:solidFill>
              </a:rPr>
              <a:t>Ring</a:t>
            </a:r>
            <a:r>
              <a:rPr lang="zh-CN" altLang="en-US" dirty="0">
                <a:solidFill>
                  <a:schemeClr val="bg1"/>
                </a:solidFill>
              </a:rPr>
              <a:t>中引入了</a:t>
            </a:r>
            <a:r>
              <a:rPr lang="en-US" altLang="zh-CN" dirty="0">
                <a:solidFill>
                  <a:schemeClr val="bg1"/>
                </a:solidFill>
              </a:rPr>
              <a:t>Zone</a:t>
            </a:r>
            <a:r>
              <a:rPr lang="zh-CN" altLang="en-US" dirty="0">
                <a:solidFill>
                  <a:schemeClr val="bg1"/>
                </a:solidFill>
              </a:rPr>
              <a:t>的概念，把集群的节点分配到每个</a:t>
            </a:r>
            <a:r>
              <a:rPr lang="en-US" altLang="zh-CN" dirty="0">
                <a:solidFill>
                  <a:schemeClr val="bg1"/>
                </a:solidFill>
              </a:rPr>
              <a:t>Zone</a:t>
            </a:r>
            <a:r>
              <a:rPr lang="zh-CN" altLang="en-US" dirty="0">
                <a:solidFill>
                  <a:schemeClr val="bg1"/>
                </a:solidFill>
              </a:rPr>
              <a:t>中，其中，同一个</a:t>
            </a:r>
            <a:r>
              <a:rPr lang="en-US" altLang="zh-CN" dirty="0">
                <a:solidFill>
                  <a:schemeClr val="bg1"/>
                </a:solidFill>
              </a:rPr>
              <a:t>Partition</a:t>
            </a:r>
            <a:r>
              <a:rPr lang="zh-CN" altLang="en-US" dirty="0">
                <a:solidFill>
                  <a:schemeClr val="bg1"/>
                </a:solidFill>
              </a:rPr>
              <a:t>的</a:t>
            </a:r>
            <a:r>
              <a:rPr lang="en-US" altLang="zh-CN" dirty="0">
                <a:solidFill>
                  <a:schemeClr val="bg1"/>
                </a:solidFill>
              </a:rPr>
              <a:t>Replica</a:t>
            </a:r>
            <a:r>
              <a:rPr lang="zh-CN" altLang="en-US" dirty="0">
                <a:solidFill>
                  <a:schemeClr val="bg1"/>
                </a:solidFill>
              </a:rPr>
              <a:t>不能同时放在同一个节点上或同一个</a:t>
            </a:r>
            <a:r>
              <a:rPr lang="en-US" altLang="zh-CN" dirty="0">
                <a:solidFill>
                  <a:schemeClr val="bg1"/>
                </a:solidFill>
              </a:rPr>
              <a:t>Zone</a:t>
            </a:r>
            <a:r>
              <a:rPr lang="zh-CN" altLang="en-US" dirty="0">
                <a:solidFill>
                  <a:schemeClr val="bg1"/>
                </a:solidFill>
              </a:rPr>
              <a:t>内</a:t>
            </a:r>
            <a:r>
              <a:rPr lang="zh-CN" altLang="en-US" dirty="0" smtClean="0">
                <a:solidFill>
                  <a:schemeClr val="bg1"/>
                </a:solidFill>
              </a:rPr>
              <a:t>。</a:t>
            </a:r>
            <a:endParaRPr lang="en-US" altLang="zh-CN" dirty="0">
              <a:solidFill>
                <a:schemeClr val="bg1"/>
              </a:solidFill>
            </a:endParaRPr>
          </a:p>
        </p:txBody>
      </p:sp>
    </p:spTree>
    <p:extLst>
      <p:ext uri="{BB962C8B-B14F-4D97-AF65-F5344CB8AC3E}">
        <p14:creationId xmlns:p14="http://schemas.microsoft.com/office/powerpoint/2010/main" val="367086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1984" y="1666404"/>
            <a:ext cx="7919084" cy="13049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a:solidFill>
                  <a:schemeClr val="bg1"/>
                </a:solidFill>
                <a:latin typeface="+mn-ea"/>
              </a:rPr>
              <a:t>Ring</a:t>
            </a:r>
            <a:r>
              <a:rPr lang="zh-CN" altLang="en-US">
                <a:solidFill>
                  <a:schemeClr val="bg1"/>
                </a:solidFill>
                <a:latin typeface="+mn-ea"/>
              </a:rPr>
              <a:t>引入权重的目的是</a:t>
            </a:r>
            <a:r>
              <a:rPr lang="zh-CN" altLang="en-US" b="1">
                <a:solidFill>
                  <a:schemeClr val="accent4"/>
                </a:solidFill>
                <a:latin typeface="+mn-ea"/>
              </a:rPr>
              <a:t>解决未来添加存储能力更大的节点时，分配到更多的</a:t>
            </a:r>
            <a:r>
              <a:rPr lang="en-US" altLang="zh-CN" b="1">
                <a:solidFill>
                  <a:schemeClr val="accent4"/>
                </a:solidFill>
                <a:latin typeface="+mn-ea"/>
              </a:rPr>
              <a:t>Partition</a:t>
            </a:r>
            <a:r>
              <a:rPr lang="zh-CN" altLang="en-US">
                <a:solidFill>
                  <a:schemeClr val="bg1"/>
                </a:solidFill>
                <a:latin typeface="+mn-ea"/>
              </a:rPr>
              <a:t>。例如，</a:t>
            </a:r>
            <a:r>
              <a:rPr lang="en-US" altLang="zh-CN">
                <a:solidFill>
                  <a:schemeClr val="bg1"/>
                </a:solidFill>
                <a:latin typeface="+mn-ea"/>
              </a:rPr>
              <a:t>2TB</a:t>
            </a:r>
            <a:r>
              <a:rPr lang="zh-CN" altLang="en-US">
                <a:solidFill>
                  <a:schemeClr val="bg1"/>
                </a:solidFill>
                <a:latin typeface="+mn-ea"/>
              </a:rPr>
              <a:t>容量的节点的</a:t>
            </a:r>
            <a:r>
              <a:rPr lang="en-US" altLang="zh-CN">
                <a:solidFill>
                  <a:schemeClr val="bg1"/>
                </a:solidFill>
                <a:latin typeface="+mn-ea"/>
              </a:rPr>
              <a:t>Partition</a:t>
            </a:r>
            <a:r>
              <a:rPr lang="zh-CN" altLang="en-US">
                <a:solidFill>
                  <a:schemeClr val="bg1"/>
                </a:solidFill>
                <a:latin typeface="+mn-ea"/>
              </a:rPr>
              <a:t>数为</a:t>
            </a:r>
            <a:r>
              <a:rPr lang="en-US" altLang="zh-CN">
                <a:solidFill>
                  <a:schemeClr val="bg1"/>
                </a:solidFill>
                <a:latin typeface="+mn-ea"/>
              </a:rPr>
              <a:t>1TB</a:t>
            </a:r>
            <a:r>
              <a:rPr lang="zh-CN" altLang="en-US">
                <a:solidFill>
                  <a:schemeClr val="bg1"/>
                </a:solidFill>
                <a:latin typeface="+mn-ea"/>
              </a:rPr>
              <a:t>的两倍，那么就可以设置</a:t>
            </a:r>
            <a:r>
              <a:rPr lang="en-US" altLang="zh-CN">
                <a:solidFill>
                  <a:schemeClr val="bg1"/>
                </a:solidFill>
                <a:latin typeface="+mn-ea"/>
              </a:rPr>
              <a:t>2TB</a:t>
            </a:r>
            <a:r>
              <a:rPr lang="zh-CN" altLang="en-US">
                <a:solidFill>
                  <a:schemeClr val="bg1"/>
                </a:solidFill>
                <a:latin typeface="+mn-ea"/>
              </a:rPr>
              <a:t>的权重为</a:t>
            </a:r>
            <a:r>
              <a:rPr lang="en-US" altLang="zh-CN">
                <a:solidFill>
                  <a:schemeClr val="bg1"/>
                </a:solidFill>
                <a:latin typeface="+mn-ea"/>
              </a:rPr>
              <a:t>200</a:t>
            </a:r>
            <a:r>
              <a:rPr lang="zh-CN" altLang="en-US">
                <a:solidFill>
                  <a:schemeClr val="bg1"/>
                </a:solidFill>
                <a:latin typeface="+mn-ea"/>
              </a:rPr>
              <a:t>，而</a:t>
            </a:r>
            <a:r>
              <a:rPr lang="en-US" altLang="zh-CN">
                <a:solidFill>
                  <a:schemeClr val="bg1"/>
                </a:solidFill>
                <a:latin typeface="+mn-ea"/>
              </a:rPr>
              <a:t>1TB</a:t>
            </a:r>
            <a:r>
              <a:rPr lang="zh-CN" altLang="en-US">
                <a:solidFill>
                  <a:schemeClr val="bg1"/>
                </a:solidFill>
                <a:latin typeface="+mn-ea"/>
              </a:rPr>
              <a:t>的权重为</a:t>
            </a:r>
            <a:r>
              <a:rPr lang="en-US" altLang="zh-CN">
                <a:solidFill>
                  <a:schemeClr val="bg1"/>
                </a:solidFill>
                <a:latin typeface="+mn-ea"/>
              </a:rPr>
              <a:t>100</a:t>
            </a:r>
            <a:r>
              <a:rPr lang="zh-CN" altLang="en-US">
                <a:solidFill>
                  <a:schemeClr val="bg1"/>
                </a:solidFill>
                <a:latin typeface="+mn-ea"/>
              </a:rPr>
              <a:t>。</a:t>
            </a:r>
            <a:endParaRPr lang="zh-CN" altLang="en-US" dirty="0">
              <a:solidFill>
                <a:schemeClr val="bg1"/>
              </a:solidFill>
              <a:latin typeface="+mn-ea"/>
            </a:endParaRPr>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68</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1926425" cy="461665"/>
          </a:xfrm>
          <a:prstGeom prst="rect">
            <a:avLst/>
          </a:prstGeom>
          <a:noFill/>
        </p:spPr>
        <p:txBody>
          <a:bodyPr wrap="none" rtlCol="0">
            <a:spAutoFit/>
          </a:bodyPr>
          <a:lstStyle/>
          <a:p>
            <a:r>
              <a:rPr lang="en-US" altLang="zh-CN" sz="2400" b="1">
                <a:solidFill>
                  <a:schemeClr val="accent6"/>
                </a:solidFill>
              </a:rPr>
              <a:t>Weight</a:t>
            </a:r>
            <a:r>
              <a:rPr lang="zh-CN" altLang="en-US" sz="2400" b="1">
                <a:solidFill>
                  <a:schemeClr val="accent6"/>
                </a:solidFill>
              </a:rPr>
              <a:t>权重</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5306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69</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1415772" cy="461665"/>
          </a:xfrm>
          <a:prstGeom prst="rect">
            <a:avLst/>
          </a:prstGeom>
          <a:noFill/>
        </p:spPr>
        <p:txBody>
          <a:bodyPr wrap="none" rtlCol="0">
            <a:spAutoFit/>
          </a:bodyPr>
          <a:lstStyle/>
          <a:p>
            <a:r>
              <a:rPr lang="zh-CN" altLang="en-US" sz="2400" b="1">
                <a:solidFill>
                  <a:schemeClr val="accent6"/>
                </a:solidFill>
              </a:rPr>
              <a:t>系统架构</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199435" y="1520098"/>
            <a:ext cx="8632838" cy="1200329"/>
          </a:xfrm>
          <a:prstGeom prst="rect">
            <a:avLst/>
          </a:prstGeom>
        </p:spPr>
        <p:txBody>
          <a:bodyPr wrap="square">
            <a:spAutoFit/>
          </a:bodyPr>
          <a:lstStyle/>
          <a:p>
            <a:r>
              <a:rPr lang="en-US" altLang="zh-CN" dirty="0" smtClean="0"/>
              <a:t>Swift</a:t>
            </a:r>
            <a:r>
              <a:rPr lang="zh-CN" altLang="en-US" dirty="0" smtClean="0"/>
              <a:t>采用完全对称、</a:t>
            </a:r>
            <a:r>
              <a:rPr lang="zh-CN" altLang="en-US" dirty="0"/>
              <a:t>面向</a:t>
            </a:r>
            <a:r>
              <a:rPr lang="zh-CN" altLang="en-US" dirty="0" smtClean="0"/>
              <a:t>资源的分布式系统架构设计，所有组件都可扩展，避免因单点失效而扩散，并影响整个系统运转。</a:t>
            </a:r>
            <a:endParaRPr lang="en-US" altLang="zh-CN" dirty="0" smtClean="0"/>
          </a:p>
          <a:p>
            <a:endParaRPr lang="en-US" altLang="zh-CN" dirty="0"/>
          </a:p>
          <a:p>
            <a:r>
              <a:rPr lang="zh-CN" altLang="en-US" dirty="0" smtClean="0"/>
              <a:t>通信方式采用</a:t>
            </a:r>
            <a:r>
              <a:rPr lang="zh-CN" altLang="en-US" dirty="0"/>
              <a:t>非阻塞</a:t>
            </a:r>
            <a:r>
              <a:rPr lang="zh-CN" altLang="en-US" dirty="0" smtClean="0"/>
              <a:t>式</a:t>
            </a:r>
            <a:r>
              <a:rPr lang="en-US" altLang="zh-CN" dirty="0" smtClean="0"/>
              <a:t>I/O</a:t>
            </a:r>
            <a:r>
              <a:rPr lang="zh-CN" altLang="en-US" dirty="0" smtClean="0"/>
              <a:t>模式，提高了系统吞吐和响应能力。</a:t>
            </a:r>
            <a:endParaRPr lang="zh-CN" altLang="en-US" dirty="0"/>
          </a:p>
        </p:txBody>
      </p:sp>
    </p:spTree>
    <p:extLst>
      <p:ext uri="{BB962C8B-B14F-4D97-AF65-F5344CB8AC3E}">
        <p14:creationId xmlns:p14="http://schemas.microsoft.com/office/powerpoint/2010/main" val="361908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a:t>
            </a:fld>
            <a:endParaRPr lang="zh-CN" altLang="en-US" dirty="0"/>
          </a:p>
        </p:txBody>
      </p:sp>
      <p:sp>
        <p:nvSpPr>
          <p:cNvPr id="13" name="Rectangle 2_1"/>
          <p:cNvSpPr/>
          <p:nvPr/>
        </p:nvSpPr>
        <p:spPr>
          <a:xfrm>
            <a:off x="199435" y="96020"/>
            <a:ext cx="4244495"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8.1  OpenStack</a:t>
            </a:r>
            <a:r>
              <a:rPr lang="zh-CN" altLang="en-US" sz="2400" b="1" spc="225">
                <a:solidFill>
                  <a:schemeClr val="bg1"/>
                </a:solidFill>
                <a:latin typeface="微软雅黑" panose="020B0503020204020204" pitchFamily="34" charset="-122"/>
                <a:ea typeface="微软雅黑" panose="020B0503020204020204" pitchFamily="34" charset="-122"/>
              </a:rPr>
              <a:t>背景介绍</a:t>
            </a:r>
          </a:p>
        </p:txBody>
      </p:sp>
      <p:sp>
        <p:nvSpPr>
          <p:cNvPr id="14" name="TextBox 3_1"/>
          <p:cNvSpPr txBox="1"/>
          <p:nvPr/>
        </p:nvSpPr>
        <p:spPr>
          <a:xfrm>
            <a:off x="404049" y="808059"/>
            <a:ext cx="3383683" cy="461665"/>
          </a:xfrm>
          <a:prstGeom prst="rect">
            <a:avLst/>
          </a:prstGeom>
          <a:noFill/>
        </p:spPr>
        <p:txBody>
          <a:bodyPr wrap="none" rtlCol="0">
            <a:spAutoFit/>
          </a:bodyPr>
          <a:lstStyle/>
          <a:p>
            <a:r>
              <a:rPr lang="en-US" altLang="zh-CN" sz="2400" b="1">
                <a:solidFill>
                  <a:schemeClr val="accent6"/>
                </a:solidFill>
              </a:rPr>
              <a:t>OpenStack</a:t>
            </a:r>
            <a:r>
              <a:rPr lang="zh-CN" altLang="en-US" sz="2400" b="1">
                <a:solidFill>
                  <a:schemeClr val="accent6"/>
                </a:solidFill>
              </a:rPr>
              <a:t>的主要服务</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404049" y="1204739"/>
            <a:ext cx="8330376" cy="923330"/>
          </a:xfrm>
          <a:prstGeom prst="rect">
            <a:avLst/>
          </a:prstGeom>
        </p:spPr>
        <p:txBody>
          <a:bodyPr wrap="square">
            <a:spAutoFit/>
          </a:bodyPr>
          <a:lstStyle/>
          <a:p>
            <a:pPr>
              <a:lnSpc>
                <a:spcPct val="150000"/>
              </a:lnSpc>
            </a:pPr>
            <a:r>
              <a:rPr lang="en-US" altLang="zh-CN">
                <a:solidFill>
                  <a:schemeClr val="tx1">
                    <a:lumMod val="75000"/>
                    <a:lumOff val="25000"/>
                  </a:schemeClr>
                </a:solidFill>
              </a:rPr>
              <a:t>OpenStack</a:t>
            </a:r>
            <a:r>
              <a:rPr lang="zh-CN" altLang="en-US">
                <a:solidFill>
                  <a:schemeClr val="tx1">
                    <a:lumMod val="75000"/>
                    <a:lumOff val="25000"/>
                  </a:schemeClr>
                </a:solidFill>
              </a:rPr>
              <a:t>有三个主要的服务成员：计算服务（</a:t>
            </a:r>
            <a:r>
              <a:rPr lang="en-US" altLang="zh-CN">
                <a:solidFill>
                  <a:schemeClr val="tx1">
                    <a:lumMod val="75000"/>
                    <a:lumOff val="25000"/>
                  </a:schemeClr>
                </a:solidFill>
              </a:rPr>
              <a:t>Nova</a:t>
            </a:r>
            <a:r>
              <a:rPr lang="zh-CN" altLang="en-US">
                <a:solidFill>
                  <a:schemeClr val="tx1">
                    <a:lumMod val="75000"/>
                    <a:lumOff val="25000"/>
                  </a:schemeClr>
                </a:solidFill>
              </a:rPr>
              <a:t>）、存储服务（</a:t>
            </a:r>
            <a:r>
              <a:rPr lang="en-US" altLang="zh-CN">
                <a:solidFill>
                  <a:schemeClr val="tx1">
                    <a:lumMod val="75000"/>
                    <a:lumOff val="25000"/>
                  </a:schemeClr>
                </a:solidFill>
              </a:rPr>
              <a:t>Swift</a:t>
            </a:r>
            <a:r>
              <a:rPr lang="zh-CN" altLang="en-US">
                <a:solidFill>
                  <a:schemeClr val="tx1">
                    <a:lumMod val="75000"/>
                    <a:lumOff val="25000"/>
                  </a:schemeClr>
                </a:solidFill>
              </a:rPr>
              <a:t>）、镜像服务（</a:t>
            </a:r>
            <a:r>
              <a:rPr lang="en-US" altLang="zh-CN">
                <a:solidFill>
                  <a:schemeClr val="tx1">
                    <a:lumMod val="75000"/>
                    <a:lumOff val="25000"/>
                  </a:schemeClr>
                </a:solidFill>
              </a:rPr>
              <a:t>Glance</a:t>
            </a:r>
            <a:r>
              <a:rPr lang="zh-CN" altLang="en-US">
                <a:solidFill>
                  <a:schemeClr val="tx1">
                    <a:lumMod val="75000"/>
                    <a:lumOff val="25000"/>
                  </a:schemeClr>
                </a:solidFill>
              </a:rPr>
              <a:t>）</a:t>
            </a:r>
          </a:p>
        </p:txBody>
      </p:sp>
      <p:sp>
        <p:nvSpPr>
          <p:cNvPr id="4" name="矩形 3"/>
          <p:cNvSpPr/>
          <p:nvPr/>
        </p:nvSpPr>
        <p:spPr>
          <a:xfrm>
            <a:off x="6648450" y="2128069"/>
            <a:ext cx="1847850" cy="102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计算服务（</a:t>
            </a:r>
            <a:r>
              <a:rPr lang="en-US" altLang="zh-CN" smtClean="0"/>
              <a:t>Nova</a:t>
            </a:r>
            <a:r>
              <a:rPr lang="zh-CN" altLang="en-US" smtClean="0"/>
              <a:t>）</a:t>
            </a:r>
            <a:endParaRPr lang="en-US" altLang="zh-CN" smtClean="0"/>
          </a:p>
          <a:p>
            <a:pPr algn="ctr"/>
            <a:r>
              <a:rPr lang="zh-CN" altLang="en-US" smtClean="0"/>
              <a:t>管理虚拟机</a:t>
            </a:r>
            <a:endParaRPr lang="zh-CN" altLang="en-US"/>
          </a:p>
        </p:txBody>
      </p:sp>
      <p:sp>
        <p:nvSpPr>
          <p:cNvPr id="10" name="矩形 9"/>
          <p:cNvSpPr/>
          <p:nvPr/>
        </p:nvSpPr>
        <p:spPr>
          <a:xfrm>
            <a:off x="6648450" y="4614094"/>
            <a:ext cx="1847850" cy="10254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镜像管理组件（</a:t>
            </a:r>
            <a:r>
              <a:rPr lang="en-US" altLang="zh-CN" smtClean="0"/>
              <a:t>Nova</a:t>
            </a:r>
            <a:r>
              <a:rPr lang="zh-CN" altLang="en-US" smtClean="0"/>
              <a:t>）</a:t>
            </a:r>
            <a:endParaRPr lang="en-US" altLang="zh-CN" smtClean="0"/>
          </a:p>
          <a:p>
            <a:pPr algn="ctr"/>
            <a:r>
              <a:rPr lang="zh-CN" altLang="en-US" smtClean="0"/>
              <a:t>管理镜像</a:t>
            </a:r>
            <a:endParaRPr lang="zh-CN" altLang="en-US"/>
          </a:p>
        </p:txBody>
      </p:sp>
      <p:cxnSp>
        <p:nvCxnSpPr>
          <p:cNvPr id="6" name="直接箭头连接符 5"/>
          <p:cNvCxnSpPr>
            <a:stCxn id="4" idx="2"/>
            <a:endCxn id="10" idx="0"/>
          </p:cNvCxnSpPr>
          <p:nvPr/>
        </p:nvCxnSpPr>
        <p:spPr>
          <a:xfrm>
            <a:off x="7572375" y="3153553"/>
            <a:ext cx="0" cy="1460541"/>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072600" y="3214409"/>
            <a:ext cx="1499775" cy="1338828"/>
          </a:xfrm>
          <a:prstGeom prst="rect">
            <a:avLst/>
          </a:prstGeom>
        </p:spPr>
        <p:txBody>
          <a:bodyPr wrap="square">
            <a:spAutoFit/>
          </a:bodyPr>
          <a:lstStyle/>
          <a:p>
            <a:pPr>
              <a:lnSpc>
                <a:spcPct val="150000"/>
              </a:lnSpc>
            </a:pPr>
            <a:r>
              <a:rPr lang="zh-CN" altLang="en-US" smtClean="0">
                <a:solidFill>
                  <a:schemeClr val="tx1">
                    <a:lumMod val="75000"/>
                    <a:lumOff val="25000"/>
                  </a:schemeClr>
                </a:solidFill>
              </a:rPr>
              <a:t>通过</a:t>
            </a:r>
            <a:r>
              <a:rPr lang="en-US" altLang="zh-CN" smtClean="0">
                <a:solidFill>
                  <a:schemeClr val="tx1">
                    <a:lumMod val="75000"/>
                    <a:lumOff val="25000"/>
                  </a:schemeClr>
                </a:solidFill>
              </a:rPr>
              <a:t>Glance</a:t>
            </a:r>
            <a:r>
              <a:rPr lang="zh-CN" altLang="en-US" smtClean="0">
                <a:solidFill>
                  <a:schemeClr val="tx1">
                    <a:lumMod val="75000"/>
                    <a:lumOff val="25000"/>
                  </a:schemeClr>
                </a:solidFill>
              </a:rPr>
              <a:t>创建和管理镜像快照</a:t>
            </a:r>
            <a:endParaRPr lang="zh-CN" altLang="en-US">
              <a:solidFill>
                <a:schemeClr val="tx1">
                  <a:lumMod val="75000"/>
                  <a:lumOff val="25000"/>
                </a:schemeClr>
              </a:solidFill>
            </a:endParaRPr>
          </a:p>
        </p:txBody>
      </p:sp>
      <p:cxnSp>
        <p:nvCxnSpPr>
          <p:cNvPr id="17" name="直接箭头连接符 16"/>
          <p:cNvCxnSpPr>
            <a:endCxn id="20" idx="3"/>
          </p:cNvCxnSpPr>
          <p:nvPr/>
        </p:nvCxnSpPr>
        <p:spPr>
          <a:xfrm flipH="1">
            <a:off x="3048070" y="5126836"/>
            <a:ext cx="3600382"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469085" y="5126836"/>
            <a:ext cx="2240963" cy="507831"/>
          </a:xfrm>
          <a:prstGeom prst="rect">
            <a:avLst/>
          </a:prstGeom>
        </p:spPr>
        <p:txBody>
          <a:bodyPr wrap="square">
            <a:spAutoFit/>
          </a:bodyPr>
          <a:lstStyle/>
          <a:p>
            <a:pPr>
              <a:lnSpc>
                <a:spcPct val="150000"/>
              </a:lnSpc>
            </a:pPr>
            <a:r>
              <a:rPr lang="zh-CN" altLang="en-US" smtClean="0">
                <a:solidFill>
                  <a:schemeClr val="tx1">
                    <a:lumMod val="75000"/>
                    <a:lumOff val="25000"/>
                  </a:schemeClr>
                </a:solidFill>
              </a:rPr>
              <a:t>通过</a:t>
            </a:r>
            <a:r>
              <a:rPr lang="en-US" altLang="zh-CN" smtClean="0">
                <a:solidFill>
                  <a:schemeClr val="tx1">
                    <a:lumMod val="75000"/>
                    <a:lumOff val="25000"/>
                  </a:schemeClr>
                </a:solidFill>
              </a:rPr>
              <a:t>Swift</a:t>
            </a:r>
            <a:r>
              <a:rPr lang="zh-CN" altLang="en-US" smtClean="0">
                <a:solidFill>
                  <a:schemeClr val="tx1">
                    <a:lumMod val="75000"/>
                    <a:lumOff val="25000"/>
                  </a:schemeClr>
                </a:solidFill>
              </a:rPr>
              <a:t>存储快照</a:t>
            </a:r>
            <a:endParaRPr lang="zh-CN" altLang="en-US">
              <a:solidFill>
                <a:schemeClr val="tx1">
                  <a:lumMod val="75000"/>
                  <a:lumOff val="25000"/>
                </a:schemeClr>
              </a:solidFill>
            </a:endParaRPr>
          </a:p>
        </p:txBody>
      </p:sp>
      <p:sp>
        <p:nvSpPr>
          <p:cNvPr id="20" name="矩形 19"/>
          <p:cNvSpPr/>
          <p:nvPr/>
        </p:nvSpPr>
        <p:spPr>
          <a:xfrm>
            <a:off x="361984" y="4381500"/>
            <a:ext cx="2686086" cy="14906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对象存储组件</a:t>
            </a:r>
            <a:endParaRPr lang="en-US" altLang="zh-CN" smtClean="0"/>
          </a:p>
          <a:p>
            <a:pPr algn="ctr"/>
            <a:r>
              <a:rPr lang="zh-CN" altLang="en-US" smtClean="0"/>
              <a:t>（</a:t>
            </a:r>
            <a:r>
              <a:rPr lang="en-US" altLang="zh-CN" smtClean="0"/>
              <a:t>Swift</a:t>
            </a:r>
            <a:r>
              <a:rPr lang="zh-CN" altLang="en-US" smtClean="0"/>
              <a:t>）</a:t>
            </a:r>
            <a:endParaRPr lang="en-US" altLang="zh-CN" smtClean="0"/>
          </a:p>
          <a:p>
            <a:pPr algn="ctr"/>
            <a:r>
              <a:rPr lang="zh-CN" altLang="en-US" smtClean="0"/>
              <a:t>用标准的硬件进行</a:t>
            </a:r>
            <a:r>
              <a:rPr lang="en-US" altLang="zh-CN" smtClean="0"/>
              <a:t>PB</a:t>
            </a:r>
            <a:r>
              <a:rPr lang="zh-CN" altLang="en-US" smtClean="0"/>
              <a:t>级的安全、可靠的存储</a:t>
            </a:r>
            <a:endParaRPr lang="zh-CN" altLang="en-US"/>
          </a:p>
        </p:txBody>
      </p:sp>
      <p:cxnSp>
        <p:nvCxnSpPr>
          <p:cNvPr id="21" name="直接箭头连接符 20"/>
          <p:cNvCxnSpPr>
            <a:endCxn id="4" idx="1"/>
          </p:cNvCxnSpPr>
          <p:nvPr/>
        </p:nvCxnSpPr>
        <p:spPr>
          <a:xfrm>
            <a:off x="2159000" y="2640811"/>
            <a:ext cx="4489450"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任意多边形 21"/>
          <p:cNvSpPr/>
          <p:nvPr/>
        </p:nvSpPr>
        <p:spPr>
          <a:xfrm>
            <a:off x="2819400" y="2755900"/>
            <a:ext cx="3835400" cy="863600"/>
          </a:xfrm>
          <a:custGeom>
            <a:avLst/>
            <a:gdLst>
              <a:gd name="connsiteX0" fmla="*/ 0 w 3835400"/>
              <a:gd name="connsiteY0" fmla="*/ 863600 h 863600"/>
              <a:gd name="connsiteX1" fmla="*/ 1955800 w 3835400"/>
              <a:gd name="connsiteY1" fmla="*/ 228600 h 863600"/>
              <a:gd name="connsiteX2" fmla="*/ 3835400 w 3835400"/>
              <a:gd name="connsiteY2" fmla="*/ 0 h 863600"/>
            </a:gdLst>
            <a:ahLst/>
            <a:cxnLst>
              <a:cxn ang="0">
                <a:pos x="connsiteX0" y="connsiteY0"/>
              </a:cxn>
              <a:cxn ang="0">
                <a:pos x="connsiteX1" y="connsiteY1"/>
              </a:cxn>
              <a:cxn ang="0">
                <a:pos x="connsiteX2" y="connsiteY2"/>
              </a:cxn>
            </a:cxnLst>
            <a:rect l="l" t="t" r="r" b="b"/>
            <a:pathLst>
              <a:path w="3835400" h="863600">
                <a:moveTo>
                  <a:pt x="0" y="863600"/>
                </a:moveTo>
                <a:cubicBezTo>
                  <a:pt x="658283" y="618066"/>
                  <a:pt x="1316567" y="372533"/>
                  <a:pt x="1955800" y="228600"/>
                </a:cubicBezTo>
                <a:cubicBezTo>
                  <a:pt x="2595033" y="84667"/>
                  <a:pt x="3215216" y="42333"/>
                  <a:pt x="3835400" y="0"/>
                </a:cubicBezTo>
              </a:path>
            </a:pathLst>
          </a:cu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2258252" y="2557200"/>
            <a:ext cx="3053175" cy="507831"/>
          </a:xfrm>
          <a:prstGeom prst="rect">
            <a:avLst/>
          </a:prstGeom>
        </p:spPr>
        <p:txBody>
          <a:bodyPr wrap="square">
            <a:spAutoFit/>
          </a:bodyPr>
          <a:lstStyle/>
          <a:p>
            <a:pPr>
              <a:lnSpc>
                <a:spcPct val="150000"/>
              </a:lnSpc>
            </a:pPr>
            <a:r>
              <a:rPr lang="zh-CN" altLang="en-US" smtClean="0">
                <a:solidFill>
                  <a:schemeClr val="tx1">
                    <a:lumMod val="75000"/>
                    <a:lumOff val="25000"/>
                  </a:schemeClr>
                </a:solidFill>
              </a:rPr>
              <a:t>通过</a:t>
            </a:r>
            <a:r>
              <a:rPr lang="en-US" altLang="zh-CN" smtClean="0">
                <a:solidFill>
                  <a:schemeClr val="tx1">
                    <a:lumMod val="75000"/>
                    <a:lumOff val="25000"/>
                  </a:schemeClr>
                </a:solidFill>
              </a:rPr>
              <a:t>API</a:t>
            </a:r>
            <a:r>
              <a:rPr lang="zh-CN" altLang="en-US" smtClean="0">
                <a:solidFill>
                  <a:schemeClr val="tx1">
                    <a:lumMod val="75000"/>
                    <a:lumOff val="25000"/>
                  </a:schemeClr>
                </a:solidFill>
              </a:rPr>
              <a:t>调用</a:t>
            </a:r>
            <a:r>
              <a:rPr lang="en-US" altLang="zh-CN" smtClean="0">
                <a:solidFill>
                  <a:schemeClr val="tx1">
                    <a:lumMod val="75000"/>
                    <a:lumOff val="25000"/>
                  </a:schemeClr>
                </a:solidFill>
              </a:rPr>
              <a:t>openStack</a:t>
            </a:r>
            <a:endParaRPr lang="zh-CN" altLang="en-US">
              <a:solidFill>
                <a:schemeClr val="tx1">
                  <a:lumMod val="75000"/>
                  <a:lumOff val="25000"/>
                </a:schemeClr>
              </a:solidFill>
            </a:endParaRPr>
          </a:p>
        </p:txBody>
      </p:sp>
      <p:grpSp>
        <p:nvGrpSpPr>
          <p:cNvPr id="29" name="组合 28"/>
          <p:cNvGrpSpPr/>
          <p:nvPr/>
        </p:nvGrpSpPr>
        <p:grpSpPr>
          <a:xfrm>
            <a:off x="1260882" y="2364856"/>
            <a:ext cx="716796" cy="755572"/>
            <a:chOff x="1756417" y="3090618"/>
            <a:chExt cx="893075" cy="941387"/>
          </a:xfrm>
        </p:grpSpPr>
        <p:sp>
          <p:nvSpPr>
            <p:cNvPr id="30" name="Oval 6"/>
            <p:cNvSpPr>
              <a:spLocks noChangeArrowheads="1"/>
            </p:cNvSpPr>
            <p:nvPr/>
          </p:nvSpPr>
          <p:spPr bwMode="auto">
            <a:xfrm>
              <a:off x="2004375" y="3090618"/>
              <a:ext cx="396448" cy="460392"/>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7"/>
            <p:cNvSpPr>
              <a:spLocks/>
            </p:cNvSpPr>
            <p:nvPr/>
          </p:nvSpPr>
          <p:spPr bwMode="auto">
            <a:xfrm>
              <a:off x="1756417" y="3587955"/>
              <a:ext cx="893075" cy="444050"/>
            </a:xfrm>
            <a:custGeom>
              <a:avLst/>
              <a:gdLst>
                <a:gd name="T0" fmla="*/ 610 w 949"/>
                <a:gd name="T1" fmla="*/ 0 h 472"/>
                <a:gd name="T2" fmla="*/ 472 w 949"/>
                <a:gd name="T3" fmla="*/ 398 h 472"/>
                <a:gd name="T4" fmla="*/ 339 w 949"/>
                <a:gd name="T5" fmla="*/ 0 h 472"/>
                <a:gd name="T6" fmla="*/ 0 w 949"/>
                <a:gd name="T7" fmla="*/ 472 h 472"/>
                <a:gd name="T8" fmla="*/ 949 w 949"/>
                <a:gd name="T9" fmla="*/ 472 h 472"/>
                <a:gd name="T10" fmla="*/ 610 w 949"/>
                <a:gd name="T11" fmla="*/ 0 h 472"/>
              </a:gdLst>
              <a:ahLst/>
              <a:cxnLst>
                <a:cxn ang="0">
                  <a:pos x="T0" y="T1"/>
                </a:cxn>
                <a:cxn ang="0">
                  <a:pos x="T2" y="T3"/>
                </a:cxn>
                <a:cxn ang="0">
                  <a:pos x="T4" y="T5"/>
                </a:cxn>
                <a:cxn ang="0">
                  <a:pos x="T6" y="T7"/>
                </a:cxn>
                <a:cxn ang="0">
                  <a:pos x="T8" y="T9"/>
                </a:cxn>
                <a:cxn ang="0">
                  <a:pos x="T10" y="T11"/>
                </a:cxn>
              </a:cxnLst>
              <a:rect l="0" t="0" r="r" b="b"/>
              <a:pathLst>
                <a:path w="949" h="472">
                  <a:moveTo>
                    <a:pt x="610" y="0"/>
                  </a:moveTo>
                  <a:cubicBezTo>
                    <a:pt x="472" y="398"/>
                    <a:pt x="472" y="398"/>
                    <a:pt x="472" y="398"/>
                  </a:cubicBezTo>
                  <a:cubicBezTo>
                    <a:pt x="339" y="0"/>
                    <a:pt x="339" y="0"/>
                    <a:pt x="339" y="0"/>
                  </a:cubicBezTo>
                  <a:cubicBezTo>
                    <a:pt x="120" y="0"/>
                    <a:pt x="0" y="212"/>
                    <a:pt x="0" y="472"/>
                  </a:cubicBezTo>
                  <a:cubicBezTo>
                    <a:pt x="949" y="472"/>
                    <a:pt x="949" y="472"/>
                    <a:pt x="949" y="472"/>
                  </a:cubicBezTo>
                  <a:cubicBezTo>
                    <a:pt x="949" y="212"/>
                    <a:pt x="829" y="0"/>
                    <a:pt x="610"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8"/>
            <p:cNvSpPr>
              <a:spLocks/>
            </p:cNvSpPr>
            <p:nvPr/>
          </p:nvSpPr>
          <p:spPr bwMode="auto">
            <a:xfrm>
              <a:off x="2135814" y="3585823"/>
              <a:ext cx="134281" cy="281350"/>
            </a:xfrm>
            <a:custGeom>
              <a:avLst/>
              <a:gdLst>
                <a:gd name="T0" fmla="*/ 0 w 189"/>
                <a:gd name="T1" fmla="*/ 99 h 396"/>
                <a:gd name="T2" fmla="*/ 95 w 189"/>
                <a:gd name="T3" fmla="*/ 396 h 396"/>
                <a:gd name="T4" fmla="*/ 189 w 189"/>
                <a:gd name="T5" fmla="*/ 99 h 396"/>
                <a:gd name="T6" fmla="*/ 95 w 189"/>
                <a:gd name="T7" fmla="*/ 0 h 396"/>
                <a:gd name="T8" fmla="*/ 0 w 189"/>
                <a:gd name="T9" fmla="*/ 99 h 396"/>
              </a:gdLst>
              <a:ahLst/>
              <a:cxnLst>
                <a:cxn ang="0">
                  <a:pos x="T0" y="T1"/>
                </a:cxn>
                <a:cxn ang="0">
                  <a:pos x="T2" y="T3"/>
                </a:cxn>
                <a:cxn ang="0">
                  <a:pos x="T4" y="T5"/>
                </a:cxn>
                <a:cxn ang="0">
                  <a:pos x="T6" y="T7"/>
                </a:cxn>
                <a:cxn ang="0">
                  <a:pos x="T8" y="T9"/>
                </a:cxn>
              </a:cxnLst>
              <a:rect l="0" t="0" r="r" b="b"/>
              <a:pathLst>
                <a:path w="189" h="396">
                  <a:moveTo>
                    <a:pt x="0" y="99"/>
                  </a:moveTo>
                  <a:lnTo>
                    <a:pt x="95" y="396"/>
                  </a:lnTo>
                  <a:lnTo>
                    <a:pt x="189" y="99"/>
                  </a:lnTo>
                  <a:lnTo>
                    <a:pt x="95" y="0"/>
                  </a:lnTo>
                  <a:lnTo>
                    <a:pt x="0" y="9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p:cNvGrpSpPr/>
          <p:nvPr/>
        </p:nvGrpSpPr>
        <p:grpSpPr>
          <a:xfrm>
            <a:off x="2088279" y="3275303"/>
            <a:ext cx="716796" cy="755572"/>
            <a:chOff x="1756417" y="3090618"/>
            <a:chExt cx="893075" cy="941387"/>
          </a:xfrm>
        </p:grpSpPr>
        <p:sp>
          <p:nvSpPr>
            <p:cNvPr id="34" name="Oval 6"/>
            <p:cNvSpPr>
              <a:spLocks noChangeArrowheads="1"/>
            </p:cNvSpPr>
            <p:nvPr/>
          </p:nvSpPr>
          <p:spPr bwMode="auto">
            <a:xfrm>
              <a:off x="2004375" y="3090618"/>
              <a:ext cx="396448" cy="460392"/>
            </a:xfrm>
            <a:prstGeom prst="ellipse">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7"/>
            <p:cNvSpPr>
              <a:spLocks/>
            </p:cNvSpPr>
            <p:nvPr/>
          </p:nvSpPr>
          <p:spPr bwMode="auto">
            <a:xfrm>
              <a:off x="1756417" y="3587955"/>
              <a:ext cx="893075" cy="444050"/>
            </a:xfrm>
            <a:custGeom>
              <a:avLst/>
              <a:gdLst>
                <a:gd name="T0" fmla="*/ 610 w 949"/>
                <a:gd name="T1" fmla="*/ 0 h 472"/>
                <a:gd name="T2" fmla="*/ 472 w 949"/>
                <a:gd name="T3" fmla="*/ 398 h 472"/>
                <a:gd name="T4" fmla="*/ 339 w 949"/>
                <a:gd name="T5" fmla="*/ 0 h 472"/>
                <a:gd name="T6" fmla="*/ 0 w 949"/>
                <a:gd name="T7" fmla="*/ 472 h 472"/>
                <a:gd name="T8" fmla="*/ 949 w 949"/>
                <a:gd name="T9" fmla="*/ 472 h 472"/>
                <a:gd name="T10" fmla="*/ 610 w 949"/>
                <a:gd name="T11" fmla="*/ 0 h 472"/>
              </a:gdLst>
              <a:ahLst/>
              <a:cxnLst>
                <a:cxn ang="0">
                  <a:pos x="T0" y="T1"/>
                </a:cxn>
                <a:cxn ang="0">
                  <a:pos x="T2" y="T3"/>
                </a:cxn>
                <a:cxn ang="0">
                  <a:pos x="T4" y="T5"/>
                </a:cxn>
                <a:cxn ang="0">
                  <a:pos x="T6" y="T7"/>
                </a:cxn>
                <a:cxn ang="0">
                  <a:pos x="T8" y="T9"/>
                </a:cxn>
                <a:cxn ang="0">
                  <a:pos x="T10" y="T11"/>
                </a:cxn>
              </a:cxnLst>
              <a:rect l="0" t="0" r="r" b="b"/>
              <a:pathLst>
                <a:path w="949" h="472">
                  <a:moveTo>
                    <a:pt x="610" y="0"/>
                  </a:moveTo>
                  <a:cubicBezTo>
                    <a:pt x="472" y="398"/>
                    <a:pt x="472" y="398"/>
                    <a:pt x="472" y="398"/>
                  </a:cubicBezTo>
                  <a:cubicBezTo>
                    <a:pt x="339" y="0"/>
                    <a:pt x="339" y="0"/>
                    <a:pt x="339" y="0"/>
                  </a:cubicBezTo>
                  <a:cubicBezTo>
                    <a:pt x="120" y="0"/>
                    <a:pt x="0" y="212"/>
                    <a:pt x="0" y="472"/>
                  </a:cubicBezTo>
                  <a:cubicBezTo>
                    <a:pt x="949" y="472"/>
                    <a:pt x="949" y="472"/>
                    <a:pt x="949" y="472"/>
                  </a:cubicBezTo>
                  <a:cubicBezTo>
                    <a:pt x="949" y="212"/>
                    <a:pt x="829" y="0"/>
                    <a:pt x="610"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8"/>
            <p:cNvSpPr>
              <a:spLocks/>
            </p:cNvSpPr>
            <p:nvPr/>
          </p:nvSpPr>
          <p:spPr bwMode="auto">
            <a:xfrm>
              <a:off x="2135814" y="3585823"/>
              <a:ext cx="134281" cy="281350"/>
            </a:xfrm>
            <a:custGeom>
              <a:avLst/>
              <a:gdLst>
                <a:gd name="T0" fmla="*/ 0 w 189"/>
                <a:gd name="T1" fmla="*/ 99 h 396"/>
                <a:gd name="T2" fmla="*/ 95 w 189"/>
                <a:gd name="T3" fmla="*/ 396 h 396"/>
                <a:gd name="T4" fmla="*/ 189 w 189"/>
                <a:gd name="T5" fmla="*/ 99 h 396"/>
                <a:gd name="T6" fmla="*/ 95 w 189"/>
                <a:gd name="T7" fmla="*/ 0 h 396"/>
                <a:gd name="T8" fmla="*/ 0 w 189"/>
                <a:gd name="T9" fmla="*/ 99 h 396"/>
              </a:gdLst>
              <a:ahLst/>
              <a:cxnLst>
                <a:cxn ang="0">
                  <a:pos x="T0" y="T1"/>
                </a:cxn>
                <a:cxn ang="0">
                  <a:pos x="T2" y="T3"/>
                </a:cxn>
                <a:cxn ang="0">
                  <a:pos x="T4" y="T5"/>
                </a:cxn>
                <a:cxn ang="0">
                  <a:pos x="T6" y="T7"/>
                </a:cxn>
                <a:cxn ang="0">
                  <a:pos x="T8" y="T9"/>
                </a:cxn>
              </a:cxnLst>
              <a:rect l="0" t="0" r="r" b="b"/>
              <a:pathLst>
                <a:path w="189" h="396">
                  <a:moveTo>
                    <a:pt x="0" y="99"/>
                  </a:moveTo>
                  <a:lnTo>
                    <a:pt x="95" y="396"/>
                  </a:lnTo>
                  <a:lnTo>
                    <a:pt x="189" y="99"/>
                  </a:lnTo>
                  <a:lnTo>
                    <a:pt x="95" y="0"/>
                  </a:lnTo>
                  <a:lnTo>
                    <a:pt x="0" y="9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7" name="矩形 36"/>
          <p:cNvSpPr/>
          <p:nvPr/>
        </p:nvSpPr>
        <p:spPr>
          <a:xfrm>
            <a:off x="1289285" y="3041825"/>
            <a:ext cx="735380" cy="507831"/>
          </a:xfrm>
          <a:prstGeom prst="rect">
            <a:avLst/>
          </a:prstGeom>
        </p:spPr>
        <p:txBody>
          <a:bodyPr wrap="square">
            <a:spAutoFit/>
          </a:bodyPr>
          <a:lstStyle/>
          <a:p>
            <a:pPr>
              <a:lnSpc>
                <a:spcPct val="150000"/>
              </a:lnSpc>
            </a:pPr>
            <a:r>
              <a:rPr lang="zh-CN" altLang="en-US">
                <a:solidFill>
                  <a:schemeClr val="tx1">
                    <a:lumMod val="75000"/>
                    <a:lumOff val="25000"/>
                  </a:schemeClr>
                </a:solidFill>
              </a:rPr>
              <a:t>用户</a:t>
            </a:r>
          </a:p>
        </p:txBody>
      </p:sp>
      <p:sp>
        <p:nvSpPr>
          <p:cNvPr id="38" name="矩形 37"/>
          <p:cNvSpPr/>
          <p:nvPr/>
        </p:nvSpPr>
        <p:spPr>
          <a:xfrm>
            <a:off x="2031594" y="3933300"/>
            <a:ext cx="882564" cy="507831"/>
          </a:xfrm>
          <a:prstGeom prst="rect">
            <a:avLst/>
          </a:prstGeom>
        </p:spPr>
        <p:txBody>
          <a:bodyPr wrap="square">
            <a:spAutoFit/>
          </a:bodyPr>
          <a:lstStyle/>
          <a:p>
            <a:pPr>
              <a:lnSpc>
                <a:spcPct val="150000"/>
              </a:lnSpc>
            </a:pPr>
            <a:r>
              <a:rPr lang="zh-CN" altLang="en-US" smtClean="0">
                <a:solidFill>
                  <a:schemeClr val="tx1">
                    <a:lumMod val="75000"/>
                    <a:lumOff val="25000"/>
                  </a:schemeClr>
                </a:solidFill>
              </a:rPr>
              <a:t>管理员</a:t>
            </a:r>
            <a:endParaRPr lang="zh-CN" altLang="en-US">
              <a:solidFill>
                <a:schemeClr val="tx1">
                  <a:lumMod val="75000"/>
                  <a:lumOff val="25000"/>
                </a:schemeClr>
              </a:solidFill>
            </a:endParaRPr>
          </a:p>
        </p:txBody>
      </p:sp>
    </p:spTree>
    <p:extLst>
      <p:ext uri="{BB962C8B-B14F-4D97-AF65-F5344CB8AC3E}">
        <p14:creationId xmlns:p14="http://schemas.microsoft.com/office/powerpoint/2010/main" val="136129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_1"/>
          <p:cNvSpPr txBox="1"/>
          <p:nvPr/>
        </p:nvSpPr>
        <p:spPr>
          <a:xfrm>
            <a:off x="404049" y="183660"/>
            <a:ext cx="1415772" cy="461665"/>
          </a:xfrm>
          <a:prstGeom prst="rect">
            <a:avLst/>
          </a:prstGeom>
          <a:noFill/>
        </p:spPr>
        <p:txBody>
          <a:bodyPr wrap="none" rtlCol="0">
            <a:spAutoFit/>
          </a:bodyPr>
          <a:lstStyle/>
          <a:p>
            <a:r>
              <a:rPr lang="zh-CN" altLang="en-US" sz="2400" b="1" dirty="0"/>
              <a:t>系统架构</a:t>
            </a:r>
          </a:p>
        </p:txBody>
      </p:sp>
      <p:sp>
        <p:nvSpPr>
          <p:cNvPr id="15" name="Oval 4_1"/>
          <p:cNvSpPr/>
          <p:nvPr/>
        </p:nvSpPr>
        <p:spPr>
          <a:xfrm>
            <a:off x="298321" y="32996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8436" name="组合 18435"/>
          <p:cNvGrpSpPr/>
          <p:nvPr/>
        </p:nvGrpSpPr>
        <p:grpSpPr>
          <a:xfrm>
            <a:off x="958068" y="645325"/>
            <a:ext cx="7315202" cy="5987249"/>
            <a:chOff x="977898" y="477051"/>
            <a:chExt cx="7315202" cy="5987249"/>
          </a:xfrm>
        </p:grpSpPr>
        <p:sp>
          <p:nvSpPr>
            <p:cNvPr id="4" name="圆角矩形 3"/>
            <p:cNvSpPr/>
            <p:nvPr/>
          </p:nvSpPr>
          <p:spPr>
            <a:xfrm>
              <a:off x="977898" y="2528403"/>
              <a:ext cx="7315202" cy="3935897"/>
            </a:xfrm>
            <a:prstGeom prst="roundRect">
              <a:avLst>
                <a:gd name="adj" fmla="val 4839"/>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cxnSp>
          <p:nvCxnSpPr>
            <p:cNvPr id="62" name="直接箭头连接符 61"/>
            <p:cNvCxnSpPr/>
            <p:nvPr/>
          </p:nvCxnSpPr>
          <p:spPr>
            <a:xfrm>
              <a:off x="4558661" y="1771601"/>
              <a:ext cx="0" cy="878949"/>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1415730" y="930170"/>
              <a:ext cx="1552575" cy="273240"/>
            </a:xfrm>
            <a:prstGeom prst="roundRect">
              <a:avLst>
                <a:gd name="adj" fmla="val 42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mtClean="0"/>
                <a:t>认证服务节点</a:t>
              </a:r>
              <a:endParaRPr lang="zh-CN" altLang="en-US"/>
            </a:p>
          </p:txBody>
        </p:sp>
        <p:sp>
          <p:nvSpPr>
            <p:cNvPr id="9" name="圆角矩形 8"/>
            <p:cNvSpPr/>
            <p:nvPr/>
          </p:nvSpPr>
          <p:spPr>
            <a:xfrm>
              <a:off x="3795712" y="930170"/>
              <a:ext cx="1552575" cy="273240"/>
            </a:xfrm>
            <a:prstGeom prst="roundRect">
              <a:avLst>
                <a:gd name="adj" fmla="val 4285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mtClean="0"/>
                <a:t>代理节点</a:t>
              </a:r>
              <a:endParaRPr lang="zh-CN" altLang="en-US"/>
            </a:p>
          </p:txBody>
        </p:sp>
        <p:sp>
          <p:nvSpPr>
            <p:cNvPr id="10" name="圆角矩形 9"/>
            <p:cNvSpPr/>
            <p:nvPr/>
          </p:nvSpPr>
          <p:spPr>
            <a:xfrm>
              <a:off x="6248084" y="930170"/>
              <a:ext cx="1552575" cy="273240"/>
            </a:xfrm>
            <a:prstGeom prst="roundRect">
              <a:avLst>
                <a:gd name="adj" fmla="val 42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mtClean="0"/>
                <a:t>缓存服务</a:t>
              </a:r>
              <a:endParaRPr lang="zh-CN" altLang="en-US"/>
            </a:p>
          </p:txBody>
        </p:sp>
        <p:sp>
          <p:nvSpPr>
            <p:cNvPr id="11" name="圆角矩形 10"/>
            <p:cNvSpPr/>
            <p:nvPr/>
          </p:nvSpPr>
          <p:spPr>
            <a:xfrm>
              <a:off x="1288540" y="1467151"/>
              <a:ext cx="1806954" cy="294925"/>
            </a:xfrm>
            <a:prstGeom prst="roundRect">
              <a:avLst>
                <a:gd name="adj" fmla="val 42857"/>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mtClean="0">
                  <a:solidFill>
                    <a:schemeClr val="tx1">
                      <a:lumMod val="75000"/>
                      <a:lumOff val="25000"/>
                    </a:schemeClr>
                  </a:solidFill>
                </a:rPr>
                <a:t>Object Ring</a:t>
              </a:r>
              <a:endParaRPr lang="zh-CN" altLang="en-US">
                <a:solidFill>
                  <a:schemeClr val="tx1">
                    <a:lumMod val="75000"/>
                    <a:lumOff val="25000"/>
                  </a:schemeClr>
                </a:solidFill>
              </a:endParaRPr>
            </a:p>
          </p:txBody>
        </p:sp>
        <p:sp>
          <p:nvSpPr>
            <p:cNvPr id="12" name="圆角矩形 11"/>
            <p:cNvSpPr/>
            <p:nvPr/>
          </p:nvSpPr>
          <p:spPr>
            <a:xfrm>
              <a:off x="6120895" y="1467151"/>
              <a:ext cx="1806954" cy="294925"/>
            </a:xfrm>
            <a:prstGeom prst="roundRect">
              <a:avLst>
                <a:gd name="adj" fmla="val 42857"/>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mtClean="0">
                  <a:solidFill>
                    <a:schemeClr val="tx1">
                      <a:lumMod val="75000"/>
                      <a:lumOff val="25000"/>
                    </a:schemeClr>
                  </a:solidFill>
                </a:rPr>
                <a:t>Account Ring</a:t>
              </a:r>
              <a:endParaRPr lang="zh-CN" altLang="en-US">
                <a:solidFill>
                  <a:schemeClr val="tx1">
                    <a:lumMod val="75000"/>
                    <a:lumOff val="25000"/>
                  </a:schemeClr>
                </a:solidFill>
              </a:endParaRPr>
            </a:p>
          </p:txBody>
        </p:sp>
        <p:sp>
          <p:nvSpPr>
            <p:cNvPr id="16" name="菱形 15"/>
            <p:cNvSpPr/>
            <p:nvPr/>
          </p:nvSpPr>
          <p:spPr>
            <a:xfrm>
              <a:off x="3452327" y="1431864"/>
              <a:ext cx="2239346" cy="365498"/>
            </a:xfrm>
            <a:prstGeom prst="diamond">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mtClean="0">
                  <a:solidFill>
                    <a:schemeClr val="tx1">
                      <a:lumMod val="75000"/>
                      <a:lumOff val="25000"/>
                    </a:schemeClr>
                  </a:solidFill>
                </a:rPr>
                <a:t>Controller</a:t>
              </a:r>
              <a:endParaRPr lang="zh-CN" altLang="en-US">
                <a:solidFill>
                  <a:schemeClr val="tx1">
                    <a:lumMod val="75000"/>
                    <a:lumOff val="25000"/>
                  </a:schemeClr>
                </a:solidFill>
              </a:endParaRPr>
            </a:p>
          </p:txBody>
        </p:sp>
        <p:sp>
          <p:nvSpPr>
            <p:cNvPr id="17" name="圆角矩形 16"/>
            <p:cNvSpPr/>
            <p:nvPr/>
          </p:nvSpPr>
          <p:spPr>
            <a:xfrm>
              <a:off x="3668523" y="2070039"/>
              <a:ext cx="1806954" cy="294925"/>
            </a:xfrm>
            <a:prstGeom prst="roundRect">
              <a:avLst>
                <a:gd name="adj" fmla="val 42857"/>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mtClean="0">
                  <a:solidFill>
                    <a:schemeClr val="tx1">
                      <a:lumMod val="75000"/>
                      <a:lumOff val="25000"/>
                    </a:schemeClr>
                  </a:solidFill>
                </a:rPr>
                <a:t>Container Ring</a:t>
              </a:r>
              <a:endParaRPr lang="zh-CN" altLang="en-US">
                <a:solidFill>
                  <a:schemeClr val="tx1">
                    <a:lumMod val="75000"/>
                    <a:lumOff val="25000"/>
                  </a:schemeClr>
                </a:solidFill>
              </a:endParaRPr>
            </a:p>
          </p:txBody>
        </p:sp>
        <p:sp>
          <p:nvSpPr>
            <p:cNvPr id="18" name="圆角矩形 17"/>
            <p:cNvSpPr/>
            <p:nvPr/>
          </p:nvSpPr>
          <p:spPr>
            <a:xfrm>
              <a:off x="1533203" y="2676311"/>
              <a:ext cx="1317627" cy="279536"/>
            </a:xfrm>
            <a:prstGeom prst="roundRect">
              <a:avLst>
                <a:gd name="adj" fmla="val 42857"/>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mtClean="0">
                  <a:solidFill>
                    <a:schemeClr val="tx1">
                      <a:lumMod val="75000"/>
                      <a:lumOff val="25000"/>
                    </a:schemeClr>
                  </a:solidFill>
                </a:rPr>
                <a:t>对象服务</a:t>
              </a:r>
              <a:endParaRPr lang="zh-CN" altLang="en-US">
                <a:solidFill>
                  <a:schemeClr val="tx1">
                    <a:lumMod val="75000"/>
                    <a:lumOff val="25000"/>
                  </a:schemeClr>
                </a:solidFill>
              </a:endParaRPr>
            </a:p>
          </p:txBody>
        </p:sp>
        <p:sp>
          <p:nvSpPr>
            <p:cNvPr id="19" name="圆角矩形 18"/>
            <p:cNvSpPr/>
            <p:nvPr/>
          </p:nvSpPr>
          <p:spPr>
            <a:xfrm>
              <a:off x="3913185" y="2676311"/>
              <a:ext cx="1317627" cy="279536"/>
            </a:xfrm>
            <a:prstGeom prst="roundRect">
              <a:avLst>
                <a:gd name="adj" fmla="val 42857"/>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a:solidFill>
                    <a:schemeClr val="tx1">
                      <a:lumMod val="75000"/>
                      <a:lumOff val="25000"/>
                    </a:schemeClr>
                  </a:solidFill>
                </a:rPr>
                <a:t>容器</a:t>
              </a:r>
              <a:r>
                <a:rPr lang="zh-CN" altLang="en-US" smtClean="0">
                  <a:solidFill>
                    <a:schemeClr val="tx1">
                      <a:lumMod val="75000"/>
                      <a:lumOff val="25000"/>
                    </a:schemeClr>
                  </a:solidFill>
                </a:rPr>
                <a:t>服务</a:t>
              </a:r>
              <a:endParaRPr lang="zh-CN" altLang="en-US">
                <a:solidFill>
                  <a:schemeClr val="tx1">
                    <a:lumMod val="75000"/>
                    <a:lumOff val="25000"/>
                  </a:schemeClr>
                </a:solidFill>
              </a:endParaRPr>
            </a:p>
          </p:txBody>
        </p:sp>
        <p:sp>
          <p:nvSpPr>
            <p:cNvPr id="20" name="圆角矩形 19"/>
            <p:cNvSpPr/>
            <p:nvPr/>
          </p:nvSpPr>
          <p:spPr>
            <a:xfrm>
              <a:off x="6365557" y="2676311"/>
              <a:ext cx="1317627" cy="279536"/>
            </a:xfrm>
            <a:prstGeom prst="roundRect">
              <a:avLst>
                <a:gd name="adj" fmla="val 42857"/>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a:solidFill>
                    <a:schemeClr val="tx1">
                      <a:lumMod val="75000"/>
                      <a:lumOff val="25000"/>
                    </a:schemeClr>
                  </a:solidFill>
                </a:rPr>
                <a:t>账户</a:t>
              </a:r>
              <a:r>
                <a:rPr lang="zh-CN" altLang="en-US" smtClean="0">
                  <a:solidFill>
                    <a:schemeClr val="tx1">
                      <a:lumMod val="75000"/>
                      <a:lumOff val="25000"/>
                    </a:schemeClr>
                  </a:solidFill>
                </a:rPr>
                <a:t>服务</a:t>
              </a:r>
              <a:endParaRPr lang="zh-CN" altLang="en-US">
                <a:solidFill>
                  <a:schemeClr val="tx1">
                    <a:lumMod val="75000"/>
                    <a:lumOff val="25000"/>
                  </a:schemeClr>
                </a:solidFill>
              </a:endParaRPr>
            </a:p>
          </p:txBody>
        </p:sp>
        <p:sp>
          <p:nvSpPr>
            <p:cNvPr id="5" name="流程图: 库存数据 4"/>
            <p:cNvSpPr/>
            <p:nvPr/>
          </p:nvSpPr>
          <p:spPr>
            <a:xfrm>
              <a:off x="1569622" y="3119286"/>
              <a:ext cx="1140854" cy="567602"/>
            </a:xfrm>
            <a:prstGeom prst="flowChartOnlineStorag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mtClean="0">
                  <a:solidFill>
                    <a:schemeClr val="tx1">
                      <a:lumMod val="75000"/>
                      <a:lumOff val="25000"/>
                    </a:schemeClr>
                  </a:solidFill>
                </a:rPr>
                <a:t>Object File</a:t>
              </a:r>
              <a:endParaRPr lang="zh-CN" altLang="en-US">
                <a:solidFill>
                  <a:schemeClr val="tx1">
                    <a:lumMod val="75000"/>
                    <a:lumOff val="25000"/>
                  </a:schemeClr>
                </a:solidFill>
              </a:endParaRPr>
            </a:p>
          </p:txBody>
        </p:sp>
        <p:sp>
          <p:nvSpPr>
            <p:cNvPr id="6" name="流程图: 磁盘 5"/>
            <p:cNvSpPr/>
            <p:nvPr/>
          </p:nvSpPr>
          <p:spPr>
            <a:xfrm>
              <a:off x="4357758" y="3122002"/>
              <a:ext cx="428484" cy="328105"/>
            </a:xfrm>
            <a:prstGeom prst="flowChartMagneticDisk">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743889" y="3403087"/>
              <a:ext cx="1656223" cy="369332"/>
            </a:xfrm>
            <a:prstGeom prst="rect">
              <a:avLst/>
            </a:prstGeom>
          </p:spPr>
          <p:txBody>
            <a:bodyPr wrap="none">
              <a:spAutoFit/>
            </a:bodyPr>
            <a:lstStyle/>
            <a:p>
              <a:pPr algn="ctr"/>
              <a:r>
                <a:rPr lang="en-US" altLang="zh-CN">
                  <a:solidFill>
                    <a:schemeClr val="tx1">
                      <a:lumMod val="75000"/>
                      <a:lumOff val="25000"/>
                    </a:schemeClr>
                  </a:solidFill>
                </a:rPr>
                <a:t>Container </a:t>
              </a:r>
              <a:r>
                <a:rPr lang="en-US" altLang="zh-CN" smtClean="0">
                  <a:solidFill>
                    <a:schemeClr val="tx1">
                      <a:lumMod val="75000"/>
                      <a:lumOff val="25000"/>
                    </a:schemeClr>
                  </a:solidFill>
                </a:rPr>
                <a:t>DB</a:t>
              </a:r>
              <a:endParaRPr lang="zh-CN" altLang="en-US">
                <a:solidFill>
                  <a:schemeClr val="tx1">
                    <a:lumMod val="75000"/>
                    <a:lumOff val="25000"/>
                  </a:schemeClr>
                </a:solidFill>
              </a:endParaRPr>
            </a:p>
          </p:txBody>
        </p:sp>
        <p:sp>
          <p:nvSpPr>
            <p:cNvPr id="22" name="流程图: 磁盘 21"/>
            <p:cNvSpPr/>
            <p:nvPr/>
          </p:nvSpPr>
          <p:spPr>
            <a:xfrm>
              <a:off x="6801607" y="3122002"/>
              <a:ext cx="428484" cy="328105"/>
            </a:xfrm>
            <a:prstGeom prst="flowChartMagneticDisk">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079377" y="3414698"/>
              <a:ext cx="2212657" cy="584775"/>
            </a:xfrm>
            <a:prstGeom prst="rect">
              <a:avLst/>
            </a:prstGeom>
          </p:spPr>
          <p:txBody>
            <a:bodyPr wrap="none">
              <a:spAutoFit/>
            </a:bodyPr>
            <a:lstStyle/>
            <a:p>
              <a:pPr algn="ctr"/>
              <a:r>
                <a:rPr lang="en-US" altLang="zh-CN" sz="1600" smtClean="0">
                  <a:solidFill>
                    <a:schemeClr val="tx1">
                      <a:lumMod val="75000"/>
                      <a:lumOff val="25000"/>
                    </a:schemeClr>
                  </a:solidFill>
                </a:rPr>
                <a:t>Account DB</a:t>
              </a:r>
            </a:p>
            <a:p>
              <a:pPr algn="ctr"/>
              <a:r>
                <a:rPr lang="en-US" altLang="zh-CN" sz="1600" smtClean="0">
                  <a:solidFill>
                    <a:schemeClr val="tx1">
                      <a:lumMod val="75000"/>
                      <a:lumOff val="25000"/>
                    </a:schemeClr>
                  </a:solidFill>
                </a:rPr>
                <a:t>Eventual consistency</a:t>
              </a:r>
              <a:endParaRPr lang="zh-CN" altLang="en-US" sz="1600">
                <a:solidFill>
                  <a:schemeClr val="tx1">
                    <a:lumMod val="75000"/>
                    <a:lumOff val="25000"/>
                  </a:schemeClr>
                </a:solidFill>
              </a:endParaRPr>
            </a:p>
          </p:txBody>
        </p:sp>
        <p:sp>
          <p:nvSpPr>
            <p:cNvPr id="21" name="圆角矩形 20"/>
            <p:cNvSpPr/>
            <p:nvPr/>
          </p:nvSpPr>
          <p:spPr>
            <a:xfrm>
              <a:off x="1105087" y="4036432"/>
              <a:ext cx="7061013" cy="729367"/>
            </a:xfrm>
            <a:prstGeom prst="roundRect">
              <a:avLst>
                <a:gd name="adj" fmla="val 35442"/>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1105087" y="4807746"/>
              <a:ext cx="7061013" cy="729367"/>
            </a:xfrm>
            <a:prstGeom prst="roundRect">
              <a:avLst>
                <a:gd name="adj" fmla="val 35442"/>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105087" y="5579059"/>
              <a:ext cx="7061013" cy="729367"/>
            </a:xfrm>
            <a:prstGeom prst="roundRect">
              <a:avLst>
                <a:gd name="adj" fmla="val 35442"/>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1581644" y="4130480"/>
              <a:ext cx="1222446" cy="536798"/>
            </a:xfrm>
            <a:prstGeom prst="roundRect">
              <a:avLst>
                <a:gd name="adj" fmla="val 4607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smtClean="0"/>
                <a:t>Object Updater</a:t>
              </a:r>
              <a:endParaRPr lang="zh-CN" altLang="en-US" sz="1600"/>
            </a:p>
          </p:txBody>
        </p:sp>
        <p:sp>
          <p:nvSpPr>
            <p:cNvPr id="29" name="圆角矩形 28"/>
            <p:cNvSpPr/>
            <p:nvPr/>
          </p:nvSpPr>
          <p:spPr>
            <a:xfrm>
              <a:off x="1581644" y="4904030"/>
              <a:ext cx="1222446" cy="536798"/>
            </a:xfrm>
            <a:prstGeom prst="roundRect">
              <a:avLst>
                <a:gd name="adj" fmla="val 4607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smtClean="0"/>
                <a:t>Object Replicator</a:t>
              </a:r>
              <a:endParaRPr lang="zh-CN" altLang="en-US" sz="1600"/>
            </a:p>
          </p:txBody>
        </p:sp>
        <p:sp>
          <p:nvSpPr>
            <p:cNvPr id="30" name="圆角矩形 29"/>
            <p:cNvSpPr/>
            <p:nvPr/>
          </p:nvSpPr>
          <p:spPr>
            <a:xfrm>
              <a:off x="1581644" y="5675343"/>
              <a:ext cx="1222446" cy="536798"/>
            </a:xfrm>
            <a:prstGeom prst="roundRect">
              <a:avLst>
                <a:gd name="adj" fmla="val 4607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smtClean="0"/>
                <a:t>Object Auditor</a:t>
              </a:r>
              <a:endParaRPr lang="zh-CN" altLang="en-US" sz="1600"/>
            </a:p>
          </p:txBody>
        </p:sp>
        <p:sp>
          <p:nvSpPr>
            <p:cNvPr id="31" name="圆角矩形 30"/>
            <p:cNvSpPr/>
            <p:nvPr/>
          </p:nvSpPr>
          <p:spPr>
            <a:xfrm>
              <a:off x="3960777" y="4130480"/>
              <a:ext cx="1222446" cy="536798"/>
            </a:xfrm>
            <a:prstGeom prst="roundRect">
              <a:avLst>
                <a:gd name="adj" fmla="val 460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smtClean="0"/>
                <a:t>Container</a:t>
              </a:r>
            </a:p>
            <a:p>
              <a:pPr algn="ctr"/>
              <a:r>
                <a:rPr lang="en-US" altLang="zh-CN" sz="1600" smtClean="0"/>
                <a:t>Updater</a:t>
              </a:r>
              <a:endParaRPr lang="zh-CN" altLang="en-US" sz="1600"/>
            </a:p>
          </p:txBody>
        </p:sp>
        <p:sp>
          <p:nvSpPr>
            <p:cNvPr id="32" name="圆角矩形 31"/>
            <p:cNvSpPr/>
            <p:nvPr/>
          </p:nvSpPr>
          <p:spPr>
            <a:xfrm>
              <a:off x="3960777" y="4904030"/>
              <a:ext cx="1222446" cy="536798"/>
            </a:xfrm>
            <a:prstGeom prst="roundRect">
              <a:avLst>
                <a:gd name="adj" fmla="val 460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a:t>Container</a:t>
              </a:r>
            </a:p>
            <a:p>
              <a:pPr algn="ctr"/>
              <a:r>
                <a:rPr lang="en-US" altLang="zh-CN" sz="1600" smtClean="0"/>
                <a:t>Replicator</a:t>
              </a:r>
              <a:endParaRPr lang="zh-CN" altLang="en-US" sz="1600"/>
            </a:p>
          </p:txBody>
        </p:sp>
        <p:sp>
          <p:nvSpPr>
            <p:cNvPr id="33" name="圆角矩形 32"/>
            <p:cNvSpPr/>
            <p:nvPr/>
          </p:nvSpPr>
          <p:spPr>
            <a:xfrm>
              <a:off x="3960777" y="5675343"/>
              <a:ext cx="1222446" cy="536798"/>
            </a:xfrm>
            <a:prstGeom prst="roundRect">
              <a:avLst>
                <a:gd name="adj" fmla="val 460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a:t>Container</a:t>
              </a:r>
            </a:p>
            <a:p>
              <a:pPr algn="ctr"/>
              <a:r>
                <a:rPr lang="en-US" altLang="zh-CN" sz="1600" smtClean="0"/>
                <a:t>Auditor</a:t>
              </a:r>
              <a:endParaRPr lang="zh-CN" altLang="en-US" sz="1600"/>
            </a:p>
          </p:txBody>
        </p:sp>
        <p:sp>
          <p:nvSpPr>
            <p:cNvPr id="34" name="圆角矩形 33"/>
            <p:cNvSpPr/>
            <p:nvPr/>
          </p:nvSpPr>
          <p:spPr>
            <a:xfrm>
              <a:off x="6400623" y="4130480"/>
              <a:ext cx="1222446" cy="536798"/>
            </a:xfrm>
            <a:prstGeom prst="roundRect">
              <a:avLst>
                <a:gd name="adj" fmla="val 4607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smtClean="0"/>
                <a:t>Account</a:t>
              </a:r>
            </a:p>
            <a:p>
              <a:pPr algn="ctr"/>
              <a:r>
                <a:rPr lang="en-US" altLang="zh-CN" sz="1600" smtClean="0"/>
                <a:t>Updater</a:t>
              </a:r>
              <a:endParaRPr lang="zh-CN" altLang="en-US" sz="1600"/>
            </a:p>
          </p:txBody>
        </p:sp>
        <p:sp>
          <p:nvSpPr>
            <p:cNvPr id="35" name="圆角矩形 34"/>
            <p:cNvSpPr/>
            <p:nvPr/>
          </p:nvSpPr>
          <p:spPr>
            <a:xfrm>
              <a:off x="6400623" y="4904030"/>
              <a:ext cx="1222446" cy="536798"/>
            </a:xfrm>
            <a:prstGeom prst="roundRect">
              <a:avLst>
                <a:gd name="adj" fmla="val 4607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a:t>Account</a:t>
              </a:r>
            </a:p>
            <a:p>
              <a:pPr algn="ctr"/>
              <a:r>
                <a:rPr lang="en-US" altLang="zh-CN" sz="1600" smtClean="0"/>
                <a:t>Replicator</a:t>
              </a:r>
              <a:endParaRPr lang="zh-CN" altLang="en-US" sz="1600"/>
            </a:p>
          </p:txBody>
        </p:sp>
        <p:sp>
          <p:nvSpPr>
            <p:cNvPr id="36" name="圆角矩形 35"/>
            <p:cNvSpPr/>
            <p:nvPr/>
          </p:nvSpPr>
          <p:spPr>
            <a:xfrm>
              <a:off x="6400623" y="5675343"/>
              <a:ext cx="1222446" cy="536798"/>
            </a:xfrm>
            <a:prstGeom prst="roundRect">
              <a:avLst>
                <a:gd name="adj" fmla="val 4607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a:t>Account</a:t>
              </a:r>
            </a:p>
            <a:p>
              <a:pPr algn="ctr"/>
              <a:r>
                <a:rPr lang="en-US" altLang="zh-CN" sz="1600" smtClean="0"/>
                <a:t>Auditor</a:t>
              </a:r>
              <a:endParaRPr lang="zh-CN" altLang="en-US" sz="1600"/>
            </a:p>
          </p:txBody>
        </p:sp>
        <p:grpSp>
          <p:nvGrpSpPr>
            <p:cNvPr id="38" name="组合 37"/>
            <p:cNvGrpSpPr/>
            <p:nvPr/>
          </p:nvGrpSpPr>
          <p:grpSpPr>
            <a:xfrm>
              <a:off x="1282468" y="3390900"/>
              <a:ext cx="299176" cy="2581276"/>
              <a:chOff x="1282468" y="3390900"/>
              <a:chExt cx="299176" cy="2581276"/>
            </a:xfrm>
          </p:grpSpPr>
          <p:sp>
            <p:nvSpPr>
              <p:cNvPr id="27" name="任意多边形 26"/>
              <p:cNvSpPr/>
              <p:nvPr/>
            </p:nvSpPr>
            <p:spPr>
              <a:xfrm>
                <a:off x="1447766" y="3390900"/>
                <a:ext cx="114334" cy="981075"/>
              </a:xfrm>
              <a:custGeom>
                <a:avLst/>
                <a:gdLst>
                  <a:gd name="connsiteX0" fmla="*/ 104809 w 114334"/>
                  <a:gd name="connsiteY0" fmla="*/ 0 h 981075"/>
                  <a:gd name="connsiteX1" fmla="*/ 34 w 114334"/>
                  <a:gd name="connsiteY1" fmla="*/ 523875 h 981075"/>
                  <a:gd name="connsiteX2" fmla="*/ 114334 w 114334"/>
                  <a:gd name="connsiteY2" fmla="*/ 981075 h 981075"/>
                </a:gdLst>
                <a:ahLst/>
                <a:cxnLst>
                  <a:cxn ang="0">
                    <a:pos x="connsiteX0" y="connsiteY0"/>
                  </a:cxn>
                  <a:cxn ang="0">
                    <a:pos x="connsiteX1" y="connsiteY1"/>
                  </a:cxn>
                  <a:cxn ang="0">
                    <a:pos x="connsiteX2" y="connsiteY2"/>
                  </a:cxn>
                </a:cxnLst>
                <a:rect l="l" t="t" r="r" b="b"/>
                <a:pathLst>
                  <a:path w="114334" h="981075">
                    <a:moveTo>
                      <a:pt x="104809" y="0"/>
                    </a:moveTo>
                    <a:cubicBezTo>
                      <a:pt x="51628" y="180181"/>
                      <a:pt x="-1553" y="360363"/>
                      <a:pt x="34" y="523875"/>
                    </a:cubicBezTo>
                    <a:cubicBezTo>
                      <a:pt x="1621" y="687387"/>
                      <a:pt x="57977" y="834231"/>
                      <a:pt x="114334" y="981075"/>
                    </a:cubicBezTo>
                  </a:path>
                </a:pathLst>
              </a:custGeom>
              <a:noFill/>
              <a:ln>
                <a:solidFill>
                  <a:schemeClr val="tx1">
                    <a:lumMod val="75000"/>
                    <a:lumOff val="2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1375964" y="3400425"/>
                <a:ext cx="205680" cy="1800225"/>
              </a:xfrm>
              <a:custGeom>
                <a:avLst/>
                <a:gdLst>
                  <a:gd name="connsiteX0" fmla="*/ 238817 w 305492"/>
                  <a:gd name="connsiteY0" fmla="*/ 0 h 1800225"/>
                  <a:gd name="connsiteX1" fmla="*/ 692 w 305492"/>
                  <a:gd name="connsiteY1" fmla="*/ 1123950 h 1800225"/>
                  <a:gd name="connsiteX2" fmla="*/ 305492 w 305492"/>
                  <a:gd name="connsiteY2" fmla="*/ 1800225 h 1800225"/>
                  <a:gd name="connsiteX0" fmla="*/ 380426 w 447101"/>
                  <a:gd name="connsiteY0" fmla="*/ 0 h 1800225"/>
                  <a:gd name="connsiteX1" fmla="*/ 336 w 447101"/>
                  <a:gd name="connsiteY1" fmla="*/ 581025 h 1800225"/>
                  <a:gd name="connsiteX2" fmla="*/ 447101 w 447101"/>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Lst>
                <a:ahLst/>
                <a:cxnLst>
                  <a:cxn ang="0">
                    <a:pos x="connsiteX0" y="connsiteY0"/>
                  </a:cxn>
                  <a:cxn ang="0">
                    <a:pos x="connsiteX1" y="connsiteY1"/>
                  </a:cxn>
                  <a:cxn ang="0">
                    <a:pos x="connsiteX2" y="connsiteY2"/>
                  </a:cxn>
                </a:cxnLst>
                <a:rect l="l" t="t" r="r" b="b"/>
                <a:pathLst>
                  <a:path w="371346" h="1800225">
                    <a:moveTo>
                      <a:pt x="304671" y="0"/>
                    </a:moveTo>
                    <a:cubicBezTo>
                      <a:pt x="85409" y="230981"/>
                      <a:pt x="39659" y="433388"/>
                      <a:pt x="3451" y="647700"/>
                    </a:cubicBezTo>
                    <a:cubicBezTo>
                      <a:pt x="-32757" y="862012"/>
                      <a:pt x="224502" y="1612106"/>
                      <a:pt x="371346" y="1800225"/>
                    </a:cubicBezTo>
                  </a:path>
                </a:pathLst>
              </a:custGeom>
              <a:noFill/>
              <a:ln>
                <a:solidFill>
                  <a:schemeClr val="tx1">
                    <a:lumMod val="75000"/>
                    <a:lumOff val="2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1282468" y="3429002"/>
                <a:ext cx="287153" cy="2543174"/>
              </a:xfrm>
              <a:custGeom>
                <a:avLst/>
                <a:gdLst>
                  <a:gd name="connsiteX0" fmla="*/ 238817 w 305492"/>
                  <a:gd name="connsiteY0" fmla="*/ 0 h 1800225"/>
                  <a:gd name="connsiteX1" fmla="*/ 692 w 305492"/>
                  <a:gd name="connsiteY1" fmla="*/ 1123950 h 1800225"/>
                  <a:gd name="connsiteX2" fmla="*/ 305492 w 305492"/>
                  <a:gd name="connsiteY2" fmla="*/ 1800225 h 1800225"/>
                  <a:gd name="connsiteX0" fmla="*/ 380426 w 447101"/>
                  <a:gd name="connsiteY0" fmla="*/ 0 h 1800225"/>
                  <a:gd name="connsiteX1" fmla="*/ 336 w 447101"/>
                  <a:gd name="connsiteY1" fmla="*/ 581025 h 1800225"/>
                  <a:gd name="connsiteX2" fmla="*/ 447101 w 447101"/>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 name="connsiteX0" fmla="*/ 360487 w 427162"/>
                  <a:gd name="connsiteY0" fmla="*/ 0 h 1800225"/>
                  <a:gd name="connsiteX1" fmla="*/ 2886 w 427162"/>
                  <a:gd name="connsiteY1" fmla="*/ 641057 h 1800225"/>
                  <a:gd name="connsiteX2" fmla="*/ 427162 w 427162"/>
                  <a:gd name="connsiteY2" fmla="*/ 1800225 h 1800225"/>
                  <a:gd name="connsiteX0" fmla="*/ 372038 w 424617"/>
                  <a:gd name="connsiteY0" fmla="*/ 0 h 1773653"/>
                  <a:gd name="connsiteX1" fmla="*/ 341 w 424617"/>
                  <a:gd name="connsiteY1" fmla="*/ 614485 h 1773653"/>
                  <a:gd name="connsiteX2" fmla="*/ 424617 w 424617"/>
                  <a:gd name="connsiteY2" fmla="*/ 1773653 h 1773653"/>
                  <a:gd name="connsiteX0" fmla="*/ 372038 w 424617"/>
                  <a:gd name="connsiteY0" fmla="*/ 0 h 1773653"/>
                  <a:gd name="connsiteX1" fmla="*/ 340 w 424617"/>
                  <a:gd name="connsiteY1" fmla="*/ 787200 h 1773653"/>
                  <a:gd name="connsiteX2" fmla="*/ 424617 w 424617"/>
                  <a:gd name="connsiteY2" fmla="*/ 1773653 h 1773653"/>
                  <a:gd name="connsiteX0" fmla="*/ 372355 w 424934"/>
                  <a:gd name="connsiteY0" fmla="*/ 0 h 1773653"/>
                  <a:gd name="connsiteX1" fmla="*/ 657 w 424934"/>
                  <a:gd name="connsiteY1" fmla="*/ 787200 h 1773653"/>
                  <a:gd name="connsiteX2" fmla="*/ 424934 w 424934"/>
                  <a:gd name="connsiteY2" fmla="*/ 1773653 h 1773653"/>
                </a:gdLst>
                <a:ahLst/>
                <a:cxnLst>
                  <a:cxn ang="0">
                    <a:pos x="connsiteX0" y="connsiteY0"/>
                  </a:cxn>
                  <a:cxn ang="0">
                    <a:pos x="connsiteX1" y="connsiteY1"/>
                  </a:cxn>
                  <a:cxn ang="0">
                    <a:pos x="connsiteX2" y="connsiteY2"/>
                  </a:cxn>
                </a:cxnLst>
                <a:rect l="l" t="t" r="r" b="b"/>
                <a:pathLst>
                  <a:path w="424934" h="1773653">
                    <a:moveTo>
                      <a:pt x="372355" y="0"/>
                    </a:moveTo>
                    <a:cubicBezTo>
                      <a:pt x="68522" y="217695"/>
                      <a:pt x="-8106" y="491591"/>
                      <a:pt x="657" y="787200"/>
                    </a:cubicBezTo>
                    <a:cubicBezTo>
                      <a:pt x="9420" y="1082809"/>
                      <a:pt x="278090" y="1585534"/>
                      <a:pt x="424934" y="1773653"/>
                    </a:cubicBezTo>
                  </a:path>
                </a:pathLst>
              </a:custGeom>
              <a:noFill/>
              <a:ln>
                <a:solidFill>
                  <a:schemeClr val="tx1">
                    <a:lumMod val="75000"/>
                    <a:lumOff val="2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3588904" y="3390900"/>
              <a:ext cx="299176" cy="2581276"/>
              <a:chOff x="1282468" y="3390900"/>
              <a:chExt cx="299176" cy="2581276"/>
            </a:xfrm>
          </p:grpSpPr>
          <p:sp>
            <p:nvSpPr>
              <p:cNvPr id="42" name="任意多边形 41"/>
              <p:cNvSpPr/>
              <p:nvPr/>
            </p:nvSpPr>
            <p:spPr>
              <a:xfrm>
                <a:off x="1447766" y="3390900"/>
                <a:ext cx="114334" cy="981075"/>
              </a:xfrm>
              <a:custGeom>
                <a:avLst/>
                <a:gdLst>
                  <a:gd name="connsiteX0" fmla="*/ 104809 w 114334"/>
                  <a:gd name="connsiteY0" fmla="*/ 0 h 981075"/>
                  <a:gd name="connsiteX1" fmla="*/ 34 w 114334"/>
                  <a:gd name="connsiteY1" fmla="*/ 523875 h 981075"/>
                  <a:gd name="connsiteX2" fmla="*/ 114334 w 114334"/>
                  <a:gd name="connsiteY2" fmla="*/ 981075 h 981075"/>
                </a:gdLst>
                <a:ahLst/>
                <a:cxnLst>
                  <a:cxn ang="0">
                    <a:pos x="connsiteX0" y="connsiteY0"/>
                  </a:cxn>
                  <a:cxn ang="0">
                    <a:pos x="connsiteX1" y="connsiteY1"/>
                  </a:cxn>
                  <a:cxn ang="0">
                    <a:pos x="connsiteX2" y="connsiteY2"/>
                  </a:cxn>
                </a:cxnLst>
                <a:rect l="l" t="t" r="r" b="b"/>
                <a:pathLst>
                  <a:path w="114334" h="981075">
                    <a:moveTo>
                      <a:pt x="104809" y="0"/>
                    </a:moveTo>
                    <a:cubicBezTo>
                      <a:pt x="51628" y="180181"/>
                      <a:pt x="-1553" y="360363"/>
                      <a:pt x="34" y="523875"/>
                    </a:cubicBezTo>
                    <a:cubicBezTo>
                      <a:pt x="1621" y="687387"/>
                      <a:pt x="57977" y="834231"/>
                      <a:pt x="114334" y="981075"/>
                    </a:cubicBezTo>
                  </a:path>
                </a:pathLst>
              </a:custGeom>
              <a:noFill/>
              <a:ln>
                <a:solidFill>
                  <a:schemeClr val="tx1">
                    <a:lumMod val="75000"/>
                    <a:lumOff val="2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1375964" y="3400425"/>
                <a:ext cx="205680" cy="1800225"/>
              </a:xfrm>
              <a:custGeom>
                <a:avLst/>
                <a:gdLst>
                  <a:gd name="connsiteX0" fmla="*/ 238817 w 305492"/>
                  <a:gd name="connsiteY0" fmla="*/ 0 h 1800225"/>
                  <a:gd name="connsiteX1" fmla="*/ 692 w 305492"/>
                  <a:gd name="connsiteY1" fmla="*/ 1123950 h 1800225"/>
                  <a:gd name="connsiteX2" fmla="*/ 305492 w 305492"/>
                  <a:gd name="connsiteY2" fmla="*/ 1800225 h 1800225"/>
                  <a:gd name="connsiteX0" fmla="*/ 380426 w 447101"/>
                  <a:gd name="connsiteY0" fmla="*/ 0 h 1800225"/>
                  <a:gd name="connsiteX1" fmla="*/ 336 w 447101"/>
                  <a:gd name="connsiteY1" fmla="*/ 581025 h 1800225"/>
                  <a:gd name="connsiteX2" fmla="*/ 447101 w 447101"/>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Lst>
                <a:ahLst/>
                <a:cxnLst>
                  <a:cxn ang="0">
                    <a:pos x="connsiteX0" y="connsiteY0"/>
                  </a:cxn>
                  <a:cxn ang="0">
                    <a:pos x="connsiteX1" y="connsiteY1"/>
                  </a:cxn>
                  <a:cxn ang="0">
                    <a:pos x="connsiteX2" y="connsiteY2"/>
                  </a:cxn>
                </a:cxnLst>
                <a:rect l="l" t="t" r="r" b="b"/>
                <a:pathLst>
                  <a:path w="371346" h="1800225">
                    <a:moveTo>
                      <a:pt x="304671" y="0"/>
                    </a:moveTo>
                    <a:cubicBezTo>
                      <a:pt x="85409" y="230981"/>
                      <a:pt x="39659" y="433388"/>
                      <a:pt x="3451" y="647700"/>
                    </a:cubicBezTo>
                    <a:cubicBezTo>
                      <a:pt x="-32757" y="862012"/>
                      <a:pt x="224502" y="1612106"/>
                      <a:pt x="371346" y="1800225"/>
                    </a:cubicBezTo>
                  </a:path>
                </a:pathLst>
              </a:custGeom>
              <a:noFill/>
              <a:ln>
                <a:solidFill>
                  <a:schemeClr val="tx1">
                    <a:lumMod val="75000"/>
                    <a:lumOff val="2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1282468" y="3429002"/>
                <a:ext cx="287153" cy="2543174"/>
              </a:xfrm>
              <a:custGeom>
                <a:avLst/>
                <a:gdLst>
                  <a:gd name="connsiteX0" fmla="*/ 238817 w 305492"/>
                  <a:gd name="connsiteY0" fmla="*/ 0 h 1800225"/>
                  <a:gd name="connsiteX1" fmla="*/ 692 w 305492"/>
                  <a:gd name="connsiteY1" fmla="*/ 1123950 h 1800225"/>
                  <a:gd name="connsiteX2" fmla="*/ 305492 w 305492"/>
                  <a:gd name="connsiteY2" fmla="*/ 1800225 h 1800225"/>
                  <a:gd name="connsiteX0" fmla="*/ 380426 w 447101"/>
                  <a:gd name="connsiteY0" fmla="*/ 0 h 1800225"/>
                  <a:gd name="connsiteX1" fmla="*/ 336 w 447101"/>
                  <a:gd name="connsiteY1" fmla="*/ 581025 h 1800225"/>
                  <a:gd name="connsiteX2" fmla="*/ 447101 w 447101"/>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 name="connsiteX0" fmla="*/ 360487 w 427162"/>
                  <a:gd name="connsiteY0" fmla="*/ 0 h 1800225"/>
                  <a:gd name="connsiteX1" fmla="*/ 2886 w 427162"/>
                  <a:gd name="connsiteY1" fmla="*/ 641057 h 1800225"/>
                  <a:gd name="connsiteX2" fmla="*/ 427162 w 427162"/>
                  <a:gd name="connsiteY2" fmla="*/ 1800225 h 1800225"/>
                  <a:gd name="connsiteX0" fmla="*/ 372038 w 424617"/>
                  <a:gd name="connsiteY0" fmla="*/ 0 h 1773653"/>
                  <a:gd name="connsiteX1" fmla="*/ 341 w 424617"/>
                  <a:gd name="connsiteY1" fmla="*/ 614485 h 1773653"/>
                  <a:gd name="connsiteX2" fmla="*/ 424617 w 424617"/>
                  <a:gd name="connsiteY2" fmla="*/ 1773653 h 1773653"/>
                  <a:gd name="connsiteX0" fmla="*/ 372038 w 424617"/>
                  <a:gd name="connsiteY0" fmla="*/ 0 h 1773653"/>
                  <a:gd name="connsiteX1" fmla="*/ 340 w 424617"/>
                  <a:gd name="connsiteY1" fmla="*/ 787200 h 1773653"/>
                  <a:gd name="connsiteX2" fmla="*/ 424617 w 424617"/>
                  <a:gd name="connsiteY2" fmla="*/ 1773653 h 1773653"/>
                  <a:gd name="connsiteX0" fmla="*/ 372355 w 424934"/>
                  <a:gd name="connsiteY0" fmla="*/ 0 h 1773653"/>
                  <a:gd name="connsiteX1" fmla="*/ 657 w 424934"/>
                  <a:gd name="connsiteY1" fmla="*/ 787200 h 1773653"/>
                  <a:gd name="connsiteX2" fmla="*/ 424934 w 424934"/>
                  <a:gd name="connsiteY2" fmla="*/ 1773653 h 1773653"/>
                </a:gdLst>
                <a:ahLst/>
                <a:cxnLst>
                  <a:cxn ang="0">
                    <a:pos x="connsiteX0" y="connsiteY0"/>
                  </a:cxn>
                  <a:cxn ang="0">
                    <a:pos x="connsiteX1" y="connsiteY1"/>
                  </a:cxn>
                  <a:cxn ang="0">
                    <a:pos x="connsiteX2" y="connsiteY2"/>
                  </a:cxn>
                </a:cxnLst>
                <a:rect l="l" t="t" r="r" b="b"/>
                <a:pathLst>
                  <a:path w="424934" h="1773653">
                    <a:moveTo>
                      <a:pt x="372355" y="0"/>
                    </a:moveTo>
                    <a:cubicBezTo>
                      <a:pt x="68522" y="217695"/>
                      <a:pt x="-8106" y="491591"/>
                      <a:pt x="657" y="787200"/>
                    </a:cubicBezTo>
                    <a:cubicBezTo>
                      <a:pt x="9420" y="1082809"/>
                      <a:pt x="278090" y="1585534"/>
                      <a:pt x="424934" y="1773653"/>
                    </a:cubicBezTo>
                  </a:path>
                </a:pathLst>
              </a:custGeom>
              <a:noFill/>
              <a:ln>
                <a:solidFill>
                  <a:schemeClr val="tx1">
                    <a:lumMod val="75000"/>
                    <a:lumOff val="2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979438" y="3390900"/>
              <a:ext cx="299176" cy="2581276"/>
              <a:chOff x="1282468" y="3390900"/>
              <a:chExt cx="299176" cy="2581276"/>
            </a:xfrm>
          </p:grpSpPr>
          <p:sp>
            <p:nvSpPr>
              <p:cNvPr id="46" name="任意多边形 45"/>
              <p:cNvSpPr/>
              <p:nvPr/>
            </p:nvSpPr>
            <p:spPr>
              <a:xfrm>
                <a:off x="1447766" y="3390900"/>
                <a:ext cx="114334" cy="981075"/>
              </a:xfrm>
              <a:custGeom>
                <a:avLst/>
                <a:gdLst>
                  <a:gd name="connsiteX0" fmla="*/ 104809 w 114334"/>
                  <a:gd name="connsiteY0" fmla="*/ 0 h 981075"/>
                  <a:gd name="connsiteX1" fmla="*/ 34 w 114334"/>
                  <a:gd name="connsiteY1" fmla="*/ 523875 h 981075"/>
                  <a:gd name="connsiteX2" fmla="*/ 114334 w 114334"/>
                  <a:gd name="connsiteY2" fmla="*/ 981075 h 981075"/>
                </a:gdLst>
                <a:ahLst/>
                <a:cxnLst>
                  <a:cxn ang="0">
                    <a:pos x="connsiteX0" y="connsiteY0"/>
                  </a:cxn>
                  <a:cxn ang="0">
                    <a:pos x="connsiteX1" y="connsiteY1"/>
                  </a:cxn>
                  <a:cxn ang="0">
                    <a:pos x="connsiteX2" y="connsiteY2"/>
                  </a:cxn>
                </a:cxnLst>
                <a:rect l="l" t="t" r="r" b="b"/>
                <a:pathLst>
                  <a:path w="114334" h="981075">
                    <a:moveTo>
                      <a:pt x="104809" y="0"/>
                    </a:moveTo>
                    <a:cubicBezTo>
                      <a:pt x="51628" y="180181"/>
                      <a:pt x="-1553" y="360363"/>
                      <a:pt x="34" y="523875"/>
                    </a:cubicBezTo>
                    <a:cubicBezTo>
                      <a:pt x="1621" y="687387"/>
                      <a:pt x="57977" y="834231"/>
                      <a:pt x="114334" y="981075"/>
                    </a:cubicBezTo>
                  </a:path>
                </a:pathLst>
              </a:custGeom>
              <a:noFill/>
              <a:ln>
                <a:solidFill>
                  <a:schemeClr val="tx1">
                    <a:lumMod val="75000"/>
                    <a:lumOff val="2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1375964" y="3400425"/>
                <a:ext cx="205680" cy="1800225"/>
              </a:xfrm>
              <a:custGeom>
                <a:avLst/>
                <a:gdLst>
                  <a:gd name="connsiteX0" fmla="*/ 238817 w 305492"/>
                  <a:gd name="connsiteY0" fmla="*/ 0 h 1800225"/>
                  <a:gd name="connsiteX1" fmla="*/ 692 w 305492"/>
                  <a:gd name="connsiteY1" fmla="*/ 1123950 h 1800225"/>
                  <a:gd name="connsiteX2" fmla="*/ 305492 w 305492"/>
                  <a:gd name="connsiteY2" fmla="*/ 1800225 h 1800225"/>
                  <a:gd name="connsiteX0" fmla="*/ 380426 w 447101"/>
                  <a:gd name="connsiteY0" fmla="*/ 0 h 1800225"/>
                  <a:gd name="connsiteX1" fmla="*/ 336 w 447101"/>
                  <a:gd name="connsiteY1" fmla="*/ 581025 h 1800225"/>
                  <a:gd name="connsiteX2" fmla="*/ 447101 w 447101"/>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Lst>
                <a:ahLst/>
                <a:cxnLst>
                  <a:cxn ang="0">
                    <a:pos x="connsiteX0" y="connsiteY0"/>
                  </a:cxn>
                  <a:cxn ang="0">
                    <a:pos x="connsiteX1" y="connsiteY1"/>
                  </a:cxn>
                  <a:cxn ang="0">
                    <a:pos x="connsiteX2" y="connsiteY2"/>
                  </a:cxn>
                </a:cxnLst>
                <a:rect l="l" t="t" r="r" b="b"/>
                <a:pathLst>
                  <a:path w="371346" h="1800225">
                    <a:moveTo>
                      <a:pt x="304671" y="0"/>
                    </a:moveTo>
                    <a:cubicBezTo>
                      <a:pt x="85409" y="230981"/>
                      <a:pt x="39659" y="433388"/>
                      <a:pt x="3451" y="647700"/>
                    </a:cubicBezTo>
                    <a:cubicBezTo>
                      <a:pt x="-32757" y="862012"/>
                      <a:pt x="224502" y="1612106"/>
                      <a:pt x="371346" y="1800225"/>
                    </a:cubicBezTo>
                  </a:path>
                </a:pathLst>
              </a:custGeom>
              <a:noFill/>
              <a:ln>
                <a:solidFill>
                  <a:schemeClr val="tx1">
                    <a:lumMod val="75000"/>
                    <a:lumOff val="2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1282468" y="3429002"/>
                <a:ext cx="287153" cy="2543174"/>
              </a:xfrm>
              <a:custGeom>
                <a:avLst/>
                <a:gdLst>
                  <a:gd name="connsiteX0" fmla="*/ 238817 w 305492"/>
                  <a:gd name="connsiteY0" fmla="*/ 0 h 1800225"/>
                  <a:gd name="connsiteX1" fmla="*/ 692 w 305492"/>
                  <a:gd name="connsiteY1" fmla="*/ 1123950 h 1800225"/>
                  <a:gd name="connsiteX2" fmla="*/ 305492 w 305492"/>
                  <a:gd name="connsiteY2" fmla="*/ 1800225 h 1800225"/>
                  <a:gd name="connsiteX0" fmla="*/ 380426 w 447101"/>
                  <a:gd name="connsiteY0" fmla="*/ 0 h 1800225"/>
                  <a:gd name="connsiteX1" fmla="*/ 336 w 447101"/>
                  <a:gd name="connsiteY1" fmla="*/ 581025 h 1800225"/>
                  <a:gd name="connsiteX2" fmla="*/ 447101 w 447101"/>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82799 w 449474"/>
                  <a:gd name="connsiteY0" fmla="*/ 0 h 1800225"/>
                  <a:gd name="connsiteX1" fmla="*/ 2709 w 449474"/>
                  <a:gd name="connsiteY1" fmla="*/ 581025 h 1800225"/>
                  <a:gd name="connsiteX2" fmla="*/ 449474 w 449474"/>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 name="connsiteX0" fmla="*/ 304671 w 371346"/>
                  <a:gd name="connsiteY0" fmla="*/ 0 h 1800225"/>
                  <a:gd name="connsiteX1" fmla="*/ 3451 w 371346"/>
                  <a:gd name="connsiteY1" fmla="*/ 647700 h 1800225"/>
                  <a:gd name="connsiteX2" fmla="*/ 371346 w 371346"/>
                  <a:gd name="connsiteY2" fmla="*/ 1800225 h 1800225"/>
                  <a:gd name="connsiteX0" fmla="*/ 360487 w 427162"/>
                  <a:gd name="connsiteY0" fmla="*/ 0 h 1800225"/>
                  <a:gd name="connsiteX1" fmla="*/ 2886 w 427162"/>
                  <a:gd name="connsiteY1" fmla="*/ 641057 h 1800225"/>
                  <a:gd name="connsiteX2" fmla="*/ 427162 w 427162"/>
                  <a:gd name="connsiteY2" fmla="*/ 1800225 h 1800225"/>
                  <a:gd name="connsiteX0" fmla="*/ 372038 w 424617"/>
                  <a:gd name="connsiteY0" fmla="*/ 0 h 1773653"/>
                  <a:gd name="connsiteX1" fmla="*/ 341 w 424617"/>
                  <a:gd name="connsiteY1" fmla="*/ 614485 h 1773653"/>
                  <a:gd name="connsiteX2" fmla="*/ 424617 w 424617"/>
                  <a:gd name="connsiteY2" fmla="*/ 1773653 h 1773653"/>
                  <a:gd name="connsiteX0" fmla="*/ 372038 w 424617"/>
                  <a:gd name="connsiteY0" fmla="*/ 0 h 1773653"/>
                  <a:gd name="connsiteX1" fmla="*/ 340 w 424617"/>
                  <a:gd name="connsiteY1" fmla="*/ 787200 h 1773653"/>
                  <a:gd name="connsiteX2" fmla="*/ 424617 w 424617"/>
                  <a:gd name="connsiteY2" fmla="*/ 1773653 h 1773653"/>
                  <a:gd name="connsiteX0" fmla="*/ 372355 w 424934"/>
                  <a:gd name="connsiteY0" fmla="*/ 0 h 1773653"/>
                  <a:gd name="connsiteX1" fmla="*/ 657 w 424934"/>
                  <a:gd name="connsiteY1" fmla="*/ 787200 h 1773653"/>
                  <a:gd name="connsiteX2" fmla="*/ 424934 w 424934"/>
                  <a:gd name="connsiteY2" fmla="*/ 1773653 h 1773653"/>
                </a:gdLst>
                <a:ahLst/>
                <a:cxnLst>
                  <a:cxn ang="0">
                    <a:pos x="connsiteX0" y="connsiteY0"/>
                  </a:cxn>
                  <a:cxn ang="0">
                    <a:pos x="connsiteX1" y="connsiteY1"/>
                  </a:cxn>
                  <a:cxn ang="0">
                    <a:pos x="connsiteX2" y="connsiteY2"/>
                  </a:cxn>
                </a:cxnLst>
                <a:rect l="l" t="t" r="r" b="b"/>
                <a:pathLst>
                  <a:path w="424934" h="1773653">
                    <a:moveTo>
                      <a:pt x="372355" y="0"/>
                    </a:moveTo>
                    <a:cubicBezTo>
                      <a:pt x="68522" y="217695"/>
                      <a:pt x="-8106" y="491591"/>
                      <a:pt x="657" y="787200"/>
                    </a:cubicBezTo>
                    <a:cubicBezTo>
                      <a:pt x="9420" y="1082809"/>
                      <a:pt x="278090" y="1585534"/>
                      <a:pt x="424934" y="1773653"/>
                    </a:cubicBezTo>
                  </a:path>
                </a:pathLst>
              </a:custGeom>
              <a:noFill/>
              <a:ln>
                <a:solidFill>
                  <a:schemeClr val="tx1">
                    <a:lumMod val="75000"/>
                    <a:lumOff val="2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6253206" y="4676831"/>
              <a:ext cx="1928080" cy="215444"/>
            </a:xfrm>
            <a:prstGeom prst="rect">
              <a:avLst/>
            </a:prstGeom>
            <a:solidFill>
              <a:schemeClr val="bg1">
                <a:lumMod val="95000"/>
              </a:schemeClr>
            </a:solidFill>
          </p:spPr>
          <p:txBody>
            <a:bodyPr wrap="square" lIns="0" tIns="0" rIns="0" bIns="0">
              <a:spAutoFit/>
            </a:bodyPr>
            <a:lstStyle/>
            <a:p>
              <a:pPr algn="ctr"/>
              <a:r>
                <a:rPr lang="en-US" altLang="zh-CN" sz="1400" smtClean="0">
                  <a:solidFill>
                    <a:schemeClr val="tx1">
                      <a:lumMod val="75000"/>
                      <a:lumOff val="25000"/>
                    </a:schemeClr>
                  </a:solidFill>
                </a:rPr>
                <a:t>Eventual consistency</a:t>
              </a:r>
              <a:endParaRPr lang="en-US" altLang="zh-CN" sz="1400">
                <a:solidFill>
                  <a:schemeClr val="tx1">
                    <a:lumMod val="75000"/>
                    <a:lumOff val="25000"/>
                  </a:schemeClr>
                </a:solidFill>
              </a:endParaRPr>
            </a:p>
          </p:txBody>
        </p:sp>
        <p:sp>
          <p:nvSpPr>
            <p:cNvPr id="50" name="矩形 49"/>
            <p:cNvSpPr/>
            <p:nvPr/>
          </p:nvSpPr>
          <p:spPr>
            <a:xfrm>
              <a:off x="6253206" y="5438926"/>
              <a:ext cx="1928080" cy="215444"/>
            </a:xfrm>
            <a:prstGeom prst="rect">
              <a:avLst/>
            </a:prstGeom>
            <a:solidFill>
              <a:schemeClr val="bg1">
                <a:lumMod val="95000"/>
              </a:schemeClr>
            </a:solidFill>
          </p:spPr>
          <p:txBody>
            <a:bodyPr wrap="square" lIns="0" tIns="0" rIns="0" bIns="0">
              <a:spAutoFit/>
            </a:bodyPr>
            <a:lstStyle/>
            <a:p>
              <a:pPr algn="ctr"/>
              <a:r>
                <a:rPr lang="en-US" altLang="zh-CN" sz="1400" smtClean="0">
                  <a:solidFill>
                    <a:schemeClr val="tx1">
                      <a:lumMod val="75000"/>
                      <a:lumOff val="25000"/>
                    </a:schemeClr>
                  </a:solidFill>
                </a:rPr>
                <a:t>Integrity checking</a:t>
              </a:r>
              <a:endParaRPr lang="en-US" altLang="zh-CN" sz="1400">
                <a:solidFill>
                  <a:schemeClr val="tx1">
                    <a:lumMod val="75000"/>
                    <a:lumOff val="25000"/>
                  </a:schemeClr>
                </a:solidFill>
              </a:endParaRPr>
            </a:p>
          </p:txBody>
        </p:sp>
        <p:cxnSp>
          <p:nvCxnSpPr>
            <p:cNvPr id="51" name="直接箭头连接符 50"/>
            <p:cNvCxnSpPr>
              <a:stCxn id="3" idx="3"/>
              <a:endCxn id="9" idx="1"/>
            </p:cNvCxnSpPr>
            <p:nvPr/>
          </p:nvCxnSpPr>
          <p:spPr>
            <a:xfrm>
              <a:off x="2968305" y="1066790"/>
              <a:ext cx="827407" cy="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0" idx="1"/>
            </p:cNvCxnSpPr>
            <p:nvPr/>
          </p:nvCxnSpPr>
          <p:spPr>
            <a:xfrm>
              <a:off x="5348287" y="1066790"/>
              <a:ext cx="899797" cy="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9" idx="2"/>
              <a:endCxn id="16" idx="0"/>
            </p:cNvCxnSpPr>
            <p:nvPr/>
          </p:nvCxnSpPr>
          <p:spPr>
            <a:xfrm>
              <a:off x="4572000" y="1203410"/>
              <a:ext cx="0" cy="228454"/>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2163441" y="1762076"/>
              <a:ext cx="0" cy="878949"/>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7044686" y="1762076"/>
              <a:ext cx="0" cy="878949"/>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7035161" y="2955847"/>
              <a:ext cx="0" cy="159938"/>
            </a:xfrm>
            <a:prstGeom prst="straightConnector1">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4558661" y="2955847"/>
              <a:ext cx="0" cy="159938"/>
            </a:xfrm>
            <a:prstGeom prst="straightConnector1">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2178677" y="2955847"/>
              <a:ext cx="0" cy="159938"/>
            </a:xfrm>
            <a:prstGeom prst="straightConnector1">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3216902" y="2516373"/>
              <a:ext cx="0" cy="3947927"/>
            </a:xfrm>
            <a:prstGeom prst="straightConnector1">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786112" y="2516373"/>
              <a:ext cx="0" cy="3947927"/>
            </a:xfrm>
            <a:prstGeom prst="straightConnector1">
              <a:avLst/>
            </a:prstGeom>
            <a:ln>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4559927" y="765175"/>
              <a:ext cx="0" cy="164995"/>
            </a:xfrm>
            <a:prstGeom prst="straightConnector1">
              <a:avLst/>
            </a:prstGeom>
            <a:ln>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4028932" y="477051"/>
              <a:ext cx="1059457" cy="338554"/>
            </a:xfrm>
            <a:prstGeom prst="rect">
              <a:avLst/>
            </a:prstGeom>
          </p:spPr>
          <p:txBody>
            <a:bodyPr wrap="none">
              <a:spAutoFit/>
            </a:bodyPr>
            <a:lstStyle/>
            <a:p>
              <a:pPr algn="ctr"/>
              <a:r>
                <a:rPr lang="en-US" altLang="zh-CN" sz="1600" smtClean="0">
                  <a:solidFill>
                    <a:schemeClr val="tx1">
                      <a:lumMod val="75000"/>
                      <a:lumOff val="25000"/>
                    </a:schemeClr>
                  </a:solidFill>
                </a:rPr>
                <a:t>Swift API</a:t>
              </a:r>
              <a:endParaRPr lang="zh-CN" altLang="en-US" sz="1600">
                <a:solidFill>
                  <a:schemeClr val="tx1">
                    <a:lumMod val="75000"/>
                    <a:lumOff val="25000"/>
                  </a:schemeClr>
                </a:solidFill>
              </a:endParaRPr>
            </a:p>
          </p:txBody>
        </p:sp>
      </p:grpSp>
    </p:spTree>
    <p:extLst>
      <p:ext uri="{BB962C8B-B14F-4D97-AF65-F5344CB8AC3E}">
        <p14:creationId xmlns:p14="http://schemas.microsoft.com/office/powerpoint/2010/main" val="252527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71</a:t>
            </a:fld>
            <a:endParaRPr lang="zh-CN" altLang="en-US" dirty="0"/>
          </a:p>
        </p:txBody>
      </p:sp>
      <p:sp>
        <p:nvSpPr>
          <p:cNvPr id="13" name="Rectangle 2_1"/>
          <p:cNvSpPr/>
          <p:nvPr/>
        </p:nvSpPr>
        <p:spPr>
          <a:xfrm>
            <a:off x="199435" y="96020"/>
            <a:ext cx="3938579"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8.3  </a:t>
            </a:r>
            <a:r>
              <a:rPr lang="zh-CN" altLang="en-US" sz="2400" b="1" spc="225">
                <a:solidFill>
                  <a:schemeClr val="bg1"/>
                </a:solidFill>
                <a:latin typeface="微软雅黑" panose="020B0503020204020204" pitchFamily="34" charset="-122"/>
                <a:ea typeface="微软雅黑" panose="020B0503020204020204" pitchFamily="34" charset="-122"/>
              </a:rPr>
              <a:t>对象存储服务</a:t>
            </a:r>
            <a:r>
              <a:rPr lang="en-US" altLang="zh-CN" sz="2400" b="1" spc="225">
                <a:solidFill>
                  <a:schemeClr val="bg1"/>
                </a:solidFill>
                <a:latin typeface="微软雅黑" panose="020B0503020204020204" pitchFamily="34" charset="-122"/>
                <a:ea typeface="微软雅黑" panose="020B0503020204020204" pitchFamily="34" charset="-122"/>
              </a:rPr>
              <a:t>Swift</a:t>
            </a:r>
          </a:p>
        </p:txBody>
      </p:sp>
      <p:sp>
        <p:nvSpPr>
          <p:cNvPr id="14" name="TextBox 3_1"/>
          <p:cNvSpPr txBox="1"/>
          <p:nvPr/>
        </p:nvSpPr>
        <p:spPr>
          <a:xfrm>
            <a:off x="404049" y="808059"/>
            <a:ext cx="1415772" cy="461665"/>
          </a:xfrm>
          <a:prstGeom prst="rect">
            <a:avLst/>
          </a:prstGeom>
          <a:noFill/>
        </p:spPr>
        <p:txBody>
          <a:bodyPr wrap="none" rtlCol="0">
            <a:spAutoFit/>
          </a:bodyPr>
          <a:lstStyle/>
          <a:p>
            <a:r>
              <a:rPr lang="zh-CN" altLang="en-US" sz="2400" b="1">
                <a:solidFill>
                  <a:schemeClr val="accent6"/>
                </a:solidFill>
              </a:rPr>
              <a:t>实例分析</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圆角矩形 2"/>
          <p:cNvSpPr/>
          <p:nvPr/>
        </p:nvSpPr>
        <p:spPr>
          <a:xfrm>
            <a:off x="461273" y="2921554"/>
            <a:ext cx="1976816" cy="2971800"/>
          </a:xfrm>
          <a:prstGeom prst="round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544177" y="2921554"/>
            <a:ext cx="1976816" cy="2971800"/>
          </a:xfrm>
          <a:prstGeom prst="roundRect">
            <a:avLst/>
          </a:prstGeom>
          <a:solidFill>
            <a:schemeClr val="accent6">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627081" y="2921554"/>
            <a:ext cx="1976816" cy="2971800"/>
          </a:xfrm>
          <a:prstGeom prst="roundRect">
            <a:avLst/>
          </a:prstGeom>
          <a:solidFill>
            <a:schemeClr val="bg1">
              <a:lumMod val="8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6709985" y="2921554"/>
            <a:ext cx="1976816" cy="2971800"/>
          </a:xfrm>
          <a:prstGeom prst="roundRect">
            <a:avLst/>
          </a:prstGeom>
          <a:solidFill>
            <a:schemeClr val="accent6">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562560" y="3028710"/>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Proxy</a:t>
            </a:r>
            <a:r>
              <a:rPr lang="zh-CN" altLang="en-US" sz="1600" smtClean="0">
                <a:solidFill>
                  <a:schemeClr val="tx1">
                    <a:lumMod val="75000"/>
                    <a:lumOff val="25000"/>
                  </a:schemeClr>
                </a:solidFill>
              </a:rPr>
              <a:t> </a:t>
            </a:r>
            <a:r>
              <a:rPr lang="en-US" altLang="zh-CN" sz="1600" smtClean="0">
                <a:solidFill>
                  <a:schemeClr val="tx1">
                    <a:lumMod val="75000"/>
                    <a:lumOff val="25000"/>
                  </a:schemeClr>
                </a:solidFill>
              </a:rPr>
              <a:t>server</a:t>
            </a:r>
            <a:endParaRPr lang="zh-CN" altLang="en-US" sz="1600">
              <a:solidFill>
                <a:schemeClr val="tx1">
                  <a:lumMod val="75000"/>
                  <a:lumOff val="25000"/>
                </a:schemeClr>
              </a:solidFill>
            </a:endParaRPr>
          </a:p>
        </p:txBody>
      </p:sp>
      <p:sp>
        <p:nvSpPr>
          <p:cNvPr id="12" name="圆角矩形 11"/>
          <p:cNvSpPr/>
          <p:nvPr/>
        </p:nvSpPr>
        <p:spPr>
          <a:xfrm>
            <a:off x="562560" y="4407454"/>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Object Server</a:t>
            </a:r>
            <a:endParaRPr lang="zh-CN" altLang="en-US" sz="1600">
              <a:solidFill>
                <a:schemeClr val="tx1">
                  <a:lumMod val="75000"/>
                  <a:lumOff val="25000"/>
                </a:schemeClr>
              </a:solidFill>
            </a:endParaRPr>
          </a:p>
        </p:txBody>
      </p:sp>
      <p:sp>
        <p:nvSpPr>
          <p:cNvPr id="16" name="圆角矩形 15"/>
          <p:cNvSpPr/>
          <p:nvPr/>
        </p:nvSpPr>
        <p:spPr>
          <a:xfrm>
            <a:off x="562560" y="4880685"/>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Container Server</a:t>
            </a:r>
            <a:endParaRPr lang="zh-CN" altLang="en-US" sz="1600">
              <a:solidFill>
                <a:schemeClr val="tx1">
                  <a:lumMod val="75000"/>
                  <a:lumOff val="25000"/>
                </a:schemeClr>
              </a:solidFill>
            </a:endParaRPr>
          </a:p>
        </p:txBody>
      </p:sp>
      <p:sp>
        <p:nvSpPr>
          <p:cNvPr id="17" name="圆角矩形 16"/>
          <p:cNvSpPr/>
          <p:nvPr/>
        </p:nvSpPr>
        <p:spPr>
          <a:xfrm>
            <a:off x="562560" y="5353916"/>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Account Server</a:t>
            </a:r>
            <a:endParaRPr lang="zh-CN" altLang="en-US" sz="1600">
              <a:solidFill>
                <a:schemeClr val="tx1">
                  <a:lumMod val="75000"/>
                  <a:lumOff val="25000"/>
                </a:schemeClr>
              </a:solidFill>
            </a:endParaRPr>
          </a:p>
        </p:txBody>
      </p:sp>
      <p:sp>
        <p:nvSpPr>
          <p:cNvPr id="18" name="圆角矩形 17"/>
          <p:cNvSpPr/>
          <p:nvPr/>
        </p:nvSpPr>
        <p:spPr>
          <a:xfrm>
            <a:off x="2636942" y="3028710"/>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Proxy</a:t>
            </a:r>
            <a:r>
              <a:rPr lang="zh-CN" altLang="en-US" sz="1600" smtClean="0">
                <a:solidFill>
                  <a:schemeClr val="tx1">
                    <a:lumMod val="75000"/>
                    <a:lumOff val="25000"/>
                  </a:schemeClr>
                </a:solidFill>
              </a:rPr>
              <a:t> </a:t>
            </a:r>
            <a:r>
              <a:rPr lang="en-US" altLang="zh-CN" sz="1600" smtClean="0">
                <a:solidFill>
                  <a:schemeClr val="tx1">
                    <a:lumMod val="75000"/>
                    <a:lumOff val="25000"/>
                  </a:schemeClr>
                </a:solidFill>
              </a:rPr>
              <a:t>server</a:t>
            </a:r>
            <a:endParaRPr lang="zh-CN" altLang="en-US" sz="1600">
              <a:solidFill>
                <a:schemeClr val="tx1">
                  <a:lumMod val="75000"/>
                  <a:lumOff val="25000"/>
                </a:schemeClr>
              </a:solidFill>
            </a:endParaRPr>
          </a:p>
        </p:txBody>
      </p:sp>
      <p:sp>
        <p:nvSpPr>
          <p:cNvPr id="19" name="圆角矩形 18"/>
          <p:cNvSpPr/>
          <p:nvPr/>
        </p:nvSpPr>
        <p:spPr>
          <a:xfrm>
            <a:off x="2636942" y="4407454"/>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Object Server</a:t>
            </a:r>
            <a:endParaRPr lang="zh-CN" altLang="en-US" sz="1600">
              <a:solidFill>
                <a:schemeClr val="tx1">
                  <a:lumMod val="75000"/>
                  <a:lumOff val="25000"/>
                </a:schemeClr>
              </a:solidFill>
            </a:endParaRPr>
          </a:p>
        </p:txBody>
      </p:sp>
      <p:sp>
        <p:nvSpPr>
          <p:cNvPr id="20" name="圆角矩形 19"/>
          <p:cNvSpPr/>
          <p:nvPr/>
        </p:nvSpPr>
        <p:spPr>
          <a:xfrm>
            <a:off x="2636942" y="4880685"/>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Container Server</a:t>
            </a:r>
            <a:endParaRPr lang="zh-CN" altLang="en-US" sz="1600">
              <a:solidFill>
                <a:schemeClr val="tx1">
                  <a:lumMod val="75000"/>
                  <a:lumOff val="25000"/>
                </a:schemeClr>
              </a:solidFill>
            </a:endParaRPr>
          </a:p>
        </p:txBody>
      </p:sp>
      <p:sp>
        <p:nvSpPr>
          <p:cNvPr id="21" name="圆角矩形 20"/>
          <p:cNvSpPr/>
          <p:nvPr/>
        </p:nvSpPr>
        <p:spPr>
          <a:xfrm>
            <a:off x="2636942" y="5353916"/>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Account Server</a:t>
            </a:r>
            <a:endParaRPr lang="zh-CN" altLang="en-US" sz="1600">
              <a:solidFill>
                <a:schemeClr val="tx1">
                  <a:lumMod val="75000"/>
                  <a:lumOff val="25000"/>
                </a:schemeClr>
              </a:solidFill>
            </a:endParaRPr>
          </a:p>
        </p:txBody>
      </p:sp>
      <p:sp>
        <p:nvSpPr>
          <p:cNvPr id="22" name="圆角矩形 21"/>
          <p:cNvSpPr/>
          <p:nvPr/>
        </p:nvSpPr>
        <p:spPr>
          <a:xfrm>
            <a:off x="4732546" y="3028710"/>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Proxy</a:t>
            </a:r>
            <a:r>
              <a:rPr lang="zh-CN" altLang="en-US" sz="1600" smtClean="0">
                <a:solidFill>
                  <a:schemeClr val="tx1">
                    <a:lumMod val="75000"/>
                    <a:lumOff val="25000"/>
                  </a:schemeClr>
                </a:solidFill>
              </a:rPr>
              <a:t> </a:t>
            </a:r>
            <a:r>
              <a:rPr lang="en-US" altLang="zh-CN" sz="1600" smtClean="0">
                <a:solidFill>
                  <a:schemeClr val="tx1">
                    <a:lumMod val="75000"/>
                    <a:lumOff val="25000"/>
                  </a:schemeClr>
                </a:solidFill>
              </a:rPr>
              <a:t>server</a:t>
            </a:r>
            <a:endParaRPr lang="zh-CN" altLang="en-US" sz="1600">
              <a:solidFill>
                <a:schemeClr val="tx1">
                  <a:lumMod val="75000"/>
                  <a:lumOff val="25000"/>
                </a:schemeClr>
              </a:solidFill>
            </a:endParaRPr>
          </a:p>
        </p:txBody>
      </p:sp>
      <p:sp>
        <p:nvSpPr>
          <p:cNvPr id="23" name="圆角矩形 22"/>
          <p:cNvSpPr/>
          <p:nvPr/>
        </p:nvSpPr>
        <p:spPr>
          <a:xfrm>
            <a:off x="4732546" y="4407454"/>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Object Server</a:t>
            </a:r>
            <a:endParaRPr lang="zh-CN" altLang="en-US" sz="1600">
              <a:solidFill>
                <a:schemeClr val="tx1">
                  <a:lumMod val="75000"/>
                  <a:lumOff val="25000"/>
                </a:schemeClr>
              </a:solidFill>
            </a:endParaRPr>
          </a:p>
        </p:txBody>
      </p:sp>
      <p:sp>
        <p:nvSpPr>
          <p:cNvPr id="24" name="圆角矩形 23"/>
          <p:cNvSpPr/>
          <p:nvPr/>
        </p:nvSpPr>
        <p:spPr>
          <a:xfrm>
            <a:off x="4732546" y="4880685"/>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Container Server</a:t>
            </a:r>
            <a:endParaRPr lang="zh-CN" altLang="en-US" sz="1600">
              <a:solidFill>
                <a:schemeClr val="tx1">
                  <a:lumMod val="75000"/>
                  <a:lumOff val="25000"/>
                </a:schemeClr>
              </a:solidFill>
            </a:endParaRPr>
          </a:p>
        </p:txBody>
      </p:sp>
      <p:sp>
        <p:nvSpPr>
          <p:cNvPr id="25" name="圆角矩形 24"/>
          <p:cNvSpPr/>
          <p:nvPr/>
        </p:nvSpPr>
        <p:spPr>
          <a:xfrm>
            <a:off x="4732546" y="5353916"/>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Account Server</a:t>
            </a:r>
            <a:endParaRPr lang="zh-CN" altLang="en-US" sz="1600">
              <a:solidFill>
                <a:schemeClr val="tx1">
                  <a:lumMod val="75000"/>
                  <a:lumOff val="25000"/>
                </a:schemeClr>
              </a:solidFill>
            </a:endParaRPr>
          </a:p>
        </p:txBody>
      </p:sp>
      <p:sp>
        <p:nvSpPr>
          <p:cNvPr id="26" name="圆角矩形 25"/>
          <p:cNvSpPr/>
          <p:nvPr/>
        </p:nvSpPr>
        <p:spPr>
          <a:xfrm>
            <a:off x="6823661" y="3028710"/>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Proxy</a:t>
            </a:r>
            <a:r>
              <a:rPr lang="zh-CN" altLang="en-US" sz="1600" smtClean="0">
                <a:solidFill>
                  <a:schemeClr val="tx1">
                    <a:lumMod val="75000"/>
                    <a:lumOff val="25000"/>
                  </a:schemeClr>
                </a:solidFill>
              </a:rPr>
              <a:t> </a:t>
            </a:r>
            <a:r>
              <a:rPr lang="en-US" altLang="zh-CN" sz="1600" smtClean="0">
                <a:solidFill>
                  <a:schemeClr val="tx1">
                    <a:lumMod val="75000"/>
                    <a:lumOff val="25000"/>
                  </a:schemeClr>
                </a:solidFill>
              </a:rPr>
              <a:t>server</a:t>
            </a:r>
            <a:endParaRPr lang="zh-CN" altLang="en-US" sz="1600">
              <a:solidFill>
                <a:schemeClr val="tx1">
                  <a:lumMod val="75000"/>
                  <a:lumOff val="25000"/>
                </a:schemeClr>
              </a:solidFill>
            </a:endParaRPr>
          </a:p>
        </p:txBody>
      </p:sp>
      <p:sp>
        <p:nvSpPr>
          <p:cNvPr id="27" name="圆角矩形 26"/>
          <p:cNvSpPr/>
          <p:nvPr/>
        </p:nvSpPr>
        <p:spPr>
          <a:xfrm>
            <a:off x="6823661" y="4407454"/>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Object Server</a:t>
            </a:r>
            <a:endParaRPr lang="zh-CN" altLang="en-US" sz="1600">
              <a:solidFill>
                <a:schemeClr val="tx1">
                  <a:lumMod val="75000"/>
                  <a:lumOff val="25000"/>
                </a:schemeClr>
              </a:solidFill>
            </a:endParaRPr>
          </a:p>
        </p:txBody>
      </p:sp>
      <p:sp>
        <p:nvSpPr>
          <p:cNvPr id="28" name="圆角矩形 27"/>
          <p:cNvSpPr/>
          <p:nvPr/>
        </p:nvSpPr>
        <p:spPr>
          <a:xfrm>
            <a:off x="6823661" y="4880685"/>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Container Server</a:t>
            </a:r>
            <a:endParaRPr lang="zh-CN" altLang="en-US" sz="1600">
              <a:solidFill>
                <a:schemeClr val="tx1">
                  <a:lumMod val="75000"/>
                  <a:lumOff val="25000"/>
                </a:schemeClr>
              </a:solidFill>
            </a:endParaRPr>
          </a:p>
        </p:txBody>
      </p:sp>
      <p:sp>
        <p:nvSpPr>
          <p:cNvPr id="29" name="圆角矩形 28"/>
          <p:cNvSpPr/>
          <p:nvPr/>
        </p:nvSpPr>
        <p:spPr>
          <a:xfrm>
            <a:off x="6823661" y="5353916"/>
            <a:ext cx="1774240" cy="400290"/>
          </a:xfrm>
          <a:prstGeom prst="roundRect">
            <a:avLst>
              <a:gd name="adj" fmla="val 50000"/>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smtClean="0">
                <a:solidFill>
                  <a:schemeClr val="tx1">
                    <a:lumMod val="75000"/>
                    <a:lumOff val="25000"/>
                  </a:schemeClr>
                </a:solidFill>
              </a:rPr>
              <a:t>Account Server</a:t>
            </a:r>
            <a:endParaRPr lang="zh-CN" altLang="en-US" sz="1600">
              <a:solidFill>
                <a:schemeClr val="tx1">
                  <a:lumMod val="75000"/>
                  <a:lumOff val="25000"/>
                </a:schemeClr>
              </a:solidFill>
            </a:endParaRPr>
          </a:p>
        </p:txBody>
      </p:sp>
      <p:cxnSp>
        <p:nvCxnSpPr>
          <p:cNvPr id="6" name="直接箭头连接符 5"/>
          <p:cNvCxnSpPr>
            <a:stCxn id="18" idx="2"/>
          </p:cNvCxnSpPr>
          <p:nvPr/>
        </p:nvCxnSpPr>
        <p:spPr>
          <a:xfrm flipH="1">
            <a:off x="1473200" y="3429000"/>
            <a:ext cx="2050862" cy="97845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8" idx="2"/>
          </p:cNvCxnSpPr>
          <p:nvPr/>
        </p:nvCxnSpPr>
        <p:spPr>
          <a:xfrm>
            <a:off x="3524062" y="3429000"/>
            <a:ext cx="2091427" cy="96245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8" idx="2"/>
            <a:endCxn id="27" idx="0"/>
          </p:cNvCxnSpPr>
          <p:nvPr/>
        </p:nvCxnSpPr>
        <p:spPr>
          <a:xfrm>
            <a:off x="3524062" y="3429000"/>
            <a:ext cx="4186719" cy="978454"/>
          </a:xfrm>
          <a:prstGeom prst="straightConnector1">
            <a:avLst/>
          </a:prstGeom>
          <a:ln>
            <a:solidFill>
              <a:schemeClr val="tx1">
                <a:lumMod val="75000"/>
                <a:lumOff val="2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6" idx="2"/>
            <a:endCxn id="27" idx="0"/>
          </p:cNvCxnSpPr>
          <p:nvPr/>
        </p:nvCxnSpPr>
        <p:spPr>
          <a:xfrm>
            <a:off x="7710781" y="3429000"/>
            <a:ext cx="0" cy="978454"/>
          </a:xfrm>
          <a:prstGeom prst="straightConnector1">
            <a:avLst/>
          </a:pr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6" idx="2"/>
          </p:cNvCxnSpPr>
          <p:nvPr/>
        </p:nvCxnSpPr>
        <p:spPr>
          <a:xfrm flipH="1">
            <a:off x="5615489" y="3429000"/>
            <a:ext cx="2095292" cy="962458"/>
          </a:xfrm>
          <a:prstGeom prst="straightConnector1">
            <a:avLst/>
          </a:pr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6" idx="2"/>
            <a:endCxn id="12" idx="0"/>
          </p:cNvCxnSpPr>
          <p:nvPr/>
        </p:nvCxnSpPr>
        <p:spPr>
          <a:xfrm flipH="1">
            <a:off x="1449680" y="3429000"/>
            <a:ext cx="6261101" cy="978454"/>
          </a:xfrm>
          <a:prstGeom prst="straightConnector1">
            <a:avLst/>
          </a:pr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016708" y="2566779"/>
            <a:ext cx="865943" cy="338554"/>
          </a:xfrm>
          <a:prstGeom prst="rect">
            <a:avLst/>
          </a:prstGeom>
          <a:noFill/>
        </p:spPr>
        <p:txBody>
          <a:bodyPr wrap="none" rtlCol="0">
            <a:spAutoFit/>
          </a:bodyPr>
          <a:lstStyle/>
          <a:p>
            <a:r>
              <a:rPr lang="en-US" altLang="zh-CN" sz="1600" smtClean="0">
                <a:solidFill>
                  <a:schemeClr val="tx1">
                    <a:lumMod val="75000"/>
                    <a:lumOff val="25000"/>
                  </a:schemeClr>
                </a:solidFill>
              </a:rPr>
              <a:t>Zone 1</a:t>
            </a:r>
            <a:endParaRPr lang="zh-CN" altLang="en-US" sz="1600">
              <a:solidFill>
                <a:schemeClr val="tx1">
                  <a:lumMod val="75000"/>
                  <a:lumOff val="25000"/>
                </a:schemeClr>
              </a:solidFill>
            </a:endParaRPr>
          </a:p>
        </p:txBody>
      </p:sp>
      <p:sp>
        <p:nvSpPr>
          <p:cNvPr id="48" name="文本框 47"/>
          <p:cNvSpPr txBox="1"/>
          <p:nvPr/>
        </p:nvSpPr>
        <p:spPr>
          <a:xfrm>
            <a:off x="3099613" y="2566779"/>
            <a:ext cx="865943" cy="338554"/>
          </a:xfrm>
          <a:prstGeom prst="rect">
            <a:avLst/>
          </a:prstGeom>
          <a:noFill/>
        </p:spPr>
        <p:txBody>
          <a:bodyPr wrap="none" rtlCol="0">
            <a:spAutoFit/>
          </a:bodyPr>
          <a:lstStyle/>
          <a:p>
            <a:r>
              <a:rPr lang="en-US" altLang="zh-CN" sz="1600" smtClean="0">
                <a:solidFill>
                  <a:schemeClr val="tx1">
                    <a:lumMod val="75000"/>
                    <a:lumOff val="25000"/>
                  </a:schemeClr>
                </a:solidFill>
              </a:rPr>
              <a:t>Zone 2</a:t>
            </a:r>
            <a:endParaRPr lang="zh-CN" altLang="en-US" sz="1600">
              <a:solidFill>
                <a:schemeClr val="tx1">
                  <a:lumMod val="75000"/>
                  <a:lumOff val="25000"/>
                </a:schemeClr>
              </a:solidFill>
            </a:endParaRPr>
          </a:p>
        </p:txBody>
      </p:sp>
      <p:sp>
        <p:nvSpPr>
          <p:cNvPr id="49" name="文本框 48"/>
          <p:cNvSpPr txBox="1"/>
          <p:nvPr/>
        </p:nvSpPr>
        <p:spPr>
          <a:xfrm>
            <a:off x="5182517" y="2566779"/>
            <a:ext cx="865943" cy="338554"/>
          </a:xfrm>
          <a:prstGeom prst="rect">
            <a:avLst/>
          </a:prstGeom>
          <a:noFill/>
        </p:spPr>
        <p:txBody>
          <a:bodyPr wrap="none" rtlCol="0">
            <a:spAutoFit/>
          </a:bodyPr>
          <a:lstStyle/>
          <a:p>
            <a:r>
              <a:rPr lang="en-US" altLang="zh-CN" sz="1600" smtClean="0">
                <a:solidFill>
                  <a:schemeClr val="tx1">
                    <a:lumMod val="75000"/>
                    <a:lumOff val="25000"/>
                  </a:schemeClr>
                </a:solidFill>
              </a:rPr>
              <a:t>Zone 3</a:t>
            </a:r>
            <a:endParaRPr lang="zh-CN" altLang="en-US" sz="1600">
              <a:solidFill>
                <a:schemeClr val="tx1">
                  <a:lumMod val="75000"/>
                  <a:lumOff val="25000"/>
                </a:schemeClr>
              </a:solidFill>
            </a:endParaRPr>
          </a:p>
        </p:txBody>
      </p:sp>
      <p:sp>
        <p:nvSpPr>
          <p:cNvPr id="50" name="文本框 49"/>
          <p:cNvSpPr txBox="1"/>
          <p:nvPr/>
        </p:nvSpPr>
        <p:spPr>
          <a:xfrm>
            <a:off x="7277809" y="2566779"/>
            <a:ext cx="865943" cy="338554"/>
          </a:xfrm>
          <a:prstGeom prst="rect">
            <a:avLst/>
          </a:prstGeom>
          <a:noFill/>
        </p:spPr>
        <p:txBody>
          <a:bodyPr wrap="none" rtlCol="0">
            <a:spAutoFit/>
          </a:bodyPr>
          <a:lstStyle/>
          <a:p>
            <a:r>
              <a:rPr lang="en-US" altLang="zh-CN" sz="1600" smtClean="0">
                <a:solidFill>
                  <a:schemeClr val="tx1">
                    <a:lumMod val="75000"/>
                    <a:lumOff val="25000"/>
                  </a:schemeClr>
                </a:solidFill>
              </a:rPr>
              <a:t>Zone 4</a:t>
            </a:r>
            <a:endParaRPr lang="zh-CN" altLang="en-US" sz="1600">
              <a:solidFill>
                <a:schemeClr val="tx1">
                  <a:lumMod val="75000"/>
                  <a:lumOff val="25000"/>
                </a:schemeClr>
              </a:solidFill>
            </a:endParaRPr>
          </a:p>
        </p:txBody>
      </p:sp>
      <p:sp>
        <p:nvSpPr>
          <p:cNvPr id="47" name="六边形 46"/>
          <p:cNvSpPr/>
          <p:nvPr/>
        </p:nvSpPr>
        <p:spPr>
          <a:xfrm>
            <a:off x="2544177" y="1821656"/>
            <a:ext cx="3209322" cy="457200"/>
          </a:xfrm>
          <a:prstGeom prst="hex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负载均衡器</a:t>
            </a:r>
            <a:endParaRPr lang="zh-CN" altLang="en-US"/>
          </a:p>
        </p:txBody>
      </p:sp>
      <p:cxnSp>
        <p:nvCxnSpPr>
          <p:cNvPr id="52" name="直接箭头连接符 51"/>
          <p:cNvCxnSpPr>
            <a:endCxn id="18" idx="0"/>
          </p:cNvCxnSpPr>
          <p:nvPr/>
        </p:nvCxnSpPr>
        <p:spPr>
          <a:xfrm flipH="1">
            <a:off x="3524062" y="2278856"/>
            <a:ext cx="624776" cy="74985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26" idx="0"/>
          </p:cNvCxnSpPr>
          <p:nvPr/>
        </p:nvCxnSpPr>
        <p:spPr>
          <a:xfrm flipH="1" flipV="1">
            <a:off x="4138014" y="2285243"/>
            <a:ext cx="3572767" cy="743467"/>
          </a:xfrm>
          <a:prstGeom prst="straightConnector1">
            <a:avLst/>
          </a:prstGeom>
          <a:ln>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6" name="图片 55"/>
          <p:cNvPicPr>
            <a:picLocks noChangeAspect="1"/>
          </p:cNvPicPr>
          <p:nvPr/>
        </p:nvPicPr>
        <p:blipFill>
          <a:blip r:embed="rId3"/>
          <a:stretch>
            <a:fillRect/>
          </a:stretch>
        </p:blipFill>
        <p:spPr>
          <a:xfrm>
            <a:off x="562560" y="1276669"/>
            <a:ext cx="335309" cy="652329"/>
          </a:xfrm>
          <a:prstGeom prst="rect">
            <a:avLst/>
          </a:prstGeom>
        </p:spPr>
      </p:pic>
      <p:cxnSp>
        <p:nvCxnSpPr>
          <p:cNvPr id="59" name="直接箭头连接符 58"/>
          <p:cNvCxnSpPr>
            <a:stCxn id="56" idx="3"/>
          </p:cNvCxnSpPr>
          <p:nvPr/>
        </p:nvCxnSpPr>
        <p:spPr>
          <a:xfrm>
            <a:off x="897869" y="1602834"/>
            <a:ext cx="1646308" cy="30458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flipV="1">
            <a:off x="897869" y="1469815"/>
            <a:ext cx="3250969" cy="285311"/>
          </a:xfrm>
          <a:prstGeom prst="straightConnector1">
            <a:avLst/>
          </a:prstGeom>
          <a:ln>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2281338" y="1323442"/>
            <a:ext cx="1369477" cy="338554"/>
          </a:xfrm>
          <a:prstGeom prst="rect">
            <a:avLst/>
          </a:prstGeom>
          <a:noFill/>
        </p:spPr>
        <p:txBody>
          <a:bodyPr wrap="none" rtlCol="0">
            <a:spAutoFit/>
          </a:bodyPr>
          <a:lstStyle/>
          <a:p>
            <a:r>
              <a:rPr lang="en-US" altLang="zh-CN" sz="1600" smtClean="0">
                <a:solidFill>
                  <a:schemeClr val="tx1">
                    <a:lumMod val="75000"/>
                    <a:lumOff val="25000"/>
                  </a:schemeClr>
                </a:solidFill>
              </a:rPr>
              <a:t>CET.abc.png</a:t>
            </a:r>
            <a:endParaRPr lang="zh-CN" altLang="en-US" sz="1600">
              <a:solidFill>
                <a:schemeClr val="tx1">
                  <a:lumMod val="75000"/>
                  <a:lumOff val="25000"/>
                </a:schemeClr>
              </a:solidFill>
            </a:endParaRPr>
          </a:p>
        </p:txBody>
      </p:sp>
      <p:sp>
        <p:nvSpPr>
          <p:cNvPr id="67" name="文本框 66"/>
          <p:cNvSpPr txBox="1"/>
          <p:nvPr/>
        </p:nvSpPr>
        <p:spPr>
          <a:xfrm>
            <a:off x="1016708" y="1805480"/>
            <a:ext cx="1397947" cy="338554"/>
          </a:xfrm>
          <a:prstGeom prst="rect">
            <a:avLst/>
          </a:prstGeom>
          <a:noFill/>
        </p:spPr>
        <p:txBody>
          <a:bodyPr wrap="none" rtlCol="0">
            <a:spAutoFit/>
          </a:bodyPr>
          <a:lstStyle/>
          <a:p>
            <a:r>
              <a:rPr lang="en-US" altLang="zh-CN" sz="1600" smtClean="0">
                <a:solidFill>
                  <a:schemeClr val="tx1">
                    <a:lumMod val="75000"/>
                    <a:lumOff val="25000"/>
                  </a:schemeClr>
                </a:solidFill>
              </a:rPr>
              <a:t>PUT.abc.png</a:t>
            </a:r>
            <a:endParaRPr lang="zh-CN" altLang="en-US" sz="1600">
              <a:solidFill>
                <a:schemeClr val="tx1">
                  <a:lumMod val="75000"/>
                  <a:lumOff val="25000"/>
                </a:schemeClr>
              </a:solidFill>
            </a:endParaRPr>
          </a:p>
        </p:txBody>
      </p:sp>
    </p:spTree>
    <p:extLst>
      <p:ext uri="{BB962C8B-B14F-4D97-AF65-F5344CB8AC3E}">
        <p14:creationId xmlns:p14="http://schemas.microsoft.com/office/powerpoint/2010/main" val="58496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6360" y="2621596"/>
            <a:ext cx="5693399" cy="451095"/>
            <a:chOff x="2875069" y="1498375"/>
            <a:chExt cx="5693399" cy="410086"/>
          </a:xfrm>
        </p:grpSpPr>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498375"/>
              <a:ext cx="3709926" cy="377725"/>
            </a:xfrm>
            <a:prstGeom prst="rect">
              <a:avLst/>
            </a:prstGeom>
          </p:spPr>
          <p:txBody>
            <a:bodyPr wrap="none">
              <a:spAutoFit/>
            </a:bodyPr>
            <a:lstStyle/>
            <a:p>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8.1  OpenStack</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背景介绍</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866360" y="3305448"/>
            <a:ext cx="5693399" cy="433620"/>
            <a:chOff x="2875069" y="1970869"/>
            <a:chExt cx="5693399" cy="394200"/>
          </a:xfrm>
        </p:grpSpPr>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2854820" cy="377725"/>
            </a:xfrm>
            <a:prstGeom prst="rect">
              <a:avLst/>
            </a:prstGeom>
          </p:spPr>
          <p:txBody>
            <a:bodyPr wrap="none">
              <a:spAutoFit/>
            </a:bodyPr>
            <a:lstStyle/>
            <a:p>
              <a:r>
                <a:rPr lang="en-US" altLang="zh-CN" sz="2100" spc="225" smtClean="0">
                  <a:solidFill>
                    <a:schemeClr val="tx1">
                      <a:lumMod val="75000"/>
                      <a:lumOff val="25000"/>
                    </a:schemeClr>
                  </a:solidFill>
                  <a:latin typeface="微软雅黑" panose="020B0503020204020204" pitchFamily="34" charset="-122"/>
                  <a:ea typeface="微软雅黑" panose="020B0503020204020204" pitchFamily="34" charset="-122"/>
                </a:rPr>
                <a:t>8.2  </a:t>
              </a:r>
              <a:r>
                <a:rPr lang="zh-CN" altLang="en-US" sz="2100" spc="225" smtClean="0">
                  <a:solidFill>
                    <a:schemeClr val="tx1">
                      <a:lumMod val="75000"/>
                      <a:lumOff val="25000"/>
                    </a:schemeClr>
                  </a:solidFill>
                  <a:latin typeface="微软雅黑" panose="020B0503020204020204" pitchFamily="34" charset="-122"/>
                  <a:ea typeface="微软雅黑" panose="020B0503020204020204" pitchFamily="34" charset="-122"/>
                </a:rPr>
                <a:t>计算</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服务</a:t>
              </a:r>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Nova</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866360" y="3971825"/>
            <a:ext cx="5693399" cy="433620"/>
            <a:chOff x="2875069" y="2436473"/>
            <a:chExt cx="5693399" cy="394200"/>
          </a:xfrm>
        </p:grpSpPr>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440237" cy="377725"/>
            </a:xfrm>
            <a:prstGeom prst="rect">
              <a:avLst/>
            </a:prstGeom>
          </p:spPr>
          <p:txBody>
            <a:bodyPr wrap="none">
              <a:spAutoFit/>
            </a:bodyPr>
            <a:lstStyle/>
            <a:p>
              <a:r>
                <a:rPr lang="en-US" altLang="zh-CN" sz="2100" spc="225" smtClean="0">
                  <a:solidFill>
                    <a:schemeClr val="tx1">
                      <a:lumMod val="75000"/>
                      <a:lumOff val="25000"/>
                    </a:schemeClr>
                  </a:solidFill>
                  <a:latin typeface="微软雅黑" panose="020B0503020204020204" pitchFamily="34" charset="-122"/>
                  <a:ea typeface="微软雅黑" panose="020B0503020204020204" pitchFamily="34" charset="-122"/>
                </a:rPr>
                <a:t>8.3  </a:t>
              </a:r>
              <a:r>
                <a:rPr lang="zh-CN" altLang="en-US" sz="2100" spc="225" smtClean="0">
                  <a:solidFill>
                    <a:schemeClr val="tx1">
                      <a:lumMod val="75000"/>
                      <a:lumOff val="25000"/>
                    </a:schemeClr>
                  </a:solidFill>
                  <a:latin typeface="微软雅黑" panose="020B0503020204020204" pitchFamily="34" charset="-122"/>
                  <a:ea typeface="微软雅黑" panose="020B0503020204020204" pitchFamily="34" charset="-122"/>
                </a:rPr>
                <a:t>对象</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存储服务</a:t>
              </a:r>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Swift</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866360" y="4638201"/>
            <a:ext cx="5693399" cy="433620"/>
            <a:chOff x="2875069" y="2902076"/>
            <a:chExt cx="5693399" cy="394200"/>
          </a:xfrm>
        </p:grpSpPr>
        <p:sp>
          <p:nvSpPr>
            <p:cNvPr id="39" name="圆角矩形 38"/>
            <p:cNvSpPr/>
            <p:nvPr/>
          </p:nvSpPr>
          <p:spPr>
            <a:xfrm>
              <a:off x="2875069" y="2902076"/>
              <a:ext cx="5693399" cy="394200"/>
            </a:xfrm>
            <a:prstGeom prst="roundRect">
              <a:avLst>
                <a:gd name="adj" fmla="val 20658"/>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5618850" cy="377725"/>
            </a:xfrm>
            <a:prstGeom prst="rect">
              <a:avLst/>
            </a:prstGeom>
          </p:spPr>
          <p:txBody>
            <a:bodyPr wrap="square">
              <a:spAutoFit/>
            </a:bodyPr>
            <a:lstStyle/>
            <a:p>
              <a:r>
                <a:rPr lang="en-US" altLang="zh-CN" sz="2100" spc="300">
                  <a:solidFill>
                    <a:schemeClr val="bg1">
                      <a:lumMod val="95000"/>
                    </a:schemeClr>
                  </a:solidFill>
                  <a:latin typeface="微软雅黑" panose="020B0503020204020204" pitchFamily="34" charset="-122"/>
                  <a:ea typeface="微软雅黑" panose="020B0503020204020204" pitchFamily="34" charset="-122"/>
                </a:rPr>
                <a:t>8.4  </a:t>
              </a:r>
              <a:r>
                <a:rPr lang="zh-CN" altLang="en-US" sz="2100" spc="300" smtClean="0">
                  <a:solidFill>
                    <a:schemeClr val="bg1">
                      <a:lumMod val="95000"/>
                    </a:schemeClr>
                  </a:solidFill>
                  <a:latin typeface="微软雅黑" panose="020B0503020204020204" pitchFamily="34" charset="-122"/>
                  <a:ea typeface="微软雅黑" panose="020B0503020204020204" pitchFamily="34" charset="-122"/>
                </a:rPr>
                <a:t>镜像</a:t>
              </a:r>
              <a:r>
                <a:rPr lang="zh-CN" altLang="en-US" sz="2100" spc="300">
                  <a:solidFill>
                    <a:schemeClr val="bg1">
                      <a:lumMod val="95000"/>
                    </a:schemeClr>
                  </a:solidFill>
                  <a:latin typeface="微软雅黑" panose="020B0503020204020204" pitchFamily="34" charset="-122"/>
                  <a:ea typeface="微软雅黑" panose="020B0503020204020204" pitchFamily="34" charset="-122"/>
                </a:rPr>
                <a:t>服务</a:t>
              </a:r>
              <a:r>
                <a:rPr lang="en-US" altLang="zh-CN" sz="2100" spc="300">
                  <a:solidFill>
                    <a:schemeClr val="bg1">
                      <a:lumMod val="95000"/>
                    </a:schemeClr>
                  </a:solidFill>
                  <a:latin typeface="微软雅黑" panose="020B0503020204020204" pitchFamily="34" charset="-122"/>
                  <a:ea typeface="微软雅黑" panose="020B0503020204020204" pitchFamily="34" charset="-122"/>
                </a:rPr>
                <a:t>Glance</a:t>
              </a:r>
              <a:endParaRPr lang="zh-CN" altLang="en-US" sz="2100" spc="300" dirty="0">
                <a:solidFill>
                  <a:schemeClr val="bg1">
                    <a:lumMod val="9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452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353559" y="3141494"/>
            <a:ext cx="8335282" cy="2063474"/>
          </a:xfrm>
          <a:prstGeom prst="roundRect">
            <a:avLst>
              <a:gd name="adj" fmla="val 7996"/>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73</a:t>
            </a:fld>
            <a:endParaRPr lang="zh-CN" altLang="en-US" dirty="0"/>
          </a:p>
        </p:txBody>
      </p:sp>
      <p:sp>
        <p:nvSpPr>
          <p:cNvPr id="13" name="Rectangle 2_1"/>
          <p:cNvSpPr/>
          <p:nvPr/>
        </p:nvSpPr>
        <p:spPr>
          <a:xfrm>
            <a:off x="199435" y="96020"/>
            <a:ext cx="3539752"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8.4  </a:t>
            </a:r>
            <a:r>
              <a:rPr lang="zh-CN" altLang="en-US" sz="2400" b="1" spc="225">
                <a:solidFill>
                  <a:schemeClr val="bg1"/>
                </a:solidFill>
                <a:latin typeface="微软雅黑" panose="020B0503020204020204" pitchFamily="34" charset="-122"/>
                <a:ea typeface="微软雅黑" panose="020B0503020204020204" pitchFamily="34" charset="-122"/>
              </a:rPr>
              <a:t>镜像服务</a:t>
            </a:r>
            <a:r>
              <a:rPr lang="en-US" altLang="zh-CN" sz="2400" b="1" spc="225">
                <a:solidFill>
                  <a:schemeClr val="bg1"/>
                </a:solidFill>
                <a:latin typeface="微软雅黑" panose="020B0503020204020204" pitchFamily="34" charset="-122"/>
                <a:ea typeface="微软雅黑" panose="020B0503020204020204" pitchFamily="34" charset="-122"/>
              </a:rPr>
              <a:t>Glance</a:t>
            </a:r>
          </a:p>
        </p:txBody>
      </p:sp>
      <p:sp>
        <p:nvSpPr>
          <p:cNvPr id="5" name="矩形 4"/>
          <p:cNvSpPr/>
          <p:nvPr/>
        </p:nvSpPr>
        <p:spPr>
          <a:xfrm>
            <a:off x="353559" y="1473914"/>
            <a:ext cx="8436882" cy="923330"/>
          </a:xfrm>
          <a:prstGeom prst="rect">
            <a:avLst/>
          </a:prstGeom>
        </p:spPr>
        <p:txBody>
          <a:bodyPr wrap="square">
            <a:spAutoFit/>
          </a:bodyPr>
          <a:lstStyle/>
          <a:p>
            <a:pPr>
              <a:lnSpc>
                <a:spcPct val="150000"/>
              </a:lnSpc>
            </a:pPr>
            <a:r>
              <a:rPr lang="en-US" altLang="zh-CN">
                <a:solidFill>
                  <a:schemeClr val="tx1">
                    <a:lumMod val="75000"/>
                    <a:lumOff val="25000"/>
                  </a:schemeClr>
                </a:solidFill>
              </a:rPr>
              <a:t>Glance</a:t>
            </a:r>
            <a:r>
              <a:rPr lang="zh-CN" altLang="en-US">
                <a:solidFill>
                  <a:schemeClr val="tx1">
                    <a:lumMod val="75000"/>
                    <a:lumOff val="25000"/>
                  </a:schemeClr>
                </a:solidFill>
              </a:rPr>
              <a:t>提供了一个虚拟磁盘镜像的目录和存储仓库，并且可以提供对虚拟机镜像的存储和检索。这些磁盘镜像常常广泛应用于</a:t>
            </a:r>
            <a:r>
              <a:rPr lang="en-US" altLang="zh-CN">
                <a:solidFill>
                  <a:schemeClr val="tx1">
                    <a:lumMod val="75000"/>
                    <a:lumOff val="25000"/>
                  </a:schemeClr>
                </a:solidFill>
              </a:rPr>
              <a:t>OpenStack Compute</a:t>
            </a:r>
            <a:r>
              <a:rPr lang="zh-CN" altLang="en-US">
                <a:solidFill>
                  <a:schemeClr val="tx1">
                    <a:lumMod val="75000"/>
                    <a:lumOff val="25000"/>
                  </a:schemeClr>
                </a:solidFill>
              </a:rPr>
              <a:t>组件之中。</a:t>
            </a:r>
          </a:p>
        </p:txBody>
      </p:sp>
      <p:sp>
        <p:nvSpPr>
          <p:cNvPr id="6" name="矩形 5"/>
          <p:cNvSpPr/>
          <p:nvPr/>
        </p:nvSpPr>
        <p:spPr>
          <a:xfrm>
            <a:off x="3181350" y="2890392"/>
            <a:ext cx="2781300" cy="5022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三种形式加以配置</a:t>
            </a:r>
          </a:p>
        </p:txBody>
      </p:sp>
      <p:sp>
        <p:nvSpPr>
          <p:cNvPr id="7" name="矩形 6"/>
          <p:cNvSpPr/>
          <p:nvPr/>
        </p:nvSpPr>
        <p:spPr>
          <a:xfrm>
            <a:off x="2379326" y="3583370"/>
            <a:ext cx="4374916" cy="369332"/>
          </a:xfrm>
          <a:prstGeom prst="rect">
            <a:avLst/>
          </a:prstGeom>
        </p:spPr>
        <p:txBody>
          <a:bodyPr wrap="none">
            <a:spAutoFit/>
          </a:bodyPr>
          <a:lstStyle/>
          <a:p>
            <a:r>
              <a:rPr lang="zh-CN" altLang="en-US">
                <a:solidFill>
                  <a:schemeClr val="tx1">
                    <a:lumMod val="75000"/>
                    <a:lumOff val="25000"/>
                  </a:schemeClr>
                </a:solidFill>
              </a:rPr>
              <a:t>利用</a:t>
            </a:r>
            <a:r>
              <a:rPr lang="en-US" altLang="zh-CN">
                <a:solidFill>
                  <a:schemeClr val="tx1">
                    <a:lumMod val="75000"/>
                    <a:lumOff val="25000"/>
                  </a:schemeClr>
                </a:solidFill>
              </a:rPr>
              <a:t>OpenStack</a:t>
            </a:r>
            <a:r>
              <a:rPr lang="zh-CN" altLang="en-US">
                <a:solidFill>
                  <a:schemeClr val="tx1">
                    <a:lumMod val="75000"/>
                    <a:lumOff val="25000"/>
                  </a:schemeClr>
                </a:solidFill>
              </a:rPr>
              <a:t>对象存储机制来存储镜像</a:t>
            </a:r>
          </a:p>
        </p:txBody>
      </p:sp>
      <p:sp>
        <p:nvSpPr>
          <p:cNvPr id="8" name="矩形 7"/>
          <p:cNvSpPr/>
          <p:nvPr/>
        </p:nvSpPr>
        <p:spPr>
          <a:xfrm>
            <a:off x="1490209" y="4091386"/>
            <a:ext cx="6153150" cy="369332"/>
          </a:xfrm>
          <a:prstGeom prst="rect">
            <a:avLst/>
          </a:prstGeom>
        </p:spPr>
        <p:txBody>
          <a:bodyPr wrap="square">
            <a:spAutoFit/>
          </a:bodyPr>
          <a:lstStyle/>
          <a:p>
            <a:r>
              <a:rPr lang="zh-CN" altLang="en-US">
                <a:solidFill>
                  <a:schemeClr val="tx1">
                    <a:lumMod val="75000"/>
                    <a:lumOff val="25000"/>
                  </a:schemeClr>
                </a:solidFill>
              </a:rPr>
              <a:t>利用</a:t>
            </a:r>
            <a:r>
              <a:rPr lang="en-US" altLang="zh-CN">
                <a:solidFill>
                  <a:schemeClr val="tx1">
                    <a:lumMod val="75000"/>
                    <a:lumOff val="25000"/>
                  </a:schemeClr>
                </a:solidFill>
              </a:rPr>
              <a:t>Amazon</a:t>
            </a:r>
            <a:r>
              <a:rPr lang="zh-CN" altLang="en-US">
                <a:solidFill>
                  <a:schemeClr val="tx1">
                    <a:lumMod val="75000"/>
                    <a:lumOff val="25000"/>
                  </a:schemeClr>
                </a:solidFill>
              </a:rPr>
              <a:t>的简单存储解决方案（简称</a:t>
            </a:r>
            <a:r>
              <a:rPr lang="en-US" altLang="zh-CN">
                <a:solidFill>
                  <a:schemeClr val="tx1">
                    <a:lumMod val="75000"/>
                    <a:lumOff val="25000"/>
                  </a:schemeClr>
                </a:solidFill>
              </a:rPr>
              <a:t>S3</a:t>
            </a:r>
            <a:r>
              <a:rPr lang="zh-CN" altLang="en-US">
                <a:solidFill>
                  <a:schemeClr val="tx1">
                    <a:lumMod val="75000"/>
                    <a:lumOff val="25000"/>
                  </a:schemeClr>
                </a:solidFill>
              </a:rPr>
              <a:t>）直接存储信息</a:t>
            </a:r>
          </a:p>
        </p:txBody>
      </p:sp>
      <p:sp>
        <p:nvSpPr>
          <p:cNvPr id="9" name="矩形 8"/>
          <p:cNvSpPr/>
          <p:nvPr/>
        </p:nvSpPr>
        <p:spPr>
          <a:xfrm>
            <a:off x="1804534" y="4650544"/>
            <a:ext cx="5524500" cy="369332"/>
          </a:xfrm>
          <a:prstGeom prst="rect">
            <a:avLst/>
          </a:prstGeom>
        </p:spPr>
        <p:txBody>
          <a:bodyPr wrap="square">
            <a:spAutoFit/>
          </a:bodyPr>
          <a:lstStyle/>
          <a:p>
            <a:r>
              <a:rPr lang="zh-CN" altLang="en-US">
                <a:solidFill>
                  <a:schemeClr val="tx1">
                    <a:lumMod val="75000"/>
                    <a:lumOff val="25000"/>
                  </a:schemeClr>
                </a:solidFill>
              </a:rPr>
              <a:t>将</a:t>
            </a:r>
            <a:r>
              <a:rPr lang="en-US" altLang="zh-CN">
                <a:solidFill>
                  <a:schemeClr val="tx1">
                    <a:lumMod val="75000"/>
                    <a:lumOff val="25000"/>
                  </a:schemeClr>
                </a:solidFill>
              </a:rPr>
              <a:t>S3</a:t>
            </a:r>
            <a:r>
              <a:rPr lang="zh-CN" altLang="en-US">
                <a:solidFill>
                  <a:schemeClr val="tx1">
                    <a:lumMod val="75000"/>
                    <a:lumOff val="25000"/>
                  </a:schemeClr>
                </a:solidFill>
              </a:rPr>
              <a:t>存储与对象存储结合起来，作为</a:t>
            </a:r>
            <a:r>
              <a:rPr lang="en-US" altLang="zh-CN">
                <a:solidFill>
                  <a:schemeClr val="tx1">
                    <a:lumMod val="75000"/>
                    <a:lumOff val="25000"/>
                  </a:schemeClr>
                </a:solidFill>
              </a:rPr>
              <a:t>S3</a:t>
            </a:r>
            <a:r>
              <a:rPr lang="zh-CN" altLang="en-US">
                <a:solidFill>
                  <a:schemeClr val="tx1">
                    <a:lumMod val="75000"/>
                    <a:lumOff val="25000"/>
                  </a:schemeClr>
                </a:solidFill>
              </a:rPr>
              <a:t>访问的连接器</a:t>
            </a:r>
          </a:p>
        </p:txBody>
      </p:sp>
    </p:spTree>
    <p:extLst>
      <p:ext uri="{BB962C8B-B14F-4D97-AF65-F5344CB8AC3E}">
        <p14:creationId xmlns:p14="http://schemas.microsoft.com/office/powerpoint/2010/main" val="162895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74</a:t>
            </a:fld>
            <a:endParaRPr lang="zh-CN" altLang="en-US" dirty="0"/>
          </a:p>
        </p:txBody>
      </p:sp>
      <p:sp>
        <p:nvSpPr>
          <p:cNvPr id="13" name="Rectangle 2_1"/>
          <p:cNvSpPr/>
          <p:nvPr/>
        </p:nvSpPr>
        <p:spPr>
          <a:xfrm>
            <a:off x="199435" y="96020"/>
            <a:ext cx="3539752"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8.4  </a:t>
            </a:r>
            <a:r>
              <a:rPr lang="zh-CN" altLang="en-US" sz="2400" b="1" spc="225">
                <a:solidFill>
                  <a:schemeClr val="bg1"/>
                </a:solidFill>
                <a:latin typeface="微软雅黑" panose="020B0503020204020204" pitchFamily="34" charset="-122"/>
                <a:ea typeface="微软雅黑" panose="020B0503020204020204" pitchFamily="34" charset="-122"/>
              </a:rPr>
              <a:t>镜像服务</a:t>
            </a:r>
            <a:r>
              <a:rPr lang="en-US" altLang="zh-CN" sz="2400" b="1" spc="225">
                <a:solidFill>
                  <a:schemeClr val="bg1"/>
                </a:solidFill>
                <a:latin typeface="微软雅黑" panose="020B0503020204020204" pitchFamily="34" charset="-122"/>
                <a:ea typeface="微软雅黑" panose="020B0503020204020204" pitchFamily="34" charset="-122"/>
              </a:rPr>
              <a:t>Glance</a:t>
            </a:r>
          </a:p>
        </p:txBody>
      </p:sp>
      <p:sp>
        <p:nvSpPr>
          <p:cNvPr id="14" name="TextBox 3_1"/>
          <p:cNvSpPr txBox="1"/>
          <p:nvPr/>
        </p:nvSpPr>
        <p:spPr>
          <a:xfrm>
            <a:off x="404049" y="808059"/>
            <a:ext cx="2149948" cy="461665"/>
          </a:xfrm>
          <a:prstGeom prst="rect">
            <a:avLst/>
          </a:prstGeom>
          <a:noFill/>
        </p:spPr>
        <p:txBody>
          <a:bodyPr wrap="none" rtlCol="0">
            <a:spAutoFit/>
          </a:bodyPr>
          <a:lstStyle/>
          <a:p>
            <a:r>
              <a:rPr lang="en-US" altLang="zh-CN" sz="2400" b="1">
                <a:solidFill>
                  <a:schemeClr val="accent6"/>
                </a:solidFill>
              </a:rPr>
              <a:t>Glance</a:t>
            </a:r>
            <a:r>
              <a:rPr lang="zh-CN" altLang="en-US" sz="2400" b="1">
                <a:solidFill>
                  <a:schemeClr val="accent6"/>
                </a:solidFill>
              </a:rPr>
              <a:t>的作用</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42900" y="1404010"/>
            <a:ext cx="8458200" cy="923330"/>
          </a:xfrm>
          <a:prstGeom prst="rect">
            <a:avLst/>
          </a:prstGeom>
        </p:spPr>
        <p:txBody>
          <a:bodyPr wrap="square">
            <a:spAutoFit/>
          </a:bodyPr>
          <a:lstStyle/>
          <a:p>
            <a:pPr>
              <a:lnSpc>
                <a:spcPct val="150000"/>
              </a:lnSpc>
            </a:pPr>
            <a:r>
              <a:rPr lang="en-US" altLang="zh-CN">
                <a:solidFill>
                  <a:schemeClr val="tx1">
                    <a:lumMod val="75000"/>
                    <a:lumOff val="25000"/>
                  </a:schemeClr>
                </a:solidFill>
              </a:rPr>
              <a:t>Glance</a:t>
            </a:r>
            <a:r>
              <a:rPr lang="zh-CN" altLang="en-US">
                <a:solidFill>
                  <a:schemeClr val="tx1">
                    <a:lumMod val="75000"/>
                    <a:lumOff val="25000"/>
                  </a:schemeClr>
                </a:solidFill>
              </a:rPr>
              <a:t>作为</a:t>
            </a:r>
            <a:r>
              <a:rPr lang="en-US" altLang="zh-CN">
                <a:solidFill>
                  <a:schemeClr val="tx1">
                    <a:lumMod val="75000"/>
                    <a:lumOff val="25000"/>
                  </a:schemeClr>
                </a:solidFill>
              </a:rPr>
              <a:t>OpenStack</a:t>
            </a:r>
            <a:r>
              <a:rPr lang="zh-CN" altLang="en-US">
                <a:solidFill>
                  <a:schemeClr val="tx1">
                    <a:lumMod val="75000"/>
                    <a:lumOff val="25000"/>
                  </a:schemeClr>
                </a:solidFill>
              </a:rPr>
              <a:t>的虚拟机的</a:t>
            </a:r>
            <a:r>
              <a:rPr lang="en-US" altLang="zh-CN">
                <a:solidFill>
                  <a:schemeClr val="tx1">
                    <a:lumMod val="75000"/>
                    <a:lumOff val="25000"/>
                  </a:schemeClr>
                </a:solidFill>
              </a:rPr>
              <a:t>Image</a:t>
            </a:r>
            <a:r>
              <a:rPr lang="zh-CN" altLang="en-US">
                <a:solidFill>
                  <a:schemeClr val="tx1">
                    <a:lumMod val="75000"/>
                    <a:lumOff val="25000"/>
                  </a:schemeClr>
                </a:solidFill>
              </a:rPr>
              <a:t>（镜像）服务，提供了一系列的</a:t>
            </a:r>
            <a:r>
              <a:rPr lang="en-US" altLang="zh-CN">
                <a:solidFill>
                  <a:schemeClr val="tx1">
                    <a:lumMod val="75000"/>
                    <a:lumOff val="25000"/>
                  </a:schemeClr>
                </a:solidFill>
              </a:rPr>
              <a:t>REST API</a:t>
            </a:r>
            <a:r>
              <a:rPr lang="zh-CN" altLang="en-US">
                <a:solidFill>
                  <a:schemeClr val="tx1">
                    <a:lumMod val="75000"/>
                    <a:lumOff val="25000"/>
                  </a:schemeClr>
                </a:solidFill>
              </a:rPr>
              <a:t>，用来管理、查询虚拟机的镜像，它支持多种后端存储介质</a:t>
            </a:r>
          </a:p>
        </p:txBody>
      </p:sp>
      <p:sp>
        <p:nvSpPr>
          <p:cNvPr id="4" name="矩形 3"/>
          <p:cNvSpPr/>
          <p:nvPr/>
        </p:nvSpPr>
        <p:spPr>
          <a:xfrm>
            <a:off x="361984" y="4366349"/>
            <a:ext cx="8366885" cy="1338828"/>
          </a:xfrm>
          <a:prstGeom prst="rect">
            <a:avLst/>
          </a:prstGeom>
        </p:spPr>
        <p:txBody>
          <a:bodyPr wrap="square">
            <a:spAutoFit/>
          </a:bodyPr>
          <a:lstStyle/>
          <a:p>
            <a:pPr>
              <a:lnSpc>
                <a:spcPct val="150000"/>
              </a:lnSpc>
            </a:pPr>
            <a:r>
              <a:rPr lang="zh-CN" altLang="en-US">
                <a:solidFill>
                  <a:schemeClr val="tx1">
                    <a:lumMod val="75000"/>
                    <a:lumOff val="25000"/>
                  </a:schemeClr>
                </a:solidFill>
              </a:rPr>
              <a:t>可以看出，通过</a:t>
            </a:r>
            <a:r>
              <a:rPr lang="en-US" altLang="zh-CN">
                <a:solidFill>
                  <a:schemeClr val="tx1">
                    <a:lumMod val="75000"/>
                    <a:lumOff val="25000"/>
                  </a:schemeClr>
                </a:solidFill>
              </a:rPr>
              <a:t>Glance</a:t>
            </a:r>
            <a:r>
              <a:rPr lang="zh-CN" altLang="en-US">
                <a:solidFill>
                  <a:schemeClr val="tx1">
                    <a:lumMod val="75000"/>
                    <a:lumOff val="25000"/>
                  </a:schemeClr>
                </a:solidFill>
              </a:rPr>
              <a:t>，</a:t>
            </a:r>
            <a:r>
              <a:rPr lang="en-US" altLang="zh-CN">
                <a:solidFill>
                  <a:schemeClr val="tx1">
                    <a:lumMod val="75000"/>
                    <a:lumOff val="25000"/>
                  </a:schemeClr>
                </a:solidFill>
              </a:rPr>
              <a:t>Opentack</a:t>
            </a:r>
            <a:r>
              <a:rPr lang="zh-CN" altLang="en-US">
                <a:solidFill>
                  <a:schemeClr val="tx1">
                    <a:lumMod val="75000"/>
                    <a:lumOff val="25000"/>
                  </a:schemeClr>
                </a:solidFill>
              </a:rPr>
              <a:t>的</a:t>
            </a:r>
            <a:r>
              <a:rPr lang="en-US" altLang="zh-CN">
                <a:solidFill>
                  <a:schemeClr val="tx1">
                    <a:lumMod val="75000"/>
                    <a:lumOff val="25000"/>
                  </a:schemeClr>
                </a:solidFill>
              </a:rPr>
              <a:t>3</a:t>
            </a:r>
            <a:r>
              <a:rPr lang="zh-CN" altLang="en-US">
                <a:solidFill>
                  <a:schemeClr val="tx1">
                    <a:lumMod val="75000"/>
                    <a:lumOff val="25000"/>
                  </a:schemeClr>
                </a:solidFill>
              </a:rPr>
              <a:t>个模块被链接成了一个整体，</a:t>
            </a:r>
            <a:r>
              <a:rPr lang="en-US" altLang="zh-CN">
                <a:solidFill>
                  <a:schemeClr val="tx1">
                    <a:lumMod val="75000"/>
                    <a:lumOff val="25000"/>
                  </a:schemeClr>
                </a:solidFill>
              </a:rPr>
              <a:t>Glance</a:t>
            </a:r>
            <a:r>
              <a:rPr lang="zh-CN" altLang="en-US">
                <a:solidFill>
                  <a:schemeClr val="tx1">
                    <a:lumMod val="75000"/>
                    <a:lumOff val="25000"/>
                  </a:schemeClr>
                </a:solidFill>
              </a:rPr>
              <a:t>为</a:t>
            </a:r>
            <a:r>
              <a:rPr lang="en-US" altLang="zh-CN">
                <a:solidFill>
                  <a:schemeClr val="tx1">
                    <a:lumMod val="75000"/>
                    <a:lumOff val="25000"/>
                  </a:schemeClr>
                </a:solidFill>
              </a:rPr>
              <a:t>Nova</a:t>
            </a:r>
            <a:r>
              <a:rPr lang="zh-CN" altLang="en-US">
                <a:solidFill>
                  <a:schemeClr val="tx1">
                    <a:lumMod val="75000"/>
                    <a:lumOff val="25000"/>
                  </a:schemeClr>
                </a:solidFill>
              </a:rPr>
              <a:t>提供镜像的查找操作，而</a:t>
            </a:r>
            <a:r>
              <a:rPr lang="en-US" altLang="zh-CN">
                <a:solidFill>
                  <a:schemeClr val="tx1">
                    <a:lumMod val="75000"/>
                    <a:lumOff val="25000"/>
                  </a:schemeClr>
                </a:solidFill>
              </a:rPr>
              <a:t>Swift</a:t>
            </a:r>
            <a:r>
              <a:rPr lang="zh-CN" altLang="en-US">
                <a:solidFill>
                  <a:schemeClr val="tx1">
                    <a:lumMod val="75000"/>
                    <a:lumOff val="25000"/>
                  </a:schemeClr>
                </a:solidFill>
              </a:rPr>
              <a:t>又为</a:t>
            </a:r>
            <a:r>
              <a:rPr lang="en-US" altLang="zh-CN">
                <a:solidFill>
                  <a:schemeClr val="tx1">
                    <a:lumMod val="75000"/>
                    <a:lumOff val="25000"/>
                  </a:schemeClr>
                </a:solidFill>
              </a:rPr>
              <a:t>Glance</a:t>
            </a:r>
            <a:r>
              <a:rPr lang="zh-CN" altLang="en-US">
                <a:solidFill>
                  <a:schemeClr val="tx1">
                    <a:lumMod val="75000"/>
                    <a:lumOff val="25000"/>
                  </a:schemeClr>
                </a:solidFill>
              </a:rPr>
              <a:t>提供实际的存储服务，</a:t>
            </a:r>
            <a:r>
              <a:rPr lang="en-US" altLang="zh-CN">
                <a:solidFill>
                  <a:schemeClr val="tx1">
                    <a:lumMod val="75000"/>
                    <a:lumOff val="25000"/>
                  </a:schemeClr>
                </a:solidFill>
              </a:rPr>
              <a:t>Swift</a:t>
            </a:r>
            <a:r>
              <a:rPr lang="zh-CN" altLang="en-US">
                <a:solidFill>
                  <a:schemeClr val="tx1">
                    <a:lumMod val="75000"/>
                    <a:lumOff val="25000"/>
                  </a:schemeClr>
                </a:solidFill>
              </a:rPr>
              <a:t>可以看成</a:t>
            </a:r>
            <a:r>
              <a:rPr lang="en-US" altLang="zh-CN">
                <a:solidFill>
                  <a:schemeClr val="tx1">
                    <a:lumMod val="75000"/>
                    <a:lumOff val="25000"/>
                  </a:schemeClr>
                </a:solidFill>
              </a:rPr>
              <a:t>Glacne</a:t>
            </a:r>
            <a:r>
              <a:rPr lang="zh-CN" altLang="en-US">
                <a:solidFill>
                  <a:schemeClr val="tx1">
                    <a:lumMod val="75000"/>
                    <a:lumOff val="25000"/>
                  </a:schemeClr>
                </a:solidFill>
              </a:rPr>
              <a:t>存储接口的一个具体实现。</a:t>
            </a:r>
          </a:p>
        </p:txBody>
      </p:sp>
      <p:grpSp>
        <p:nvGrpSpPr>
          <p:cNvPr id="6" name="组合 5"/>
          <p:cNvGrpSpPr/>
          <p:nvPr/>
        </p:nvGrpSpPr>
        <p:grpSpPr>
          <a:xfrm>
            <a:off x="361984" y="2878230"/>
            <a:ext cx="8385969" cy="696686"/>
            <a:chOff x="342900" y="2878230"/>
            <a:chExt cx="8385969" cy="696686"/>
          </a:xfrm>
        </p:grpSpPr>
        <p:sp>
          <p:nvSpPr>
            <p:cNvPr id="5" name="矩形 4"/>
            <p:cNvSpPr/>
            <p:nvPr/>
          </p:nvSpPr>
          <p:spPr>
            <a:xfrm>
              <a:off x="342900" y="2878230"/>
              <a:ext cx="1863271" cy="696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Nova</a:t>
              </a:r>
              <a:endParaRPr lang="zh-CN" altLang="en-US" sz="2000"/>
            </a:p>
          </p:txBody>
        </p:sp>
        <p:sp>
          <p:nvSpPr>
            <p:cNvPr id="10" name="矩形 9"/>
            <p:cNvSpPr/>
            <p:nvPr/>
          </p:nvSpPr>
          <p:spPr>
            <a:xfrm>
              <a:off x="3604249" y="2878230"/>
              <a:ext cx="1863271" cy="6966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Glance</a:t>
              </a:r>
              <a:endParaRPr lang="zh-CN" altLang="en-US" sz="2000"/>
            </a:p>
          </p:txBody>
        </p:sp>
        <p:sp>
          <p:nvSpPr>
            <p:cNvPr id="11" name="矩形 10"/>
            <p:cNvSpPr/>
            <p:nvPr/>
          </p:nvSpPr>
          <p:spPr>
            <a:xfrm>
              <a:off x="6865598" y="2878230"/>
              <a:ext cx="1863271" cy="696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Swift</a:t>
              </a:r>
              <a:endParaRPr lang="zh-CN" altLang="en-US" sz="2000"/>
            </a:p>
          </p:txBody>
        </p:sp>
        <p:cxnSp>
          <p:nvCxnSpPr>
            <p:cNvPr id="7" name="直接箭头连接符 6"/>
            <p:cNvCxnSpPr>
              <a:stCxn id="5" idx="3"/>
            </p:cNvCxnSpPr>
            <p:nvPr/>
          </p:nvCxnSpPr>
          <p:spPr>
            <a:xfrm>
              <a:off x="2206171" y="3226573"/>
              <a:ext cx="1398078" cy="19778"/>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467520" y="3226573"/>
              <a:ext cx="1398078" cy="19778"/>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2459874" y="3753982"/>
            <a:ext cx="4190189" cy="338554"/>
          </a:xfrm>
          <a:prstGeom prst="rect">
            <a:avLst/>
          </a:prstGeom>
        </p:spPr>
        <p:txBody>
          <a:bodyPr wrap="square">
            <a:spAutoFit/>
          </a:bodyPr>
          <a:lstStyle/>
          <a:p>
            <a:r>
              <a:rPr lang="en-US" altLang="zh-CN" sz="1600">
                <a:solidFill>
                  <a:schemeClr val="tx1">
                    <a:lumMod val="50000"/>
                    <a:lumOff val="50000"/>
                  </a:schemeClr>
                </a:solidFill>
              </a:rPr>
              <a:t>Glance</a:t>
            </a:r>
            <a:r>
              <a:rPr lang="zh-CN" altLang="en-US" sz="1600">
                <a:solidFill>
                  <a:schemeClr val="tx1">
                    <a:lumMod val="50000"/>
                    <a:lumOff val="50000"/>
                  </a:schemeClr>
                </a:solidFill>
              </a:rPr>
              <a:t>在整个</a:t>
            </a:r>
            <a:r>
              <a:rPr lang="en-US" altLang="zh-CN" sz="1600">
                <a:solidFill>
                  <a:schemeClr val="tx1">
                    <a:lumMod val="50000"/>
                    <a:lumOff val="50000"/>
                  </a:schemeClr>
                </a:solidFill>
              </a:rPr>
              <a:t>OpenStack</a:t>
            </a:r>
            <a:r>
              <a:rPr lang="zh-CN" altLang="en-US" sz="1600">
                <a:solidFill>
                  <a:schemeClr val="tx1">
                    <a:lumMod val="50000"/>
                    <a:lumOff val="50000"/>
                  </a:schemeClr>
                </a:solidFill>
              </a:rPr>
              <a:t>项目中的角色</a:t>
            </a:r>
            <a:r>
              <a:rPr lang="zh-CN" altLang="en-US" sz="1600" smtClean="0">
                <a:solidFill>
                  <a:schemeClr val="tx1">
                    <a:lumMod val="50000"/>
                    <a:lumOff val="50000"/>
                  </a:schemeClr>
                </a:solidFill>
              </a:rPr>
              <a:t>定位</a:t>
            </a:r>
            <a:endParaRPr lang="zh-CN" altLang="en-US" sz="1600">
              <a:solidFill>
                <a:schemeClr val="tx1">
                  <a:lumMod val="50000"/>
                  <a:lumOff val="50000"/>
                </a:schemeClr>
              </a:solidFill>
            </a:endParaRPr>
          </a:p>
        </p:txBody>
      </p:sp>
    </p:spTree>
    <p:extLst>
      <p:ext uri="{BB962C8B-B14F-4D97-AF65-F5344CB8AC3E}">
        <p14:creationId xmlns:p14="http://schemas.microsoft.com/office/powerpoint/2010/main" val="21821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522624" y="2902064"/>
            <a:ext cx="1556650" cy="15566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919546" y="2902064"/>
            <a:ext cx="1556650" cy="15566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75</a:t>
            </a:fld>
            <a:endParaRPr lang="zh-CN" altLang="en-US" dirty="0"/>
          </a:p>
        </p:txBody>
      </p:sp>
      <p:sp>
        <p:nvSpPr>
          <p:cNvPr id="13" name="Rectangle 2_1"/>
          <p:cNvSpPr/>
          <p:nvPr/>
        </p:nvSpPr>
        <p:spPr>
          <a:xfrm>
            <a:off x="199435" y="96020"/>
            <a:ext cx="3539752"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8.4  </a:t>
            </a:r>
            <a:r>
              <a:rPr lang="zh-CN" altLang="en-US" sz="2400" b="1" spc="225">
                <a:solidFill>
                  <a:schemeClr val="bg1"/>
                </a:solidFill>
                <a:latin typeface="微软雅黑" panose="020B0503020204020204" pitchFamily="34" charset="-122"/>
                <a:ea typeface="微软雅黑" panose="020B0503020204020204" pitchFamily="34" charset="-122"/>
              </a:rPr>
              <a:t>镜像服务</a:t>
            </a:r>
            <a:r>
              <a:rPr lang="en-US" altLang="zh-CN" sz="2400" b="1" spc="225">
                <a:solidFill>
                  <a:schemeClr val="bg1"/>
                </a:solidFill>
                <a:latin typeface="微软雅黑" panose="020B0503020204020204" pitchFamily="34" charset="-122"/>
                <a:ea typeface="微软雅黑" panose="020B0503020204020204" pitchFamily="34" charset="-122"/>
              </a:rPr>
              <a:t>Glance</a:t>
            </a:r>
          </a:p>
        </p:txBody>
      </p:sp>
      <p:sp>
        <p:nvSpPr>
          <p:cNvPr id="14" name="TextBox 3_1"/>
          <p:cNvSpPr txBox="1"/>
          <p:nvPr/>
        </p:nvSpPr>
        <p:spPr>
          <a:xfrm>
            <a:off x="404049" y="808059"/>
            <a:ext cx="2765501" cy="461665"/>
          </a:xfrm>
          <a:prstGeom prst="rect">
            <a:avLst/>
          </a:prstGeom>
          <a:noFill/>
        </p:spPr>
        <p:txBody>
          <a:bodyPr wrap="none" rtlCol="0">
            <a:spAutoFit/>
          </a:bodyPr>
          <a:lstStyle/>
          <a:p>
            <a:r>
              <a:rPr lang="en-US" altLang="zh-CN" sz="2400" b="1">
                <a:solidFill>
                  <a:schemeClr val="accent6"/>
                </a:solidFill>
              </a:rPr>
              <a:t>Glance</a:t>
            </a:r>
            <a:r>
              <a:rPr lang="zh-CN" altLang="en-US" sz="2400" b="1">
                <a:solidFill>
                  <a:schemeClr val="accent6"/>
                </a:solidFill>
              </a:rPr>
              <a:t>的组成部分</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637690" y="3526623"/>
            <a:ext cx="1326517" cy="369332"/>
          </a:xfrm>
          <a:prstGeom prst="rect">
            <a:avLst/>
          </a:prstGeom>
        </p:spPr>
        <p:txBody>
          <a:bodyPr wrap="none">
            <a:spAutoFit/>
          </a:bodyPr>
          <a:lstStyle/>
          <a:p>
            <a:r>
              <a:rPr lang="en-US" altLang="zh-CN">
                <a:solidFill>
                  <a:schemeClr val="bg1"/>
                </a:solidFill>
              </a:rPr>
              <a:t>API Server</a:t>
            </a:r>
            <a:endParaRPr lang="zh-CN" altLang="en-US">
              <a:solidFill>
                <a:schemeClr val="bg1"/>
              </a:solidFill>
            </a:endParaRPr>
          </a:p>
        </p:txBody>
      </p:sp>
      <p:sp>
        <p:nvSpPr>
          <p:cNvPr id="6" name="矩形 5"/>
          <p:cNvSpPr/>
          <p:nvPr/>
        </p:nvSpPr>
        <p:spPr>
          <a:xfrm>
            <a:off x="6156793" y="3384910"/>
            <a:ext cx="1082156" cy="646331"/>
          </a:xfrm>
          <a:prstGeom prst="rect">
            <a:avLst/>
          </a:prstGeom>
        </p:spPr>
        <p:txBody>
          <a:bodyPr wrap="none">
            <a:spAutoFit/>
          </a:bodyPr>
          <a:lstStyle/>
          <a:p>
            <a:r>
              <a:rPr lang="en-US" altLang="zh-CN" dirty="0" smtClean="0">
                <a:solidFill>
                  <a:schemeClr val="bg1"/>
                </a:solidFill>
              </a:rPr>
              <a:t>Registry</a:t>
            </a:r>
          </a:p>
          <a:p>
            <a:r>
              <a:rPr lang="en-US" altLang="zh-CN" dirty="0" smtClean="0">
                <a:solidFill>
                  <a:schemeClr val="bg1"/>
                </a:solidFill>
              </a:rPr>
              <a:t>Server</a:t>
            </a:r>
            <a:endParaRPr lang="zh-CN" altLang="en-US" dirty="0">
              <a:solidFill>
                <a:schemeClr val="bg1"/>
              </a:solidFill>
            </a:endParaRPr>
          </a:p>
        </p:txBody>
      </p:sp>
      <p:sp>
        <p:nvSpPr>
          <p:cNvPr id="7" name="矩形 6"/>
          <p:cNvSpPr/>
          <p:nvPr/>
        </p:nvSpPr>
        <p:spPr>
          <a:xfrm>
            <a:off x="609600" y="4650886"/>
            <a:ext cx="3416301" cy="874407"/>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主要用来接受各种</a:t>
            </a:r>
            <a:r>
              <a:rPr lang="en-US" altLang="zh-CN" dirty="0">
                <a:solidFill>
                  <a:schemeClr val="tx1">
                    <a:lumMod val="75000"/>
                    <a:lumOff val="25000"/>
                  </a:schemeClr>
                </a:solidFill>
              </a:rPr>
              <a:t>API</a:t>
            </a:r>
            <a:r>
              <a:rPr lang="zh-CN" altLang="en-US" dirty="0">
                <a:solidFill>
                  <a:schemeClr val="tx1">
                    <a:lumMod val="75000"/>
                    <a:lumOff val="25000"/>
                  </a:schemeClr>
                </a:solidFill>
              </a:rPr>
              <a:t>调用请求，并提供相应的操作。</a:t>
            </a:r>
          </a:p>
        </p:txBody>
      </p:sp>
      <p:sp>
        <p:nvSpPr>
          <p:cNvPr id="8" name="矩形 7"/>
          <p:cNvSpPr/>
          <p:nvPr/>
        </p:nvSpPr>
        <p:spPr>
          <a:xfrm>
            <a:off x="5080000" y="4650886"/>
            <a:ext cx="3454400" cy="874407"/>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用来和</a:t>
            </a:r>
            <a:r>
              <a:rPr lang="en-US" altLang="zh-CN" dirty="0">
                <a:solidFill>
                  <a:schemeClr val="tx1">
                    <a:lumMod val="75000"/>
                    <a:lumOff val="25000"/>
                  </a:schemeClr>
                </a:solidFill>
              </a:rPr>
              <a:t>MySQL</a:t>
            </a:r>
            <a:r>
              <a:rPr lang="zh-CN" altLang="en-US" dirty="0">
                <a:solidFill>
                  <a:schemeClr val="tx1">
                    <a:lumMod val="75000"/>
                    <a:lumOff val="25000"/>
                  </a:schemeClr>
                </a:solidFill>
              </a:rPr>
              <a:t>数据库进行交互，存储或者获取镜像的元数据。</a:t>
            </a:r>
          </a:p>
        </p:txBody>
      </p:sp>
      <p:cxnSp>
        <p:nvCxnSpPr>
          <p:cNvPr id="12" name="直接连接符 11"/>
          <p:cNvCxnSpPr/>
          <p:nvPr/>
        </p:nvCxnSpPr>
        <p:spPr>
          <a:xfrm flipH="1">
            <a:off x="2972419" y="2188268"/>
            <a:ext cx="1599581" cy="1004470"/>
          </a:xfrm>
          <a:prstGeom prst="line">
            <a:avLst/>
          </a:prstGeom>
          <a:ln w="28575">
            <a:solidFill>
              <a:srgbClr val="49454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572000" y="2188268"/>
            <a:ext cx="1494112" cy="1004470"/>
          </a:xfrm>
          <a:prstGeom prst="line">
            <a:avLst/>
          </a:prstGeom>
          <a:ln w="28575">
            <a:solidFill>
              <a:srgbClr val="494542"/>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609600" y="1854995"/>
            <a:ext cx="7924800" cy="609600"/>
            <a:chOff x="601388" y="1629974"/>
            <a:chExt cx="7924800" cy="609600"/>
          </a:xfrm>
        </p:grpSpPr>
        <p:sp>
          <p:nvSpPr>
            <p:cNvPr id="9" name="矩形 8"/>
            <p:cNvSpPr/>
            <p:nvPr/>
          </p:nvSpPr>
          <p:spPr>
            <a:xfrm>
              <a:off x="601388" y="1629974"/>
              <a:ext cx="7924800" cy="60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154960" y="1733688"/>
              <a:ext cx="4834080" cy="400110"/>
            </a:xfrm>
            <a:prstGeom prst="rect">
              <a:avLst/>
            </a:prstGeom>
          </p:spPr>
          <p:txBody>
            <a:bodyPr wrap="none">
              <a:spAutoFit/>
            </a:bodyPr>
            <a:lstStyle/>
            <a:p>
              <a:r>
                <a:rPr lang="en-US" altLang="zh-CN" sz="2000" b="1">
                  <a:solidFill>
                    <a:schemeClr val="bg1"/>
                  </a:solidFill>
                </a:rPr>
                <a:t>OpenStack Image Service</a:t>
              </a:r>
              <a:r>
                <a:rPr lang="zh-CN" altLang="en-US" sz="2000" b="1">
                  <a:solidFill>
                    <a:schemeClr val="bg1"/>
                  </a:solidFill>
                </a:rPr>
                <a:t>（</a:t>
              </a:r>
              <a:r>
                <a:rPr lang="en-US" altLang="zh-CN" sz="2000" b="1">
                  <a:solidFill>
                    <a:schemeClr val="bg1"/>
                  </a:solidFill>
                </a:rPr>
                <a:t>Glance</a:t>
              </a:r>
              <a:r>
                <a:rPr lang="zh-CN" altLang="en-US" sz="2000" b="1">
                  <a:solidFill>
                    <a:schemeClr val="bg1"/>
                  </a:solidFill>
                </a:rPr>
                <a:t>）</a:t>
              </a:r>
            </a:p>
          </p:txBody>
        </p:sp>
      </p:grpSp>
      <p:cxnSp>
        <p:nvCxnSpPr>
          <p:cNvPr id="21" name="直接连接符 20"/>
          <p:cNvCxnSpPr/>
          <p:nvPr/>
        </p:nvCxnSpPr>
        <p:spPr>
          <a:xfrm>
            <a:off x="2300947" y="4244707"/>
            <a:ext cx="1" cy="38787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712819" y="4244707"/>
            <a:ext cx="1" cy="38787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03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933699" y="2617024"/>
            <a:ext cx="5610225" cy="94551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933699" y="3755676"/>
            <a:ext cx="5610225" cy="9455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933699" y="4894328"/>
            <a:ext cx="5610225" cy="94551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933699" y="1478372"/>
            <a:ext cx="5610225" cy="9455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76</a:t>
            </a:fld>
            <a:endParaRPr lang="zh-CN" altLang="en-US" dirty="0"/>
          </a:p>
        </p:txBody>
      </p:sp>
      <p:sp>
        <p:nvSpPr>
          <p:cNvPr id="13" name="Rectangle 2_1"/>
          <p:cNvSpPr/>
          <p:nvPr/>
        </p:nvSpPr>
        <p:spPr>
          <a:xfrm>
            <a:off x="199435" y="96020"/>
            <a:ext cx="3539752"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8.4  </a:t>
            </a:r>
            <a:r>
              <a:rPr lang="zh-CN" altLang="en-US" sz="2400" b="1" spc="225">
                <a:solidFill>
                  <a:schemeClr val="bg1"/>
                </a:solidFill>
                <a:latin typeface="微软雅黑" panose="020B0503020204020204" pitchFamily="34" charset="-122"/>
                <a:ea typeface="微软雅黑" panose="020B0503020204020204" pitchFamily="34" charset="-122"/>
              </a:rPr>
              <a:t>镜像服务</a:t>
            </a:r>
            <a:r>
              <a:rPr lang="en-US" altLang="zh-CN" sz="2400" b="1" spc="225">
                <a:solidFill>
                  <a:schemeClr val="bg1"/>
                </a:solidFill>
                <a:latin typeface="微软雅黑" panose="020B0503020204020204" pitchFamily="34" charset="-122"/>
                <a:ea typeface="微软雅黑" panose="020B0503020204020204" pitchFamily="34" charset="-122"/>
              </a:rPr>
              <a:t>Glance</a:t>
            </a:r>
          </a:p>
        </p:txBody>
      </p:sp>
      <p:sp>
        <p:nvSpPr>
          <p:cNvPr id="14" name="TextBox 3_1"/>
          <p:cNvSpPr txBox="1"/>
          <p:nvPr/>
        </p:nvSpPr>
        <p:spPr>
          <a:xfrm>
            <a:off x="404049" y="808059"/>
            <a:ext cx="6574044" cy="461665"/>
          </a:xfrm>
          <a:prstGeom prst="rect">
            <a:avLst/>
          </a:prstGeom>
          <a:noFill/>
        </p:spPr>
        <p:txBody>
          <a:bodyPr wrap="none" rtlCol="0">
            <a:spAutoFit/>
          </a:bodyPr>
          <a:lstStyle/>
          <a:p>
            <a:r>
              <a:rPr lang="en-US" altLang="zh-CN" sz="2400" b="1" dirty="0" smtClean="0">
                <a:solidFill>
                  <a:schemeClr val="accent6"/>
                </a:solidFill>
              </a:rPr>
              <a:t>OpenStack Image Service</a:t>
            </a:r>
            <a:r>
              <a:rPr lang="zh-CN" altLang="en-US" sz="2400" b="1" dirty="0" smtClean="0">
                <a:solidFill>
                  <a:schemeClr val="accent6"/>
                </a:solidFill>
              </a:rPr>
              <a:t>支持的后端仓储：</a:t>
            </a:r>
            <a:endParaRPr lang="zh-CN" altLang="en-US" sz="2400" b="1" dirty="0">
              <a:solidFill>
                <a:schemeClr val="accent6"/>
              </a:solidFill>
            </a:endParaRP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404049" y="1478372"/>
            <a:ext cx="2367726" cy="9455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t>OpenStack Object Storage</a:t>
            </a:r>
            <a:endParaRPr lang="zh-CN" altLang="en-US" sz="2000" b="1"/>
          </a:p>
        </p:txBody>
      </p:sp>
      <p:sp>
        <p:nvSpPr>
          <p:cNvPr id="8" name="矩形 7"/>
          <p:cNvSpPr/>
          <p:nvPr/>
        </p:nvSpPr>
        <p:spPr>
          <a:xfrm>
            <a:off x="404049" y="2617024"/>
            <a:ext cx="2367726" cy="9455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t>FileSystem</a:t>
            </a:r>
            <a:endParaRPr lang="zh-CN" altLang="en-US" sz="2000" b="1"/>
          </a:p>
        </p:txBody>
      </p:sp>
      <p:sp>
        <p:nvSpPr>
          <p:cNvPr id="9" name="矩形 8"/>
          <p:cNvSpPr/>
          <p:nvPr/>
        </p:nvSpPr>
        <p:spPr>
          <a:xfrm>
            <a:off x="404049" y="3755676"/>
            <a:ext cx="2367726" cy="9455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t>S3</a:t>
            </a:r>
            <a:endParaRPr lang="zh-CN" altLang="en-US" sz="2000" b="1"/>
          </a:p>
        </p:txBody>
      </p:sp>
      <p:sp>
        <p:nvSpPr>
          <p:cNvPr id="10" name="矩形 9"/>
          <p:cNvSpPr/>
          <p:nvPr/>
        </p:nvSpPr>
        <p:spPr>
          <a:xfrm>
            <a:off x="404049" y="4894328"/>
            <a:ext cx="2367726" cy="9455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t>HTTP</a:t>
            </a:r>
            <a:endParaRPr lang="zh-CN" altLang="en-US" sz="2000" b="1"/>
          </a:p>
        </p:txBody>
      </p:sp>
      <p:sp>
        <p:nvSpPr>
          <p:cNvPr id="4" name="矩形 3"/>
          <p:cNvSpPr/>
          <p:nvPr/>
        </p:nvSpPr>
        <p:spPr>
          <a:xfrm>
            <a:off x="3094661" y="1715549"/>
            <a:ext cx="5374343" cy="507831"/>
          </a:xfrm>
          <a:prstGeom prst="rect">
            <a:avLst/>
          </a:prstGeom>
        </p:spPr>
        <p:txBody>
          <a:bodyPr wrap="square">
            <a:spAutoFit/>
          </a:bodyPr>
          <a:lstStyle/>
          <a:p>
            <a:pPr>
              <a:lnSpc>
                <a:spcPct val="150000"/>
              </a:lnSpc>
            </a:pPr>
            <a:r>
              <a:rPr lang="zh-CN" altLang="en-US">
                <a:solidFill>
                  <a:schemeClr val="tx1">
                    <a:lumMod val="75000"/>
                    <a:lumOff val="25000"/>
                  </a:schemeClr>
                </a:solidFill>
              </a:rPr>
              <a:t>它是</a:t>
            </a:r>
            <a:r>
              <a:rPr lang="en-US" altLang="zh-CN">
                <a:solidFill>
                  <a:schemeClr val="tx1">
                    <a:lumMod val="75000"/>
                    <a:lumOff val="25000"/>
                  </a:schemeClr>
                </a:solidFill>
              </a:rPr>
              <a:t>OpenStack</a:t>
            </a:r>
            <a:r>
              <a:rPr lang="zh-CN" altLang="en-US">
                <a:solidFill>
                  <a:schemeClr val="tx1">
                    <a:lumMod val="75000"/>
                    <a:lumOff val="25000"/>
                  </a:schemeClr>
                </a:solidFill>
              </a:rPr>
              <a:t>中高可用的对象存储项目。</a:t>
            </a:r>
          </a:p>
        </p:txBody>
      </p:sp>
      <p:sp>
        <p:nvSpPr>
          <p:cNvPr id="6" name="矩形 5"/>
          <p:cNvSpPr/>
          <p:nvPr/>
        </p:nvSpPr>
        <p:spPr>
          <a:xfrm>
            <a:off x="3094661" y="2652577"/>
            <a:ext cx="5334963" cy="923330"/>
          </a:xfrm>
          <a:prstGeom prst="rect">
            <a:avLst/>
          </a:prstGeom>
        </p:spPr>
        <p:txBody>
          <a:bodyPr wrap="square">
            <a:spAutoFit/>
          </a:bodyPr>
          <a:lstStyle/>
          <a:p>
            <a:pPr>
              <a:lnSpc>
                <a:spcPct val="150000"/>
              </a:lnSpc>
            </a:pPr>
            <a:r>
              <a:rPr lang="en-US" altLang="zh-CN">
                <a:solidFill>
                  <a:schemeClr val="tx1">
                    <a:lumMod val="75000"/>
                    <a:lumOff val="25000"/>
                  </a:schemeClr>
                </a:solidFill>
              </a:rPr>
              <a:t>OpenStack Image Service</a:t>
            </a:r>
            <a:r>
              <a:rPr lang="zh-CN" altLang="en-US">
                <a:solidFill>
                  <a:schemeClr val="tx1">
                    <a:lumMod val="75000"/>
                    <a:lumOff val="25000"/>
                  </a:schemeClr>
                </a:solidFill>
              </a:rPr>
              <a:t>存储虚拟机镜像的默认后端是后端文件系统。</a:t>
            </a:r>
          </a:p>
        </p:txBody>
      </p:sp>
      <p:sp>
        <p:nvSpPr>
          <p:cNvPr id="7" name="矩形 6"/>
          <p:cNvSpPr/>
          <p:nvPr/>
        </p:nvSpPr>
        <p:spPr>
          <a:xfrm>
            <a:off x="3094661" y="3791229"/>
            <a:ext cx="5334963"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该后端允许</a:t>
            </a:r>
            <a:r>
              <a:rPr lang="en-US" altLang="zh-CN">
                <a:solidFill>
                  <a:schemeClr val="tx1">
                    <a:lumMod val="75000"/>
                    <a:lumOff val="25000"/>
                  </a:schemeClr>
                </a:solidFill>
              </a:rPr>
              <a:t>OpenStack Image Service</a:t>
            </a:r>
            <a:r>
              <a:rPr lang="zh-CN" altLang="en-US">
                <a:solidFill>
                  <a:schemeClr val="tx1">
                    <a:lumMod val="75000"/>
                    <a:lumOff val="25000"/>
                  </a:schemeClr>
                </a:solidFill>
              </a:rPr>
              <a:t>存储虚拟机镜像在</a:t>
            </a:r>
            <a:r>
              <a:rPr lang="en-US" altLang="zh-CN">
                <a:solidFill>
                  <a:schemeClr val="tx1">
                    <a:lumMod val="75000"/>
                    <a:lumOff val="25000"/>
                  </a:schemeClr>
                </a:solidFill>
              </a:rPr>
              <a:t>Amazon S3</a:t>
            </a:r>
            <a:r>
              <a:rPr lang="zh-CN" altLang="en-US">
                <a:solidFill>
                  <a:schemeClr val="tx1">
                    <a:lumMod val="75000"/>
                    <a:lumOff val="25000"/>
                  </a:schemeClr>
                </a:solidFill>
              </a:rPr>
              <a:t>服务中。</a:t>
            </a:r>
          </a:p>
        </p:txBody>
      </p:sp>
      <p:sp>
        <p:nvSpPr>
          <p:cNvPr id="11" name="矩形 10"/>
          <p:cNvSpPr/>
          <p:nvPr/>
        </p:nvSpPr>
        <p:spPr>
          <a:xfrm>
            <a:off x="3094661" y="4929379"/>
            <a:ext cx="5334963" cy="923330"/>
          </a:xfrm>
          <a:prstGeom prst="rect">
            <a:avLst/>
          </a:prstGeom>
        </p:spPr>
        <p:txBody>
          <a:bodyPr wrap="square">
            <a:spAutoFit/>
          </a:bodyPr>
          <a:lstStyle/>
          <a:p>
            <a:pPr>
              <a:lnSpc>
                <a:spcPct val="150000"/>
              </a:lnSpc>
            </a:pPr>
            <a:r>
              <a:rPr lang="en-US" altLang="zh-CN">
                <a:solidFill>
                  <a:schemeClr val="tx1">
                    <a:lumMod val="75000"/>
                    <a:lumOff val="25000"/>
                  </a:schemeClr>
                </a:solidFill>
              </a:rPr>
              <a:t>OpenStack Image Service</a:t>
            </a:r>
            <a:r>
              <a:rPr lang="zh-CN" altLang="en-US">
                <a:solidFill>
                  <a:schemeClr val="tx1">
                    <a:lumMod val="75000"/>
                    <a:lumOff val="25000"/>
                  </a:schemeClr>
                </a:solidFill>
              </a:rPr>
              <a:t>能通过</a:t>
            </a:r>
            <a:r>
              <a:rPr lang="en-US" altLang="zh-CN">
                <a:solidFill>
                  <a:schemeClr val="tx1">
                    <a:lumMod val="75000"/>
                    <a:lumOff val="25000"/>
                  </a:schemeClr>
                </a:solidFill>
              </a:rPr>
              <a:t>HTTP</a:t>
            </a:r>
            <a:r>
              <a:rPr lang="zh-CN" altLang="en-US">
                <a:solidFill>
                  <a:schemeClr val="tx1">
                    <a:lumMod val="75000"/>
                    <a:lumOff val="25000"/>
                  </a:schemeClr>
                </a:solidFill>
              </a:rPr>
              <a:t>在</a:t>
            </a:r>
            <a:r>
              <a:rPr lang="en-US" altLang="zh-CN">
                <a:solidFill>
                  <a:schemeClr val="tx1">
                    <a:lumMod val="75000"/>
                    <a:lumOff val="25000"/>
                  </a:schemeClr>
                </a:solidFill>
              </a:rPr>
              <a:t>Internet</a:t>
            </a:r>
            <a:r>
              <a:rPr lang="zh-CN" altLang="en-US">
                <a:solidFill>
                  <a:schemeClr val="tx1">
                    <a:lumMod val="75000"/>
                    <a:lumOff val="25000"/>
                  </a:schemeClr>
                </a:solidFill>
              </a:rPr>
              <a:t>上读取可用的虚拟机镜像。</a:t>
            </a:r>
          </a:p>
        </p:txBody>
      </p:sp>
    </p:spTree>
    <p:extLst>
      <p:ext uri="{BB962C8B-B14F-4D97-AF65-F5344CB8AC3E}">
        <p14:creationId xmlns:p14="http://schemas.microsoft.com/office/powerpoint/2010/main" val="196573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77</a:t>
            </a:fld>
            <a:endParaRPr lang="zh-CN" altLang="en-US" dirty="0"/>
          </a:p>
        </p:txBody>
      </p:sp>
      <p:sp>
        <p:nvSpPr>
          <p:cNvPr id="13" name="Rectangle 2_1"/>
          <p:cNvSpPr/>
          <p:nvPr/>
        </p:nvSpPr>
        <p:spPr>
          <a:xfrm>
            <a:off x="199435" y="96020"/>
            <a:ext cx="3539752"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8.4  </a:t>
            </a:r>
            <a:r>
              <a:rPr lang="zh-CN" altLang="en-US" sz="2400" b="1" spc="225">
                <a:solidFill>
                  <a:schemeClr val="bg1"/>
                </a:solidFill>
                <a:latin typeface="微软雅黑" panose="020B0503020204020204" pitchFamily="34" charset="-122"/>
                <a:ea typeface="微软雅黑" panose="020B0503020204020204" pitchFamily="34" charset="-122"/>
              </a:rPr>
              <a:t>镜像服务</a:t>
            </a:r>
            <a:r>
              <a:rPr lang="en-US" altLang="zh-CN" sz="2400" b="1" spc="225">
                <a:solidFill>
                  <a:schemeClr val="bg1"/>
                </a:solidFill>
                <a:latin typeface="微软雅黑" panose="020B0503020204020204" pitchFamily="34" charset="-122"/>
                <a:ea typeface="微软雅黑" panose="020B0503020204020204" pitchFamily="34" charset="-122"/>
              </a:rPr>
              <a:t>Glance</a:t>
            </a:r>
          </a:p>
        </p:txBody>
      </p:sp>
      <p:sp>
        <p:nvSpPr>
          <p:cNvPr id="14" name="TextBox 3_1"/>
          <p:cNvSpPr txBox="1"/>
          <p:nvPr/>
        </p:nvSpPr>
        <p:spPr>
          <a:xfrm>
            <a:off x="404049" y="808059"/>
            <a:ext cx="2765501" cy="461665"/>
          </a:xfrm>
          <a:prstGeom prst="rect">
            <a:avLst/>
          </a:prstGeom>
          <a:noFill/>
        </p:spPr>
        <p:txBody>
          <a:bodyPr wrap="none" rtlCol="0">
            <a:spAutoFit/>
          </a:bodyPr>
          <a:lstStyle/>
          <a:p>
            <a:r>
              <a:rPr lang="en-US" altLang="zh-CN" sz="2400" b="1">
                <a:solidFill>
                  <a:schemeClr val="accent6"/>
                </a:solidFill>
              </a:rPr>
              <a:t>Glance</a:t>
            </a:r>
            <a:r>
              <a:rPr lang="zh-CN" altLang="en-US" sz="2400" b="1">
                <a:solidFill>
                  <a:schemeClr val="accent6"/>
                </a:solidFill>
              </a:rPr>
              <a:t>的组成部分</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358704" y="1682852"/>
            <a:ext cx="2119086" cy="711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Glance-api</a:t>
            </a:r>
            <a:endParaRPr lang="zh-CN" altLang="en-US" sz="2000"/>
          </a:p>
        </p:txBody>
      </p:sp>
      <p:sp>
        <p:nvSpPr>
          <p:cNvPr id="8" name="矩形 7"/>
          <p:cNvSpPr/>
          <p:nvPr/>
        </p:nvSpPr>
        <p:spPr>
          <a:xfrm>
            <a:off x="1349999" y="3241624"/>
            <a:ext cx="2119086" cy="711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Glance-registry</a:t>
            </a:r>
            <a:endParaRPr lang="zh-CN" altLang="en-US" sz="2000"/>
          </a:p>
        </p:txBody>
      </p:sp>
      <p:sp>
        <p:nvSpPr>
          <p:cNvPr id="9" name="椭圆 8"/>
          <p:cNvSpPr/>
          <p:nvPr/>
        </p:nvSpPr>
        <p:spPr>
          <a:xfrm>
            <a:off x="6589486" y="1682852"/>
            <a:ext cx="2104742" cy="711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Nova-compute</a:t>
            </a:r>
            <a:endParaRPr lang="zh-CN" altLang="en-US" sz="2000"/>
          </a:p>
        </p:txBody>
      </p:sp>
      <p:sp>
        <p:nvSpPr>
          <p:cNvPr id="4" name="流程图: 磁盘 3"/>
          <p:cNvSpPr/>
          <p:nvPr/>
        </p:nvSpPr>
        <p:spPr>
          <a:xfrm>
            <a:off x="1283160" y="4621832"/>
            <a:ext cx="2119086" cy="1011329"/>
          </a:xfrm>
          <a:prstGeom prst="flowChartMagneticDisk">
            <a:avLst/>
          </a:prstGeom>
          <a:solidFill>
            <a:schemeClr val="accent6"/>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Database</a:t>
            </a:r>
            <a:endParaRPr lang="zh-CN" altLang="en-US" sz="2000"/>
          </a:p>
        </p:txBody>
      </p:sp>
      <p:sp>
        <p:nvSpPr>
          <p:cNvPr id="5" name="立方体 4"/>
          <p:cNvSpPr/>
          <p:nvPr/>
        </p:nvSpPr>
        <p:spPr>
          <a:xfrm>
            <a:off x="3976914" y="4621832"/>
            <a:ext cx="2017486" cy="908110"/>
          </a:xfrm>
          <a:prstGeom prst="cube">
            <a:avLst/>
          </a:prstGeom>
          <a:solidFill>
            <a:schemeClr val="accent6"/>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Swift or S3</a:t>
            </a:r>
            <a:endParaRPr lang="zh-CN" altLang="en-US" sz="2000"/>
          </a:p>
        </p:txBody>
      </p:sp>
      <p:cxnSp>
        <p:nvCxnSpPr>
          <p:cNvPr id="11" name="直接连接符 10"/>
          <p:cNvCxnSpPr/>
          <p:nvPr/>
        </p:nvCxnSpPr>
        <p:spPr>
          <a:xfrm>
            <a:off x="4985657" y="2394052"/>
            <a:ext cx="0" cy="2198752"/>
          </a:xfrm>
          <a:prstGeom prst="line">
            <a:avLst/>
          </a:prstGeom>
          <a:ln>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8" idx="0"/>
          </p:cNvCxnSpPr>
          <p:nvPr/>
        </p:nvCxnSpPr>
        <p:spPr>
          <a:xfrm flipH="1">
            <a:off x="2409542" y="2394052"/>
            <a:ext cx="1734286" cy="847572"/>
          </a:xfrm>
          <a:prstGeom prst="line">
            <a:avLst/>
          </a:prstGeom>
          <a:ln>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477790" y="2021618"/>
            <a:ext cx="1052711" cy="0"/>
          </a:xfrm>
          <a:prstGeom prst="line">
            <a:avLst/>
          </a:prstGeom>
          <a:ln>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332707" y="3952824"/>
            <a:ext cx="0" cy="639980"/>
          </a:xfrm>
          <a:prstGeom prst="line">
            <a:avLst/>
          </a:prstGeom>
          <a:ln>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88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4073" y="2815085"/>
            <a:ext cx="8141777" cy="2031325"/>
          </a:xfrm>
          <a:prstGeom prst="rect">
            <a:avLst/>
          </a:prstGeom>
        </p:spPr>
        <p:txBody>
          <a:bodyPr wrap="square">
            <a:spAutoFit/>
          </a:bodyPr>
          <a:lstStyle/>
          <a:p>
            <a:pPr>
              <a:lnSpc>
                <a:spcPct val="150000"/>
              </a:lnSpc>
            </a:pPr>
            <a:r>
              <a:rPr lang="en-US" altLang="zh-CN" sz="2100" spc="225">
                <a:solidFill>
                  <a:prstClr val="white"/>
                </a:solidFill>
              </a:rPr>
              <a:t>1</a:t>
            </a:r>
            <a:r>
              <a:rPr lang="zh-CN" altLang="en-US" sz="2100" spc="225">
                <a:solidFill>
                  <a:prstClr val="white"/>
                </a:solidFill>
              </a:rPr>
              <a:t>．</a:t>
            </a:r>
            <a:r>
              <a:rPr lang="en-US" altLang="zh-CN" sz="2100" spc="225">
                <a:solidFill>
                  <a:prstClr val="white"/>
                </a:solidFill>
              </a:rPr>
              <a:t>OpenStack</a:t>
            </a:r>
            <a:r>
              <a:rPr lang="zh-CN" altLang="en-US" sz="2100" spc="225">
                <a:solidFill>
                  <a:prstClr val="white"/>
                </a:solidFill>
              </a:rPr>
              <a:t>是什么？</a:t>
            </a:r>
          </a:p>
          <a:p>
            <a:pPr>
              <a:lnSpc>
                <a:spcPct val="150000"/>
              </a:lnSpc>
            </a:pPr>
            <a:r>
              <a:rPr lang="en-US" altLang="zh-CN" sz="2100" spc="225">
                <a:solidFill>
                  <a:prstClr val="white"/>
                </a:solidFill>
              </a:rPr>
              <a:t>2</a:t>
            </a:r>
            <a:r>
              <a:rPr lang="zh-CN" altLang="en-US" sz="2100" spc="225">
                <a:solidFill>
                  <a:prstClr val="white"/>
                </a:solidFill>
              </a:rPr>
              <a:t>．总结</a:t>
            </a:r>
            <a:r>
              <a:rPr lang="en-US" altLang="zh-CN" sz="2100" spc="225">
                <a:solidFill>
                  <a:prstClr val="white"/>
                </a:solidFill>
              </a:rPr>
              <a:t>OpenStack</a:t>
            </a:r>
            <a:r>
              <a:rPr lang="zh-CN" altLang="en-US" sz="2100" spc="225">
                <a:solidFill>
                  <a:prstClr val="white"/>
                </a:solidFill>
              </a:rPr>
              <a:t>的主要组件及其功能。</a:t>
            </a:r>
          </a:p>
          <a:p>
            <a:pPr>
              <a:lnSpc>
                <a:spcPct val="150000"/>
              </a:lnSpc>
            </a:pPr>
            <a:r>
              <a:rPr lang="en-US" altLang="zh-CN" sz="2100" spc="225">
                <a:solidFill>
                  <a:prstClr val="white"/>
                </a:solidFill>
              </a:rPr>
              <a:t>3</a:t>
            </a:r>
            <a:r>
              <a:rPr lang="zh-CN" altLang="en-US" sz="2100" spc="225">
                <a:solidFill>
                  <a:prstClr val="white"/>
                </a:solidFill>
              </a:rPr>
              <a:t>．请根据学过的知识总结一下各服务模块之间如何协同工作。</a:t>
            </a:r>
          </a:p>
          <a:p>
            <a:pPr>
              <a:lnSpc>
                <a:spcPct val="150000"/>
              </a:lnSpc>
            </a:pPr>
            <a:r>
              <a:rPr lang="en-US" altLang="zh-CN" sz="2100" spc="225">
                <a:solidFill>
                  <a:prstClr val="white"/>
                </a:solidFill>
              </a:rPr>
              <a:t>4</a:t>
            </a:r>
            <a:r>
              <a:rPr lang="zh-CN" altLang="en-US" sz="2100" spc="225">
                <a:solidFill>
                  <a:prstClr val="white"/>
                </a:solidFill>
              </a:rPr>
              <a:t>．请通过学过的知识概括一下</a:t>
            </a:r>
            <a:r>
              <a:rPr lang="en-US" altLang="zh-CN" sz="2100" spc="225">
                <a:solidFill>
                  <a:prstClr val="white"/>
                </a:solidFill>
              </a:rPr>
              <a:t>OpenStack</a:t>
            </a:r>
            <a:r>
              <a:rPr lang="zh-CN" altLang="en-US" sz="2100" spc="225">
                <a:solidFill>
                  <a:prstClr val="white"/>
                </a:solidFill>
              </a:rPr>
              <a:t>与</a:t>
            </a:r>
            <a:r>
              <a:rPr lang="en-US" altLang="zh-CN" sz="2100" spc="225">
                <a:solidFill>
                  <a:prstClr val="white"/>
                </a:solidFill>
              </a:rPr>
              <a:t>AWS</a:t>
            </a:r>
            <a:r>
              <a:rPr lang="zh-CN" altLang="en-US" sz="2100" spc="225">
                <a:solidFill>
                  <a:prstClr val="white"/>
                </a:solidFill>
              </a:rPr>
              <a:t>的异同。</a:t>
            </a:r>
          </a:p>
        </p:txBody>
      </p:sp>
      <p:sp>
        <p:nvSpPr>
          <p:cNvPr id="5" name="矩形 4"/>
          <p:cNvSpPr/>
          <p:nvPr/>
        </p:nvSpPr>
        <p:spPr>
          <a:xfrm>
            <a:off x="564072" y="1258727"/>
            <a:ext cx="1569660" cy="646331"/>
          </a:xfrm>
          <a:prstGeom prst="rect">
            <a:avLst/>
          </a:prstGeom>
        </p:spPr>
        <p:txBody>
          <a:bodyPr wrap="none">
            <a:spAutoFit/>
          </a:bodyPr>
          <a:lstStyle/>
          <a:p>
            <a:r>
              <a:rPr lang="zh-CN" altLang="en-US" sz="3600" b="1" dirty="0">
                <a:solidFill>
                  <a:srgbClr val="96C527"/>
                </a:solidFill>
              </a:rPr>
              <a:t>习题：</a:t>
            </a:r>
          </a:p>
        </p:txBody>
      </p:sp>
      <p:cxnSp>
        <p:nvCxnSpPr>
          <p:cNvPr id="6" name="直接连接符 5"/>
          <p:cNvCxnSpPr/>
          <p:nvPr/>
        </p:nvCxnSpPr>
        <p:spPr>
          <a:xfrm>
            <a:off x="564073" y="1861054"/>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4073" y="1943049"/>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50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8321" y="1429625"/>
            <a:ext cx="3930616" cy="6405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61984" y="3665797"/>
            <a:ext cx="3930616" cy="6405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8</a:t>
            </a:fld>
            <a:endParaRPr lang="zh-CN" altLang="en-US" dirty="0"/>
          </a:p>
        </p:txBody>
      </p:sp>
      <p:sp>
        <p:nvSpPr>
          <p:cNvPr id="13" name="Rectangle 2_1"/>
          <p:cNvSpPr/>
          <p:nvPr/>
        </p:nvSpPr>
        <p:spPr>
          <a:xfrm>
            <a:off x="199435" y="96020"/>
            <a:ext cx="4244495"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8.1  OpenStack</a:t>
            </a:r>
            <a:r>
              <a:rPr lang="zh-CN" altLang="en-US" sz="2400" b="1" spc="225">
                <a:solidFill>
                  <a:schemeClr val="bg1"/>
                </a:solidFill>
                <a:latin typeface="微软雅黑" panose="020B0503020204020204" pitchFamily="34" charset="-122"/>
                <a:ea typeface="微软雅黑" panose="020B0503020204020204" pitchFamily="34" charset="-122"/>
              </a:rPr>
              <a:t>背景介绍</a:t>
            </a:r>
          </a:p>
        </p:txBody>
      </p:sp>
      <p:sp>
        <p:nvSpPr>
          <p:cNvPr id="14" name="TextBox 3_1"/>
          <p:cNvSpPr txBox="1"/>
          <p:nvPr/>
        </p:nvSpPr>
        <p:spPr>
          <a:xfrm>
            <a:off x="404049" y="808059"/>
            <a:ext cx="3383683" cy="461665"/>
          </a:xfrm>
          <a:prstGeom prst="rect">
            <a:avLst/>
          </a:prstGeom>
          <a:noFill/>
        </p:spPr>
        <p:txBody>
          <a:bodyPr wrap="none" rtlCol="0">
            <a:spAutoFit/>
          </a:bodyPr>
          <a:lstStyle/>
          <a:p>
            <a:r>
              <a:rPr lang="en-US" altLang="zh-CN" sz="2400" b="1">
                <a:solidFill>
                  <a:schemeClr val="accent6"/>
                </a:solidFill>
              </a:rPr>
              <a:t>OpenStack</a:t>
            </a:r>
            <a:r>
              <a:rPr lang="zh-CN" altLang="en-US" sz="2400" b="1">
                <a:solidFill>
                  <a:schemeClr val="accent6"/>
                </a:solidFill>
              </a:rPr>
              <a:t>的主要服务</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612617" y="1520098"/>
            <a:ext cx="2091598" cy="369332"/>
          </a:xfrm>
          <a:prstGeom prst="rect">
            <a:avLst/>
          </a:prstGeom>
        </p:spPr>
        <p:txBody>
          <a:bodyPr wrap="none">
            <a:spAutoFit/>
          </a:bodyPr>
          <a:lstStyle/>
          <a:p>
            <a:r>
              <a:rPr lang="en-US" altLang="zh-CN" b="1" dirty="0">
                <a:solidFill>
                  <a:schemeClr val="bg1"/>
                </a:solidFill>
              </a:rPr>
              <a:t>1</a:t>
            </a:r>
            <a:r>
              <a:rPr lang="zh-CN" altLang="en-US" b="1" dirty="0">
                <a:solidFill>
                  <a:schemeClr val="bg1"/>
                </a:solidFill>
              </a:rPr>
              <a:t>．计算服务</a:t>
            </a:r>
            <a:r>
              <a:rPr lang="en-US" altLang="zh-CN" b="1" dirty="0">
                <a:solidFill>
                  <a:schemeClr val="bg1"/>
                </a:solidFill>
              </a:rPr>
              <a:t>Nova</a:t>
            </a:r>
          </a:p>
        </p:txBody>
      </p:sp>
      <p:sp>
        <p:nvSpPr>
          <p:cNvPr id="5" name="矩形 4"/>
          <p:cNvSpPr/>
          <p:nvPr/>
        </p:nvSpPr>
        <p:spPr>
          <a:xfrm>
            <a:off x="612617" y="3835503"/>
            <a:ext cx="2540054" cy="369332"/>
          </a:xfrm>
          <a:prstGeom prst="rect">
            <a:avLst/>
          </a:prstGeom>
        </p:spPr>
        <p:txBody>
          <a:bodyPr wrap="none">
            <a:spAutoFit/>
          </a:bodyPr>
          <a:lstStyle/>
          <a:p>
            <a:r>
              <a:rPr lang="en-US" altLang="zh-CN" b="1">
                <a:solidFill>
                  <a:schemeClr val="bg1"/>
                </a:solidFill>
              </a:rPr>
              <a:t>2</a:t>
            </a:r>
            <a:r>
              <a:rPr lang="zh-CN" altLang="en-US" b="1">
                <a:solidFill>
                  <a:schemeClr val="bg1"/>
                </a:solidFill>
              </a:rPr>
              <a:t>．对象存储服务</a:t>
            </a:r>
            <a:r>
              <a:rPr lang="en-US" altLang="zh-CN" b="1">
                <a:solidFill>
                  <a:schemeClr val="bg1"/>
                </a:solidFill>
              </a:rPr>
              <a:t>Swift</a:t>
            </a:r>
          </a:p>
        </p:txBody>
      </p:sp>
      <p:sp>
        <p:nvSpPr>
          <p:cNvPr id="19" name="矩形 18"/>
          <p:cNvSpPr/>
          <p:nvPr/>
        </p:nvSpPr>
        <p:spPr>
          <a:xfrm>
            <a:off x="298321" y="2320737"/>
            <a:ext cx="8471606" cy="1015663"/>
          </a:xfrm>
          <a:prstGeom prst="rect">
            <a:avLst/>
          </a:prstGeom>
        </p:spPr>
        <p:txBody>
          <a:bodyPr wrap="square">
            <a:spAutoFit/>
          </a:bodyPr>
          <a:lstStyle/>
          <a:p>
            <a:r>
              <a:rPr lang="en-US" altLang="zh-CN" sz="2000" dirty="0" smtClean="0">
                <a:latin typeface="+mj-ea"/>
                <a:ea typeface="+mj-ea"/>
              </a:rPr>
              <a:t>Nova</a:t>
            </a:r>
            <a:r>
              <a:rPr lang="zh-CN" altLang="en-US" sz="2000" dirty="0" smtClean="0">
                <a:latin typeface="+mj-ea"/>
                <a:ea typeface="+mj-ea"/>
              </a:rPr>
              <a:t>是</a:t>
            </a:r>
            <a:r>
              <a:rPr lang="en-US" altLang="zh-CN" sz="2000" dirty="0" smtClean="0">
                <a:latin typeface="+mj-ea"/>
                <a:ea typeface="+mj-ea"/>
              </a:rPr>
              <a:t>OpenStack</a:t>
            </a:r>
            <a:r>
              <a:rPr lang="zh-CN" altLang="en-US" sz="2000" dirty="0" smtClean="0">
                <a:latin typeface="+mj-ea"/>
                <a:ea typeface="+mj-ea"/>
              </a:rPr>
              <a:t>云计算架构的控制器，支持</a:t>
            </a:r>
            <a:r>
              <a:rPr lang="en-US" altLang="zh-CN" sz="2000" dirty="0" smtClean="0">
                <a:latin typeface="+mj-ea"/>
                <a:ea typeface="+mj-ea"/>
              </a:rPr>
              <a:t>OpenStack</a:t>
            </a:r>
            <a:r>
              <a:rPr lang="zh-CN" altLang="en-US" sz="2000" dirty="0" smtClean="0">
                <a:latin typeface="+mj-ea"/>
                <a:ea typeface="+mj-ea"/>
              </a:rPr>
              <a:t>云内的实例的生命周期所需的所有活动由</a:t>
            </a:r>
            <a:r>
              <a:rPr lang="en-US" altLang="zh-CN" sz="2000" dirty="0" smtClean="0">
                <a:latin typeface="+mj-ea"/>
                <a:ea typeface="+mj-ea"/>
              </a:rPr>
              <a:t>Nova</a:t>
            </a:r>
            <a:r>
              <a:rPr lang="zh-CN" altLang="en-US" sz="2000" dirty="0" smtClean="0">
                <a:latin typeface="+mj-ea"/>
                <a:ea typeface="+mj-ea"/>
              </a:rPr>
              <a:t>处理。</a:t>
            </a:r>
            <a:r>
              <a:rPr lang="en-US" altLang="zh-CN" sz="2000" dirty="0" smtClean="0">
                <a:latin typeface="+mj-ea"/>
                <a:ea typeface="+mj-ea"/>
              </a:rPr>
              <a:t>Nova</a:t>
            </a:r>
            <a:r>
              <a:rPr lang="zh-CN" altLang="en-US" sz="2000" dirty="0" smtClean="0">
                <a:latin typeface="+mj-ea"/>
                <a:ea typeface="+mj-ea"/>
              </a:rPr>
              <a:t>不提供虚拟化功能，它使用</a:t>
            </a:r>
            <a:r>
              <a:rPr lang="en-US" altLang="zh-CN" sz="2000" dirty="0" err="1" smtClean="0">
                <a:latin typeface="+mj-ea"/>
                <a:ea typeface="+mj-ea"/>
              </a:rPr>
              <a:t>Libvirt</a:t>
            </a:r>
            <a:r>
              <a:rPr lang="zh-CN" altLang="en-US" sz="2000" dirty="0" smtClean="0">
                <a:latin typeface="+mj-ea"/>
                <a:ea typeface="+mj-ea"/>
              </a:rPr>
              <a:t>的</a:t>
            </a:r>
            <a:r>
              <a:rPr lang="en-US" altLang="zh-CN" sz="2000" dirty="0" smtClean="0">
                <a:latin typeface="+mj-ea"/>
                <a:ea typeface="+mj-ea"/>
              </a:rPr>
              <a:t>API</a:t>
            </a:r>
            <a:r>
              <a:rPr lang="zh-CN" altLang="en-US" sz="2000" dirty="0" smtClean="0">
                <a:latin typeface="+mj-ea"/>
                <a:ea typeface="+mj-ea"/>
              </a:rPr>
              <a:t>来支持虚拟机管理程序交互。</a:t>
            </a:r>
            <a:endParaRPr lang="en-US" altLang="zh-CN" sz="2000" dirty="0">
              <a:latin typeface="+mj-ea"/>
              <a:ea typeface="+mj-ea"/>
            </a:endParaRPr>
          </a:p>
        </p:txBody>
      </p:sp>
      <p:sp>
        <p:nvSpPr>
          <p:cNvPr id="20" name="矩形 19"/>
          <p:cNvSpPr/>
          <p:nvPr/>
        </p:nvSpPr>
        <p:spPr>
          <a:xfrm>
            <a:off x="298321" y="4560357"/>
            <a:ext cx="8471606" cy="1015663"/>
          </a:xfrm>
          <a:prstGeom prst="rect">
            <a:avLst/>
          </a:prstGeom>
        </p:spPr>
        <p:txBody>
          <a:bodyPr wrap="square">
            <a:spAutoFit/>
          </a:bodyPr>
          <a:lstStyle/>
          <a:p>
            <a:r>
              <a:rPr lang="en-US" altLang="zh-CN" sz="2000" dirty="0" smtClean="0">
                <a:latin typeface="+mj-ea"/>
                <a:ea typeface="+mj-ea"/>
              </a:rPr>
              <a:t>Swift</a:t>
            </a:r>
            <a:r>
              <a:rPr lang="zh-CN" altLang="en-US" sz="2000" dirty="0" smtClean="0">
                <a:latin typeface="+mj-ea"/>
                <a:ea typeface="+mj-ea"/>
              </a:rPr>
              <a:t>提供对象存储服务，允许对文件进行存储和检索。</a:t>
            </a:r>
            <a:r>
              <a:rPr lang="en-US" altLang="zh-CN" sz="2000" dirty="0" smtClean="0">
                <a:latin typeface="+mj-ea"/>
                <a:ea typeface="+mj-ea"/>
              </a:rPr>
              <a:t>Swift</a:t>
            </a:r>
            <a:r>
              <a:rPr lang="zh-CN" altLang="en-US" sz="2000" dirty="0" smtClean="0">
                <a:latin typeface="+mj-ea"/>
                <a:ea typeface="+mj-ea"/>
              </a:rPr>
              <a:t>不是必须的，它针对非结构化数据，且存储数量达到数以亿计的对象情况下使用。内置冗余、容错管理、存档、流媒体的功能。</a:t>
            </a:r>
            <a:endParaRPr lang="en-US" altLang="zh-CN" sz="2000" dirty="0">
              <a:latin typeface="+mj-ea"/>
              <a:ea typeface="+mj-ea"/>
            </a:endParaRPr>
          </a:p>
        </p:txBody>
      </p:sp>
    </p:spTree>
    <p:extLst>
      <p:ext uri="{BB962C8B-B14F-4D97-AF65-F5344CB8AC3E}">
        <p14:creationId xmlns:p14="http://schemas.microsoft.com/office/powerpoint/2010/main" val="23408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36977" y="1520098"/>
            <a:ext cx="3930616" cy="6405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5648" y="3979294"/>
            <a:ext cx="3930616" cy="6405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9</a:t>
            </a:fld>
            <a:endParaRPr lang="zh-CN" altLang="en-US" dirty="0"/>
          </a:p>
        </p:txBody>
      </p:sp>
      <p:sp>
        <p:nvSpPr>
          <p:cNvPr id="13" name="Rectangle 2_1"/>
          <p:cNvSpPr/>
          <p:nvPr/>
        </p:nvSpPr>
        <p:spPr>
          <a:xfrm>
            <a:off x="199435" y="96020"/>
            <a:ext cx="4244495"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8.1  OpenStack</a:t>
            </a:r>
            <a:r>
              <a:rPr lang="zh-CN" altLang="en-US" sz="2400" b="1" spc="225">
                <a:solidFill>
                  <a:schemeClr val="bg1"/>
                </a:solidFill>
                <a:latin typeface="微软雅黑" panose="020B0503020204020204" pitchFamily="34" charset="-122"/>
                <a:ea typeface="微软雅黑" panose="020B0503020204020204" pitchFamily="34" charset="-122"/>
              </a:rPr>
              <a:t>背景介绍</a:t>
            </a:r>
          </a:p>
        </p:txBody>
      </p:sp>
      <p:sp>
        <p:nvSpPr>
          <p:cNvPr id="14" name="TextBox 3_1"/>
          <p:cNvSpPr txBox="1"/>
          <p:nvPr/>
        </p:nvSpPr>
        <p:spPr>
          <a:xfrm>
            <a:off x="404049" y="808059"/>
            <a:ext cx="3383683" cy="461665"/>
          </a:xfrm>
          <a:prstGeom prst="rect">
            <a:avLst/>
          </a:prstGeom>
          <a:noFill/>
        </p:spPr>
        <p:txBody>
          <a:bodyPr wrap="none" rtlCol="0">
            <a:spAutoFit/>
          </a:bodyPr>
          <a:lstStyle/>
          <a:p>
            <a:r>
              <a:rPr lang="en-US" altLang="zh-CN" sz="2400" b="1">
                <a:solidFill>
                  <a:schemeClr val="accent6"/>
                </a:solidFill>
              </a:rPr>
              <a:t>OpenStack</a:t>
            </a:r>
            <a:r>
              <a:rPr lang="zh-CN" altLang="en-US" sz="2400" b="1">
                <a:solidFill>
                  <a:schemeClr val="accent6"/>
                </a:solidFill>
              </a:rPr>
              <a:t>的主要服务</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687610" y="1695074"/>
            <a:ext cx="2262158" cy="369332"/>
          </a:xfrm>
          <a:prstGeom prst="rect">
            <a:avLst/>
          </a:prstGeom>
        </p:spPr>
        <p:txBody>
          <a:bodyPr wrap="none">
            <a:spAutoFit/>
          </a:bodyPr>
          <a:lstStyle/>
          <a:p>
            <a:r>
              <a:rPr lang="en-US" altLang="zh-CN" b="1">
                <a:solidFill>
                  <a:schemeClr val="bg1"/>
                </a:solidFill>
              </a:rPr>
              <a:t>3</a:t>
            </a:r>
            <a:r>
              <a:rPr lang="zh-CN" altLang="en-US" b="1">
                <a:solidFill>
                  <a:schemeClr val="bg1"/>
                </a:solidFill>
              </a:rPr>
              <a:t>．镜像服务</a:t>
            </a:r>
            <a:r>
              <a:rPr lang="en-US" altLang="zh-CN" b="1">
                <a:solidFill>
                  <a:schemeClr val="bg1"/>
                </a:solidFill>
              </a:rPr>
              <a:t>Glance</a:t>
            </a:r>
          </a:p>
        </p:txBody>
      </p:sp>
      <p:sp>
        <p:nvSpPr>
          <p:cNvPr id="7" name="矩形 6"/>
          <p:cNvSpPr/>
          <p:nvPr/>
        </p:nvSpPr>
        <p:spPr>
          <a:xfrm>
            <a:off x="676281" y="4114901"/>
            <a:ext cx="2990114" cy="369332"/>
          </a:xfrm>
          <a:prstGeom prst="rect">
            <a:avLst/>
          </a:prstGeom>
        </p:spPr>
        <p:txBody>
          <a:bodyPr wrap="none">
            <a:spAutoFit/>
          </a:bodyPr>
          <a:lstStyle/>
          <a:p>
            <a:r>
              <a:rPr lang="en-US" altLang="zh-CN" b="1">
                <a:solidFill>
                  <a:schemeClr val="bg1"/>
                </a:solidFill>
              </a:rPr>
              <a:t>4</a:t>
            </a:r>
            <a:r>
              <a:rPr lang="zh-CN" altLang="en-US" b="1">
                <a:solidFill>
                  <a:schemeClr val="bg1"/>
                </a:solidFill>
              </a:rPr>
              <a:t>．身份认证服务</a:t>
            </a:r>
            <a:r>
              <a:rPr lang="en-US" altLang="zh-CN" b="1">
                <a:solidFill>
                  <a:schemeClr val="bg1"/>
                </a:solidFill>
              </a:rPr>
              <a:t>keystone</a:t>
            </a:r>
          </a:p>
        </p:txBody>
      </p:sp>
      <p:sp>
        <p:nvSpPr>
          <p:cNvPr id="22" name="矩形 21"/>
          <p:cNvSpPr/>
          <p:nvPr/>
        </p:nvSpPr>
        <p:spPr>
          <a:xfrm>
            <a:off x="298321" y="2320737"/>
            <a:ext cx="8471606" cy="1015663"/>
          </a:xfrm>
          <a:prstGeom prst="rect">
            <a:avLst/>
          </a:prstGeom>
        </p:spPr>
        <p:txBody>
          <a:bodyPr wrap="square">
            <a:spAutoFit/>
          </a:bodyPr>
          <a:lstStyle/>
          <a:p>
            <a:r>
              <a:rPr lang="zh-CN" altLang="en-US" sz="2000" dirty="0" smtClean="0">
                <a:latin typeface="+mj-ea"/>
                <a:ea typeface="+mj-ea"/>
              </a:rPr>
              <a:t>提供一个虚拟磁盘镜像的目录和存储仓库，以及对虚拟机镜像的存储和检索功能。能够进行多个数据中心的镜像管理和租户私有镜像管理。支持本地存储、</a:t>
            </a:r>
            <a:r>
              <a:rPr lang="en-US" altLang="zh-CN" sz="2000" dirty="0" smtClean="0">
                <a:latin typeface="+mj-ea"/>
                <a:ea typeface="+mj-ea"/>
              </a:rPr>
              <a:t>NFS</a:t>
            </a:r>
            <a:r>
              <a:rPr lang="zh-CN" altLang="en-US" sz="2000" dirty="0" smtClean="0">
                <a:latin typeface="+mj-ea"/>
                <a:ea typeface="+mj-ea"/>
              </a:rPr>
              <a:t>、</a:t>
            </a:r>
            <a:r>
              <a:rPr lang="en-US" altLang="zh-CN" sz="2000" dirty="0" smtClean="0">
                <a:latin typeface="+mj-ea"/>
                <a:ea typeface="+mj-ea"/>
              </a:rPr>
              <a:t>sheepdog</a:t>
            </a:r>
            <a:r>
              <a:rPr lang="zh-CN" altLang="en-US" sz="2000" dirty="0" smtClean="0">
                <a:latin typeface="+mj-ea"/>
                <a:ea typeface="+mj-ea"/>
              </a:rPr>
              <a:t>和</a:t>
            </a:r>
            <a:r>
              <a:rPr lang="en-US" altLang="zh-CN" sz="2000" dirty="0" err="1" smtClean="0">
                <a:latin typeface="+mj-ea"/>
                <a:ea typeface="+mj-ea"/>
              </a:rPr>
              <a:t>Ceph</a:t>
            </a:r>
            <a:r>
              <a:rPr lang="zh-CN" altLang="en-US" sz="2000" dirty="0">
                <a:latin typeface="+mj-ea"/>
                <a:ea typeface="+mj-ea"/>
              </a:rPr>
              <a:t>。</a:t>
            </a:r>
            <a:endParaRPr lang="en-US" altLang="zh-CN" sz="2000" dirty="0">
              <a:latin typeface="+mj-ea"/>
              <a:ea typeface="+mj-ea"/>
            </a:endParaRPr>
          </a:p>
        </p:txBody>
      </p:sp>
      <p:sp>
        <p:nvSpPr>
          <p:cNvPr id="23" name="矩形 22"/>
          <p:cNvSpPr/>
          <p:nvPr/>
        </p:nvSpPr>
        <p:spPr>
          <a:xfrm>
            <a:off x="326029" y="4904607"/>
            <a:ext cx="8471606" cy="400110"/>
          </a:xfrm>
          <a:prstGeom prst="rect">
            <a:avLst/>
          </a:prstGeom>
        </p:spPr>
        <p:txBody>
          <a:bodyPr wrap="square">
            <a:spAutoFit/>
          </a:bodyPr>
          <a:lstStyle/>
          <a:p>
            <a:r>
              <a:rPr lang="zh-CN" altLang="en-US" sz="2000" dirty="0" smtClean="0">
                <a:latin typeface="+mj-ea"/>
                <a:ea typeface="+mj-ea"/>
              </a:rPr>
              <a:t>所有服务提供身份验证和授权服务。</a:t>
            </a:r>
            <a:endParaRPr lang="en-US" altLang="zh-CN" sz="2000" dirty="0">
              <a:latin typeface="+mj-ea"/>
              <a:ea typeface="+mj-ea"/>
            </a:endParaRPr>
          </a:p>
        </p:txBody>
      </p:sp>
    </p:spTree>
    <p:extLst>
      <p:ext uri="{BB962C8B-B14F-4D97-AF65-F5344CB8AC3E}">
        <p14:creationId xmlns:p14="http://schemas.microsoft.com/office/powerpoint/2010/main" val="27821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5711</TotalTime>
  <Words>7278</Words>
  <Application>Microsoft Office PowerPoint</Application>
  <PresentationFormat>全屏显示(4:3)</PresentationFormat>
  <Paragraphs>958</Paragraphs>
  <Slides>78</Slides>
  <Notes>40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78</vt:i4>
      </vt:variant>
    </vt:vector>
  </HeadingPairs>
  <TitlesOfParts>
    <vt:vector size="86" baseType="lpstr">
      <vt:lpstr>宋体</vt:lpstr>
      <vt:lpstr>微软雅黑</vt:lpstr>
      <vt:lpstr>Arial</vt:lpstr>
      <vt:lpstr>Calibri</vt:lpstr>
      <vt:lpstr>Impact</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j.huang</cp:lastModifiedBy>
  <cp:revision>378</cp:revision>
  <dcterms:created xsi:type="dcterms:W3CDTF">2015-10-22T05:46:43Z</dcterms:created>
  <dcterms:modified xsi:type="dcterms:W3CDTF">2019-10-24T10:32:40Z</dcterms:modified>
</cp:coreProperties>
</file>